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handoutMasterIdLst>
    <p:handoutMasterId r:id="rId16"/>
  </p:handoutMasterIdLst>
  <p:sldIdLst>
    <p:sldId id="333" r:id="rId2"/>
    <p:sldId id="334" r:id="rId3"/>
    <p:sldId id="335" r:id="rId4"/>
    <p:sldId id="336" r:id="rId5"/>
    <p:sldId id="337" r:id="rId6"/>
    <p:sldId id="345" r:id="rId7"/>
    <p:sldId id="338" r:id="rId8"/>
    <p:sldId id="339" r:id="rId9"/>
    <p:sldId id="340" r:id="rId10"/>
    <p:sldId id="341" r:id="rId11"/>
    <p:sldId id="342" r:id="rId12"/>
    <p:sldId id="343" r:id="rId13"/>
    <p:sldId id="344" r:id="rId14"/>
  </p:sldIdLst>
  <p:sldSz cx="12192000" cy="6858000"/>
  <p:notesSz cx="6797675" cy="9928225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04" userDrawn="1">
          <p15:clr>
            <a:srgbClr val="A4A3A4"/>
          </p15:clr>
        </p15:guide>
        <p15:guide id="2" pos="57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66FF"/>
    <a:srgbClr val="66FF99"/>
    <a:srgbClr val="F2340E"/>
    <a:srgbClr val="006600"/>
    <a:srgbClr val="003300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406" autoAdjust="0"/>
    <p:restoredTop sz="90929"/>
  </p:normalViewPr>
  <p:slideViewPr>
    <p:cSldViewPr>
      <p:cViewPr varScale="1">
        <p:scale>
          <a:sx n="104" d="100"/>
          <a:sy n="104" d="100"/>
        </p:scale>
        <p:origin x="489" y="42"/>
      </p:cViewPr>
      <p:guideLst>
        <p:guide orient="horz" pos="3504"/>
        <p:guide pos="5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7" d="100"/>
          <a:sy n="37" d="100"/>
        </p:scale>
        <p:origin x="-1090" y="-5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3" tIns="45717" rIns="91433" bIns="45717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017" y="1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3" tIns="45717" rIns="91433" bIns="45717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3" tIns="45717" rIns="91433" bIns="45717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017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3" tIns="45717" rIns="91433" bIns="4571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F76CA51B-57B4-49E4-B338-52948878BF4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3897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3" tIns="45717" rIns="91433" bIns="45717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17" y="1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3" tIns="45717" rIns="91433" bIns="45717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2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7" y="4715908"/>
            <a:ext cx="4984962" cy="4467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3" tIns="45717" rIns="91433" bIns="4571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3" tIns="45717" rIns="91433" bIns="45717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17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3" tIns="45717" rIns="91433" bIns="4571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5CC453DB-827D-4E55-93A7-D9FFC557638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49474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CC453DB-827D-4E55-93A7-D9FFC557638B}" type="slidenum">
              <a:rPr kumimoji="1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1" lang="en-US" altLang="zh-CN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26638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CC453DB-827D-4E55-93A7-D9FFC557638B}" type="slidenum">
              <a:rPr kumimoji="1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1" lang="en-US" altLang="zh-CN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5328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A76426-99A6-4DA5-820C-9525E41F2391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636102"/>
      </p:ext>
    </p:extLst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61E5AD-A355-47C5-A421-E422DDD9319B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240037"/>
      </p:ext>
    </p:extLst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FBBC9F-DFF1-4816-8EC6-83070198E079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021032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E757D4-82C7-41E1-B85A-9204DDB48FF8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142843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D0AC38-FC56-4172-8A85-76CDEFC600B4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061063"/>
      </p:ext>
    </p:extLst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A4653-A759-4E5F-986C-1033809627A6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359067"/>
      </p:ext>
    </p:extLst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D90E15-F0A1-4F1D-86C3-A04D4C3CF688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737191"/>
      </p:ext>
    </p:extLst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487A57-035C-4A45-8103-2DB4FDB67A97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782415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4F4E60-A4D3-49B7-968B-DE7470D8651C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94700"/>
      </p:ext>
    </p:extLst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32FD5A-8D93-43BE-A6EA-07B9BF7872D0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486720"/>
      </p:ext>
    </p:extLst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879FC0-217A-43E3-AA07-8EC6E50749EF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204398"/>
      </p:ext>
    </p:extLst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fld id="{89176477-B9D8-42D1-80B3-50537FA29CF7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6" name="Text Box 12"/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37" name="Picture 13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F:\My Documents\数学资源库\目录.jpg">
            <a:hlinkClick r:id="" action="ppaction://hlinkshowjump?jump=firstslide"/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280293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emf"/><Relationship Id="rId5" Type="http://schemas.openxmlformats.org/officeDocument/2006/relationships/image" Target="../media/image38.emf"/><Relationship Id="rId4" Type="http://schemas.openxmlformats.org/officeDocument/2006/relationships/image" Target="../media/image37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emf"/><Relationship Id="rId3" Type="http://schemas.openxmlformats.org/officeDocument/2006/relationships/image" Target="../media/image40.emf"/><Relationship Id="rId7" Type="http://schemas.openxmlformats.org/officeDocument/2006/relationships/image" Target="../media/image4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3.emf"/><Relationship Id="rId5" Type="http://schemas.openxmlformats.org/officeDocument/2006/relationships/image" Target="../media/image42.emf"/><Relationship Id="rId4" Type="http://schemas.openxmlformats.org/officeDocument/2006/relationships/image" Target="../media/image41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emf"/><Relationship Id="rId3" Type="http://schemas.openxmlformats.org/officeDocument/2006/relationships/image" Target="../media/image47.emf"/><Relationship Id="rId7" Type="http://schemas.openxmlformats.org/officeDocument/2006/relationships/image" Target="../media/image51.emf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emf"/><Relationship Id="rId5" Type="http://schemas.openxmlformats.org/officeDocument/2006/relationships/image" Target="../media/image49.emf"/><Relationship Id="rId10" Type="http://schemas.openxmlformats.org/officeDocument/2006/relationships/image" Target="../media/image54.emf"/><Relationship Id="rId4" Type="http://schemas.openxmlformats.org/officeDocument/2006/relationships/image" Target="../media/image48.emf"/><Relationship Id="rId9" Type="http://schemas.openxmlformats.org/officeDocument/2006/relationships/image" Target="../media/image53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emf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3" Type="http://schemas.openxmlformats.org/officeDocument/2006/relationships/image" Target="../media/image14.emf"/><Relationship Id="rId7" Type="http://schemas.openxmlformats.org/officeDocument/2006/relationships/image" Target="../media/image18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emf"/><Relationship Id="rId13" Type="http://schemas.openxmlformats.org/officeDocument/2006/relationships/image" Target="../media/image34.emf"/><Relationship Id="rId3" Type="http://schemas.openxmlformats.org/officeDocument/2006/relationships/image" Target="../media/image24.emf"/><Relationship Id="rId7" Type="http://schemas.openxmlformats.org/officeDocument/2006/relationships/image" Target="../media/image28.emf"/><Relationship Id="rId12" Type="http://schemas.openxmlformats.org/officeDocument/2006/relationships/image" Target="../media/image3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emf"/><Relationship Id="rId11" Type="http://schemas.openxmlformats.org/officeDocument/2006/relationships/image" Target="../media/image32.emf"/><Relationship Id="rId5" Type="http://schemas.openxmlformats.org/officeDocument/2006/relationships/image" Target="../media/image26.emf"/><Relationship Id="rId10" Type="http://schemas.openxmlformats.org/officeDocument/2006/relationships/image" Target="../media/image31.emf"/><Relationship Id="rId4" Type="http://schemas.openxmlformats.org/officeDocument/2006/relationships/image" Target="../media/image25.emf"/><Relationship Id="rId9" Type="http://schemas.openxmlformats.org/officeDocument/2006/relationships/image" Target="../media/image3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2454274" y="869951"/>
            <a:ext cx="7530157" cy="10191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zh-CN" altLang="en-US" dirty="0">
                <a:solidFill>
                  <a:srgbClr val="C0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第一</a:t>
            </a:r>
            <a:r>
              <a:rPr lang="zh-CN" altLang="en-US" dirty="0" smtClean="0">
                <a:solidFill>
                  <a:srgbClr val="C0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章   预备知识</a:t>
            </a:r>
            <a:endParaRPr lang="zh-CN" altLang="en-US" dirty="0">
              <a:solidFill>
                <a:srgbClr val="C00000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5760" y="2420888"/>
            <a:ext cx="5648325" cy="215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32952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1624" y="1297035"/>
            <a:ext cx="1498500" cy="357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1585" y="1775765"/>
            <a:ext cx="6966001" cy="5049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1624" y="2585747"/>
            <a:ext cx="1498500" cy="3468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55105" y="3068960"/>
            <a:ext cx="7026751" cy="4437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82999" y="3893818"/>
            <a:ext cx="2531250" cy="37740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2063552" y="601204"/>
            <a:ext cx="15776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无界区间</a:t>
            </a:r>
            <a:r>
              <a:rPr lang="en-US" altLang="zh-CN" sz="2400" b="1" dirty="0">
                <a:solidFill>
                  <a:srgbClr val="000099">
                    <a:lumMod val="60000"/>
                    <a:lumOff val="4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:</a:t>
            </a:r>
            <a:endParaRPr lang="zh-CN" altLang="en-US" sz="2400" b="1" dirty="0">
              <a:solidFill>
                <a:srgbClr val="000099">
                  <a:lumMod val="60000"/>
                  <a:lumOff val="4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3173431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1631504" y="443136"/>
            <a:ext cx="5867400" cy="609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en-US" altLang="zh-CN" sz="2800" b="1" dirty="0">
                <a:solidFill>
                  <a:srgbClr val="C00000"/>
                </a:solidFill>
                <a:ea typeface="楷体_GB2312" pitchFamily="49" charset="-122"/>
              </a:rPr>
              <a:t>4. </a:t>
            </a:r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实数集合的拓扑性质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2795" y="1296816"/>
            <a:ext cx="7087501" cy="476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9496" y="1916832"/>
            <a:ext cx="8955001" cy="459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9749" y="2492896"/>
            <a:ext cx="10192501" cy="89533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62248" y="3501008"/>
            <a:ext cx="9067501" cy="48733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0575" y="4063736"/>
            <a:ext cx="10260001" cy="986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6067" y="5085184"/>
            <a:ext cx="10192501" cy="929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94355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9496" y="415128"/>
            <a:ext cx="5265001" cy="527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1562" y="503099"/>
            <a:ext cx="3555000" cy="4646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3432" y="1103834"/>
            <a:ext cx="2610000" cy="396667"/>
          </a:xfrm>
          <a:prstGeom prst="rect">
            <a:avLst/>
          </a:prstGeom>
        </p:spPr>
      </p:pic>
      <p:grpSp>
        <p:nvGrpSpPr>
          <p:cNvPr id="15" name="组合 14"/>
          <p:cNvGrpSpPr/>
          <p:nvPr/>
        </p:nvGrpSpPr>
        <p:grpSpPr>
          <a:xfrm>
            <a:off x="1526191" y="1628800"/>
            <a:ext cx="5539120" cy="488623"/>
            <a:chOff x="1526191" y="1628800"/>
            <a:chExt cx="5539120" cy="488623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526191" y="1664090"/>
              <a:ext cx="3892500" cy="453333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400311" y="1628800"/>
              <a:ext cx="1665000" cy="453333"/>
            </a:xfrm>
            <a:prstGeom prst="rect">
              <a:avLst/>
            </a:prstGeom>
          </p:spPr>
        </p:pic>
      </p:grpSp>
      <p:pic>
        <p:nvPicPr>
          <p:cNvPr id="11" name="图片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59496" y="2160310"/>
            <a:ext cx="7087501" cy="4590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59496" y="2768009"/>
            <a:ext cx="7560001" cy="436333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7658" y="3388378"/>
            <a:ext cx="10102501" cy="7820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10999" y="4365104"/>
            <a:ext cx="10170001" cy="100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70634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559496" y="5127575"/>
            <a:ext cx="58240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C00000"/>
                </a:solidFill>
              </a:rPr>
              <a:t>练习</a:t>
            </a:r>
            <a:r>
              <a:rPr lang="zh-CN" altLang="en-US" sz="2400" b="1" dirty="0" smtClean="0">
                <a:solidFill>
                  <a:srgbClr val="C00000"/>
                </a:solidFill>
              </a:rPr>
              <a:t>：</a:t>
            </a:r>
            <a:r>
              <a:rPr lang="zh-CN" altLang="en-US" sz="2400" dirty="0">
                <a:solidFill>
                  <a:srgbClr val="000000"/>
                </a:solidFill>
              </a:rPr>
              <a:t>对无理数集 </a:t>
            </a:r>
            <a:r>
              <a:rPr lang="en-US" altLang="zh-CN" sz="2400" dirty="0">
                <a:solidFill>
                  <a:srgbClr val="000000"/>
                </a:solidFill>
              </a:rPr>
              <a:t>W </a:t>
            </a:r>
            <a:r>
              <a:rPr lang="zh-CN" altLang="en-US" sz="2400" dirty="0">
                <a:solidFill>
                  <a:srgbClr val="000000"/>
                </a:solidFill>
              </a:rPr>
              <a:t>进行如上类似分析</a:t>
            </a:r>
            <a:r>
              <a:rPr lang="en-US" altLang="zh-CN" sz="2400" dirty="0">
                <a:solidFill>
                  <a:srgbClr val="000000"/>
                </a:solidFill>
              </a:rPr>
              <a:t>.</a:t>
            </a:r>
            <a:endParaRPr lang="zh-CN" altLang="en-US" sz="2400" dirty="0">
              <a:solidFill>
                <a:srgbClr val="000000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685" y="586015"/>
            <a:ext cx="10147501" cy="1785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499" y="2531040"/>
            <a:ext cx="10215001" cy="12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559" y="3789040"/>
            <a:ext cx="10260001" cy="107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96359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93" name="Text Box 29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4085365" y="3337828"/>
            <a:ext cx="279756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b="1" dirty="0" smtClean="0">
                <a:solidFill>
                  <a:srgbClr val="0033CC"/>
                </a:solidFill>
              </a:rPr>
              <a:t>3.  </a:t>
            </a:r>
            <a:r>
              <a:rPr lang="zh-CN" altLang="en-US" b="1" dirty="0" smtClean="0">
                <a:solidFill>
                  <a:srgbClr val="0033CC"/>
                </a:solidFill>
              </a:rPr>
              <a:t>实数主要特性</a:t>
            </a:r>
            <a:endParaRPr lang="zh-CN" altLang="en-US" b="1" dirty="0">
              <a:solidFill>
                <a:srgbClr val="0033CC"/>
              </a:solidFill>
            </a:endParaRPr>
          </a:p>
        </p:txBody>
      </p:sp>
      <p:sp>
        <p:nvSpPr>
          <p:cNvPr id="36894" name="Text Box 3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4085364" y="4005064"/>
            <a:ext cx="279756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b="1" dirty="0" smtClean="0">
                <a:solidFill>
                  <a:srgbClr val="0033CC"/>
                </a:solidFill>
              </a:rPr>
              <a:t>4.  </a:t>
            </a:r>
            <a:r>
              <a:rPr lang="zh-CN" altLang="en-US" b="1" dirty="0">
                <a:solidFill>
                  <a:srgbClr val="0033CC"/>
                </a:solidFill>
              </a:rPr>
              <a:t>常用实数集合</a:t>
            </a:r>
          </a:p>
        </p:txBody>
      </p:sp>
      <p:sp>
        <p:nvSpPr>
          <p:cNvPr id="36892" name="Text Box 28"/>
          <p:cNvSpPr txBox="1">
            <a:spLocks noChangeArrowheads="1"/>
          </p:cNvSpPr>
          <p:nvPr/>
        </p:nvSpPr>
        <p:spPr bwMode="auto">
          <a:xfrm>
            <a:off x="4094208" y="2060848"/>
            <a:ext cx="243688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b="1" dirty="0">
                <a:solidFill>
                  <a:srgbClr val="0033CC"/>
                </a:solidFill>
              </a:rPr>
              <a:t>1.  </a:t>
            </a:r>
            <a:r>
              <a:rPr lang="zh-CN" altLang="en-US" b="1" dirty="0">
                <a:solidFill>
                  <a:srgbClr val="0033CC"/>
                </a:solidFill>
              </a:rPr>
              <a:t>实数集简介</a:t>
            </a:r>
          </a:p>
        </p:txBody>
      </p:sp>
      <p:sp>
        <p:nvSpPr>
          <p:cNvPr id="36910" name="Text Box 46"/>
          <p:cNvSpPr txBox="1">
            <a:spLocks noChangeArrowheads="1"/>
          </p:cNvSpPr>
          <p:nvPr/>
        </p:nvSpPr>
        <p:spPr bwMode="auto">
          <a:xfrm>
            <a:off x="3149260" y="908720"/>
            <a:ext cx="481894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40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1.1</a:t>
            </a:r>
            <a:r>
              <a:rPr lang="zh-CN" altLang="en-US" sz="40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节 实数及其性质</a:t>
            </a:r>
          </a:p>
        </p:txBody>
      </p:sp>
      <p:sp>
        <p:nvSpPr>
          <p:cNvPr id="2" name="矩形 1"/>
          <p:cNvSpPr/>
          <p:nvPr/>
        </p:nvSpPr>
        <p:spPr>
          <a:xfrm>
            <a:off x="4085363" y="4653136"/>
            <a:ext cx="38795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solidFill>
                  <a:srgbClr val="0033CC"/>
                </a:solidFill>
              </a:rPr>
              <a:t>5.  </a:t>
            </a:r>
            <a:r>
              <a:rPr lang="zh-CN" altLang="en-US" b="1" dirty="0">
                <a:solidFill>
                  <a:srgbClr val="0033CC"/>
                </a:solidFill>
              </a:rPr>
              <a:t>实数集合的拓扑性质</a:t>
            </a:r>
          </a:p>
        </p:txBody>
      </p:sp>
      <p:sp>
        <p:nvSpPr>
          <p:cNvPr id="8" name="Text Box 3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4079776" y="2689756"/>
            <a:ext cx="279756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b="1" dirty="0">
                <a:solidFill>
                  <a:srgbClr val="0033CC"/>
                </a:solidFill>
              </a:rPr>
              <a:t>2</a:t>
            </a:r>
            <a:r>
              <a:rPr lang="en-US" altLang="zh-CN" b="1" dirty="0" smtClean="0">
                <a:solidFill>
                  <a:srgbClr val="0033CC"/>
                </a:solidFill>
              </a:rPr>
              <a:t>.  </a:t>
            </a:r>
            <a:r>
              <a:rPr lang="zh-CN" altLang="en-US" b="1" dirty="0" smtClean="0">
                <a:solidFill>
                  <a:srgbClr val="0033CC"/>
                </a:solidFill>
              </a:rPr>
              <a:t>常用</a:t>
            </a:r>
            <a:r>
              <a:rPr lang="zh-CN" altLang="en-US" b="1" dirty="0">
                <a:solidFill>
                  <a:srgbClr val="0033CC"/>
                </a:solidFill>
              </a:rPr>
              <a:t>逻辑符号</a:t>
            </a:r>
            <a:endParaRPr lang="zh-CN" altLang="en-US" b="1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127263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68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68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93" grpId="0" build="p" autoUpdateAnimBg="0"/>
      <p:bldP spid="36894" grpId="0" build="p" autoUpdateAnimBg="0"/>
      <p:bldP spid="36892" grpId="0" build="p" autoUpdateAnimBg="0"/>
      <p:bldP spid="2" grpId="0"/>
      <p:bldP spid="8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2100808" y="371128"/>
            <a:ext cx="5867400" cy="609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en-US" altLang="zh-CN" sz="2800" b="1" dirty="0">
                <a:solidFill>
                  <a:srgbClr val="C00000"/>
                </a:solidFill>
                <a:ea typeface="楷体_GB2312" pitchFamily="49" charset="-122"/>
              </a:rPr>
              <a:t>1. </a:t>
            </a:r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实数集简介</a:t>
            </a:r>
          </a:p>
        </p:txBody>
      </p:sp>
      <p:sp>
        <p:nvSpPr>
          <p:cNvPr id="2" name="矩形 1"/>
          <p:cNvSpPr/>
          <p:nvPr/>
        </p:nvSpPr>
        <p:spPr>
          <a:xfrm>
            <a:off x="2631629" y="1196753"/>
            <a:ext cx="32688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朴素的定义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: </a:t>
            </a: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自然数集</a:t>
            </a:r>
            <a:endParaRPr lang="zh-CN" altLang="en-US" sz="2400" b="1" dirty="0">
              <a:solidFill>
                <a:srgbClr val="000099">
                  <a:lumMod val="60000"/>
                  <a:lumOff val="40000"/>
                </a:srgbClr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2530" y="1198501"/>
            <a:ext cx="2733750" cy="48450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2063552" y="1772816"/>
            <a:ext cx="8136904" cy="105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其中</a:t>
            </a:r>
            <a:r>
              <a:rPr lang="en-US" altLang="zh-CN" sz="2400" dirty="0">
                <a:solidFill>
                  <a:srgbClr val="000000"/>
                </a:solidFill>
                <a:latin typeface="LMRoman10-Regular-Identity-H"/>
                <a:ea typeface="宋体" panose="02010600030101010101" pitchFamily="2" charset="-122"/>
              </a:rPr>
              <a:t>, 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我们可以定义自然数的</a:t>
            </a: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加法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“</a:t>
            </a:r>
            <a:r>
              <a:rPr lang="en-US" altLang="zh-CN" sz="2400" dirty="0">
                <a:solidFill>
                  <a:srgbClr val="000000"/>
                </a:solidFill>
                <a:latin typeface="LMRoman10-Regular-Identity-H"/>
                <a:ea typeface="宋体" panose="02010600030101010101" pitchFamily="2" charset="-122"/>
              </a:rPr>
              <a:t>+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”和</a:t>
            </a: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乘法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“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•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”运算</a:t>
            </a:r>
            <a:r>
              <a:rPr lang="en-US" altLang="zh-CN" sz="2400" dirty="0">
                <a:solidFill>
                  <a:srgbClr val="000000"/>
                </a:solidFill>
                <a:latin typeface="LMRoman10-Regular-Identity-H"/>
                <a:ea typeface="宋体" panose="02010600030101010101" pitchFamily="2" charset="-122"/>
              </a:rPr>
              <a:t>. 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如“</a:t>
            </a:r>
            <a:r>
              <a:rPr lang="en-US" altLang="zh-CN" sz="2400" dirty="0">
                <a:solidFill>
                  <a:srgbClr val="000000"/>
                </a:solidFill>
                <a:latin typeface="CMR10"/>
                <a:ea typeface="宋体" panose="02010600030101010101" pitchFamily="2" charset="-122"/>
              </a:rPr>
              <a:t>3 + 4 = 7</a:t>
            </a:r>
            <a:r>
              <a:rPr lang="en-US" altLang="zh-CN" sz="2400" i="1" dirty="0">
                <a:solidFill>
                  <a:srgbClr val="000000"/>
                </a:solidFill>
                <a:latin typeface="CMMI10"/>
                <a:ea typeface="宋体" panose="02010600030101010101" pitchFamily="2" charset="-122"/>
              </a:rPr>
              <a:t>, </a:t>
            </a:r>
            <a:r>
              <a:rPr lang="en-US" altLang="zh-CN" sz="2400" dirty="0">
                <a:solidFill>
                  <a:srgbClr val="000000"/>
                </a:solidFill>
                <a:latin typeface="CMR10"/>
                <a:ea typeface="宋体" panose="02010600030101010101" pitchFamily="2" charset="-122"/>
              </a:rPr>
              <a:t>2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•</a:t>
            </a:r>
            <a:r>
              <a:rPr lang="en-US" altLang="zh-CN" sz="2400" dirty="0">
                <a:solidFill>
                  <a:srgbClr val="000000"/>
                </a:solidFill>
                <a:latin typeface="CMR10"/>
                <a:ea typeface="宋体" panose="02010600030101010101" pitchFamily="2" charset="-122"/>
              </a:rPr>
              <a:t>3 = 6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”</a:t>
            </a:r>
            <a:r>
              <a:rPr lang="en-US" altLang="zh-CN" sz="2400" dirty="0">
                <a:solidFill>
                  <a:srgbClr val="000000"/>
                </a:solidFill>
                <a:latin typeface="LMRoman10-Regular-Identity-H"/>
                <a:ea typeface="宋体" panose="02010600030101010101" pitchFamily="2" charset="-122"/>
              </a:rPr>
              <a:t>,</a:t>
            </a:r>
            <a:endParaRPr lang="zh-CN" altLang="en-US" sz="2400" dirty="0">
              <a:solidFill>
                <a:srgbClr val="00000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2100808" y="2924945"/>
            <a:ext cx="8027640" cy="20128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lnSpc>
                <a:spcPct val="130000"/>
              </a:lnSpc>
            </a:pP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基于自然数加法和特殊的自然数 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0, 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我们可以定义自然数的</a:t>
            </a: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负元（加法逆元）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, 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比如定义 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4 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的负元为 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-4, 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使得</a:t>
            </a:r>
            <a:endParaRPr lang="en-US" altLang="zh-CN" sz="24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457200">
              <a:lnSpc>
                <a:spcPct val="13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       4 + (-4) = 0, </a:t>
            </a:r>
            <a:b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</a:b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这样就需要将自然数集扩充到</a:t>
            </a: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整数集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, 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记作</a:t>
            </a:r>
            <a:r>
              <a:rPr lang="en-US" altLang="zh-CN" sz="2400" dirty="0">
                <a:solidFill>
                  <a:srgbClr val="000000"/>
                </a:solidFill>
                <a:latin typeface="Imprint MT Shadow" panose="04020605060303030202" pitchFamily="82" charset="0"/>
                <a:ea typeface="宋体" panose="02010600030101010101" pitchFamily="2" charset="-122"/>
              </a:rPr>
              <a:t>Z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endParaRPr lang="zh-CN" altLang="en-US" sz="24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605270" y="5013177"/>
            <a:ext cx="43396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进而定义两个整数的</a:t>
            </a: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减法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运算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:</a:t>
            </a:r>
            <a:endParaRPr lang="zh-CN" altLang="en-US" sz="24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2636" y="5685174"/>
            <a:ext cx="3037500" cy="413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05567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/>
              <p:cNvSpPr/>
              <p:nvPr/>
            </p:nvSpPr>
            <p:spPr>
              <a:xfrm>
                <a:off x="2063552" y="577423"/>
                <a:ext cx="8208912" cy="24855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457200" algn="ctr">
                  <a:lnSpc>
                    <a:spcPct val="13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zh-CN" altLang="en-US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基于整数的乘法运算和特殊的自然数</a:t>
                </a:r>
                <a:r>
                  <a:rPr lang="en-US" altLang="zh-CN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1, </a:t>
                </a:r>
                <a:r>
                  <a:rPr lang="zh-CN" altLang="en-US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我们可以定义非零整数的</a:t>
                </a:r>
                <a:r>
                  <a:rPr lang="zh-CN" altLang="en-US" sz="2400" b="1" dirty="0">
                    <a:solidFill>
                      <a:srgbClr val="000099">
                        <a:lumMod val="60000"/>
                        <a:lumOff val="4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倒数（乘法逆元）</a:t>
                </a:r>
                <a:r>
                  <a:rPr lang="en-US" altLang="zh-CN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, </a:t>
                </a:r>
                <a:r>
                  <a:rPr lang="zh-CN" altLang="en-US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比如 </a:t>
                </a:r>
                <a:r>
                  <a:rPr lang="en-US" altLang="zh-CN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4 </a:t>
                </a:r>
                <a:r>
                  <a:rPr lang="zh-CN" altLang="en-US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的倒数记为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 </m:t>
                    </m:r>
                    <m:f>
                      <m:fPr>
                        <m:ctrlPr>
                          <a:rPr lang="en-US" altLang="zh-C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</m:ctrlPr>
                      </m:fPr>
                      <m:num>
                        <m:r>
                          <a:rPr lang="en-US" altLang="zh-C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1</m:t>
                        </m:r>
                      </m:num>
                      <m:den>
                        <m:r>
                          <a:rPr lang="en-US" altLang="zh-C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4</m:t>
                        </m:r>
                      </m:den>
                    </m:f>
                    <m:r>
                      <a:rPr lang="en-US" altLang="zh-CN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 </m:t>
                    </m:r>
                    <m:r>
                      <a:rPr lang="en-US" altLang="zh-CN" sz="24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 </m:t>
                    </m:r>
                  </m:oMath>
                </a14:m>
                <a:r>
                  <a:rPr lang="en-US" altLang="zh-CN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, </a:t>
                </a:r>
                <a:r>
                  <a:rPr lang="zh-CN" altLang="en-US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使得 </a:t>
                </a:r>
                <a:r>
                  <a:rPr lang="en-US" altLang="zh-CN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4•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</m:ctrlPr>
                      </m:fPr>
                      <m:num>
                        <m:r>
                          <a:rPr lang="en-US" altLang="zh-C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1</m:t>
                        </m:r>
                      </m:num>
                      <m:den>
                        <m:r>
                          <a:rPr lang="en-US" altLang="zh-C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4</m:t>
                        </m:r>
                      </m:den>
                    </m:f>
                    <m:r>
                      <a:rPr lang="en-US" altLang="zh-CN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 </m:t>
                    </m:r>
                  </m:oMath>
                </a14:m>
                <a:r>
                  <a:rPr lang="en-US" altLang="zh-CN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=1.</a:t>
                </a:r>
              </a:p>
              <a:p>
                <a:pPr indent="457200">
                  <a:lnSpc>
                    <a:spcPct val="13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zh-CN" altLang="en-US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这就需要将整数集扩充到</a:t>
                </a:r>
                <a:r>
                  <a:rPr lang="zh-CN" altLang="en-US" sz="2400" b="1" dirty="0">
                    <a:solidFill>
                      <a:srgbClr val="000099">
                        <a:lumMod val="60000"/>
                        <a:lumOff val="4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有理数集</a:t>
                </a:r>
                <a:r>
                  <a:rPr lang="en-US" altLang="zh-CN" sz="2400" dirty="0">
                    <a:solidFill>
                      <a:srgbClr val="000000"/>
                    </a:solidFill>
                    <a:latin typeface="Imprint MT Shadow" panose="04020605060303030202" pitchFamily="82" charset="0"/>
                    <a:ea typeface="宋体" panose="02010600030101010101" pitchFamily="2" charset="-122"/>
                  </a:rPr>
                  <a:t>Q</a:t>
                </a:r>
                <a:r>
                  <a:rPr lang="en-US" altLang="zh-CN" sz="2400" dirty="0">
                    <a:solidFill>
                      <a:srgbClr val="000000"/>
                    </a:solidFill>
                    <a:latin typeface="宋体"/>
                    <a:ea typeface="宋体"/>
                  </a:rPr>
                  <a:t>:</a:t>
                </a:r>
                <a:endParaRPr lang="zh-CN" altLang="en-US" sz="2400" dirty="0">
                  <a:solidFill>
                    <a:srgbClr val="000000"/>
                  </a:solidFill>
                  <a:latin typeface="宋体"/>
                  <a:ea typeface="宋体"/>
                </a:endParaRPr>
              </a:p>
            </p:txBody>
          </p:sp>
        </mc:Choice>
        <mc:Fallback xmlns=""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2" y="577423"/>
                <a:ext cx="8208912" cy="2485552"/>
              </a:xfrm>
              <a:prstGeom prst="rect">
                <a:avLst/>
              </a:prstGeom>
              <a:blipFill>
                <a:blip r:embed="rId2"/>
                <a:stretch>
                  <a:fillRect t="-246" r="-520" b="-294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组合 13"/>
          <p:cNvGrpSpPr/>
          <p:nvPr/>
        </p:nvGrpSpPr>
        <p:grpSpPr>
          <a:xfrm>
            <a:off x="2927648" y="3144681"/>
            <a:ext cx="6465560" cy="805354"/>
            <a:chOff x="1475656" y="2983686"/>
            <a:chExt cx="6465560" cy="805354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75656" y="3049540"/>
              <a:ext cx="6257251" cy="73950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48232" y="3049540"/>
              <a:ext cx="171450" cy="180975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88224" y="2983686"/>
              <a:ext cx="171450" cy="180975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668344" y="3219055"/>
              <a:ext cx="272872" cy="288032"/>
            </a:xfrm>
            <a:prstGeom prst="rect">
              <a:avLst/>
            </a:prstGeom>
          </p:spPr>
        </p:pic>
      </p:grpSp>
      <p:sp>
        <p:nvSpPr>
          <p:cNvPr id="13" name="矩形 12"/>
          <p:cNvSpPr/>
          <p:nvPr/>
        </p:nvSpPr>
        <p:spPr>
          <a:xfrm>
            <a:off x="2168654" y="4033808"/>
            <a:ext cx="46474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进而定义两个有理数的</a:t>
            </a: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除法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运算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:</a:t>
            </a:r>
            <a:endParaRPr lang="zh-CN" altLang="en-US" sz="2400" dirty="0">
              <a:solidFill>
                <a:srgbClr val="000000"/>
              </a:solidFill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75920" y="4725144"/>
            <a:ext cx="1579500" cy="67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00458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105006" y="654671"/>
            <a:ext cx="8167458" cy="4721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lnSpc>
                <a:spcPct val="130000"/>
              </a:lnSpc>
              <a:spcAft>
                <a:spcPts val="800"/>
              </a:spcAft>
            </a:pP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还有一大类量不能用有理数来表示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, 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比如直角边长为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的等腰直角三角形的斜边长度就不是有理数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</a:p>
          <a:p>
            <a:pPr indent="457200">
              <a:lnSpc>
                <a:spcPct val="130000"/>
              </a:lnSpc>
              <a:spcAft>
                <a:spcPts val="800"/>
              </a:spcAft>
            </a:pP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这促使我们去进一步</a:t>
            </a: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扩充有理数集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, 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从而得到</a:t>
            </a: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实数集</a:t>
            </a:r>
            <a:r>
              <a:rPr lang="en-US" altLang="zh-CN" sz="2400" dirty="0">
                <a:solidFill>
                  <a:srgbClr val="000000"/>
                </a:solidFill>
                <a:latin typeface="Imprint MT Shadow" panose="04020605060303030202" pitchFamily="82" charset="0"/>
                <a:ea typeface="宋体" panose="02010600030101010101" pitchFamily="2" charset="-122"/>
              </a:rPr>
              <a:t>R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. 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通常实数集是通过公理体系来定义的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</a:p>
          <a:p>
            <a:pPr indent="457200">
              <a:lnSpc>
                <a:spcPct val="130000"/>
              </a:lnSpc>
              <a:spcAft>
                <a:spcPts val="800"/>
              </a:spcAft>
            </a:pP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我们把不是有理数的实数叫作</a:t>
            </a: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无理数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, 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它的全体叫作无理数集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b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</a:b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(1) 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每个有理数必可唯一地表示为一个既约分数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, 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也可用有限十进小数或无限十进循环小数表示；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/>
            </a:r>
            <a:b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</a:b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(2) 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而无限十进不循环小数则表示一个无理数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endParaRPr lang="zh-CN" altLang="en-US" sz="24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0053596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矩形 1"/>
              <p:cNvSpPr/>
              <p:nvPr/>
            </p:nvSpPr>
            <p:spPr>
              <a:xfrm>
                <a:off x="1559496" y="1197403"/>
                <a:ext cx="9103562" cy="48238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457200">
                  <a:lnSpc>
                    <a:spcPct val="130000"/>
                  </a:lnSpc>
                  <a:spcAft>
                    <a:spcPts val="800"/>
                  </a:spcAft>
                </a:pPr>
                <a:r>
                  <a:rPr lang="zh-CN" altLang="en-US" sz="2400" dirty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‌</a:t>
                </a:r>
                <a:r>
                  <a:rPr lang="zh-CN" altLang="en-US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数学中的</a:t>
                </a:r>
                <a:r>
                  <a:rPr lang="zh-CN" altLang="en-US" sz="2400" b="1" dirty="0">
                    <a:solidFill>
                      <a:srgbClr val="000099">
                        <a:lumMod val="60000"/>
                        <a:lumOff val="4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域（</a:t>
                </a:r>
                <a:r>
                  <a:rPr lang="en-US" altLang="zh-CN" sz="2400" b="1" dirty="0">
                    <a:solidFill>
                      <a:srgbClr val="000099">
                        <a:lumMod val="60000"/>
                        <a:lumOff val="4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Field</a:t>
                </a:r>
                <a:r>
                  <a:rPr lang="zh-CN" altLang="en-US" sz="2400" b="1" dirty="0">
                    <a:solidFill>
                      <a:srgbClr val="000099">
                        <a:lumMod val="60000"/>
                        <a:lumOff val="4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）</a:t>
                </a:r>
                <a:r>
                  <a:rPr lang="zh-CN" altLang="en-US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是一个支持</a:t>
                </a:r>
                <a:r>
                  <a:rPr lang="zh-CN" altLang="en-US" sz="2400" b="1" dirty="0">
                    <a:solidFill>
                      <a:srgbClr val="000099">
                        <a:lumMod val="60000"/>
                        <a:lumOff val="4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加、减、乘、除</a:t>
                </a:r>
                <a:r>
                  <a:rPr lang="zh-CN" altLang="en-US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（除数非零）四则运算的代数结构，要求运算满足</a:t>
                </a:r>
                <a:r>
                  <a:rPr lang="zh-CN" altLang="en-US" sz="2400" b="1" dirty="0">
                    <a:solidFill>
                      <a:srgbClr val="000099">
                        <a:lumMod val="60000"/>
                        <a:lumOff val="4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交换律、结合律、分配律</a:t>
                </a:r>
                <a:r>
                  <a:rPr lang="zh-CN" altLang="en-US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，并存在</a:t>
                </a:r>
                <a:r>
                  <a:rPr lang="zh-CN" altLang="en-US" sz="2400" b="1" dirty="0">
                    <a:solidFill>
                      <a:srgbClr val="000099">
                        <a:lumMod val="60000"/>
                        <a:lumOff val="4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单位元和逆元</a:t>
                </a:r>
                <a:r>
                  <a:rPr lang="en-US" altLang="zh-CN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. </a:t>
                </a:r>
              </a:p>
              <a:p>
                <a:pPr indent="457200">
                  <a:lnSpc>
                    <a:spcPct val="130000"/>
                  </a:lnSpc>
                  <a:spcAft>
                    <a:spcPts val="800"/>
                  </a:spcAft>
                </a:pPr>
                <a:r>
                  <a:rPr lang="zh-CN" altLang="en-US" sz="2400" dirty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典型</a:t>
                </a:r>
                <a:r>
                  <a:rPr lang="zh-CN" altLang="en-US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例子包括有理数域（</a:t>
                </a:r>
                <a:r>
                  <a:rPr lang="en-US" altLang="zh-CN" sz="2400" dirty="0">
                    <a:solidFill>
                      <a:srgbClr val="000000"/>
                    </a:solidFill>
                    <a:latin typeface="Imprint MT Shadow" panose="04020605060303030202" pitchFamily="82" charset="0"/>
                    <a:ea typeface="宋体" panose="02010600030101010101" pitchFamily="2" charset="-122"/>
                  </a:rPr>
                  <a:t>ℚ</a:t>
                </a:r>
                <a:r>
                  <a:rPr lang="zh-CN" altLang="en-US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）、实数域（</a:t>
                </a:r>
                <a:r>
                  <a:rPr lang="en-US" altLang="zh-CN" sz="2400" dirty="0">
                    <a:solidFill>
                      <a:srgbClr val="000000"/>
                    </a:solidFill>
                    <a:latin typeface="Imprint MT Shadow" panose="04020605060303030202" pitchFamily="82" charset="0"/>
                    <a:ea typeface="宋体" panose="02010600030101010101" pitchFamily="2" charset="-122"/>
                  </a:rPr>
                  <a:t>ℝ</a:t>
                </a:r>
                <a:r>
                  <a:rPr lang="zh-CN" altLang="en-US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）和复数域（</a:t>
                </a:r>
                <a:r>
                  <a:rPr lang="en-US" altLang="zh-CN" sz="2400" dirty="0">
                    <a:solidFill>
                      <a:srgbClr val="000000"/>
                    </a:solidFill>
                    <a:latin typeface="Imprint MT Shadow" panose="04020605060303030202" pitchFamily="82" charset="0"/>
                    <a:ea typeface="宋体" panose="02010600030101010101" pitchFamily="2" charset="-122"/>
                  </a:rPr>
                  <a:t>ℂ</a:t>
                </a:r>
                <a:r>
                  <a:rPr lang="zh-CN" altLang="en-US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）</a:t>
                </a:r>
                <a:r>
                  <a:rPr lang="en-US" altLang="zh-CN" sz="2400" dirty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.</a:t>
                </a:r>
              </a:p>
              <a:p>
                <a:pPr indent="457200">
                  <a:lnSpc>
                    <a:spcPct val="130000"/>
                  </a:lnSpc>
                  <a:spcAft>
                    <a:spcPts val="800"/>
                  </a:spcAft>
                </a:pPr>
                <a:r>
                  <a:rPr lang="zh-CN" altLang="en-US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无理数</a:t>
                </a:r>
                <a:r>
                  <a:rPr lang="zh-CN" altLang="en-US" sz="2400" dirty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集是域吗？</a:t>
                </a:r>
                <a:endParaRPr lang="en-US" altLang="zh-CN" sz="2400" dirty="0" smtClean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  <a:p>
                <a:pPr indent="457200">
                  <a:lnSpc>
                    <a:spcPct val="130000"/>
                  </a:lnSpc>
                  <a:spcAft>
                    <a:spcPts val="800"/>
                  </a:spcAft>
                </a:pPr>
                <a:r>
                  <a:rPr lang="zh-CN" altLang="en-US" sz="2400" dirty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为解决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 </m:t>
                    </m:r>
                    <m:sSup>
                      <m:sSupPr>
                        <m:ctrlPr>
                          <a:rPr lang="en-US" altLang="zh-CN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</m:ctrlPr>
                      </m:sSupPr>
                      <m:e>
                        <m:r>
                          <a:rPr lang="en-US" altLang="zh-CN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𝑥</m:t>
                        </m:r>
                      </m:e>
                      <m:sup>
                        <m:r>
                          <a:rPr lang="en-US" altLang="zh-CN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2</m:t>
                        </m:r>
                      </m:sup>
                    </m:sSup>
                    <m:r>
                      <a:rPr lang="en-US" altLang="zh-CN" sz="2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+1=0 </m:t>
                    </m:r>
                    <m:r>
                      <a:rPr lang="zh-CN" alt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的</m:t>
                    </m:r>
                    <m:r>
                      <a:rPr lang="zh-CN" altLang="en-US" sz="24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求</m:t>
                    </m:r>
                  </m:oMath>
                </a14:m>
                <a:r>
                  <a:rPr lang="zh-CN" altLang="en-US" sz="2400" dirty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解问题，引入虚数单位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sz="2400" b="0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i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2</m:t>
                        </m:r>
                      </m:sup>
                    </m:sSup>
                    <m:r>
                      <a:rPr lang="en-US" altLang="zh-CN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=</m:t>
                    </m:r>
                    <m:r>
                      <a:rPr lang="en-US" altLang="zh-CN" sz="2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−</m:t>
                    </m:r>
                    <m:r>
                      <a:rPr lang="en-US" altLang="zh-CN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1 </m:t>
                    </m:r>
                  </m:oMath>
                </a14:m>
                <a:r>
                  <a:rPr lang="en-US" altLang="zh-CN" sz="2400" dirty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,</a:t>
                </a:r>
                <a:r>
                  <a:rPr lang="zh-CN" altLang="en-US" sz="2400" dirty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从而将实数域进一步扩充到</a:t>
                </a:r>
                <a:r>
                  <a:rPr lang="zh-CN" altLang="en-US" sz="2400" b="1" dirty="0">
                    <a:solidFill>
                      <a:srgbClr val="000099">
                        <a:lumMod val="60000"/>
                        <a:lumOff val="4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复数域</a:t>
                </a:r>
                <a:r>
                  <a:rPr lang="en-US" altLang="zh-CN" sz="2400" dirty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.</a:t>
                </a:r>
              </a:p>
              <a:p>
                <a:pPr indent="457200">
                  <a:lnSpc>
                    <a:spcPct val="130000"/>
                  </a:lnSpc>
                  <a:spcAft>
                    <a:spcPts val="800"/>
                  </a:spcAft>
                </a:pPr>
                <a:r>
                  <a:rPr lang="zh-CN" altLang="en-US" sz="2400" b="1" dirty="0">
                    <a:solidFill>
                      <a:srgbClr val="000099">
                        <a:lumMod val="60000"/>
                        <a:lumOff val="4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代数学基本</a:t>
                </a:r>
                <a:r>
                  <a:rPr lang="zh-CN" altLang="en-US" sz="2400" b="1" dirty="0">
                    <a:solidFill>
                      <a:srgbClr val="000099">
                        <a:lumMod val="60000"/>
                        <a:lumOff val="4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定理</a:t>
                </a:r>
                <a:r>
                  <a:rPr lang="zh-CN" altLang="en-US" sz="2400" dirty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：</a:t>
                </a:r>
                <a:r>
                  <a:rPr lang="en-US" altLang="zh-CN" sz="2400" i="1" dirty="0" smtClean="0">
                    <a:solidFill>
                      <a:srgbClr val="000000"/>
                    </a:solidFill>
                    <a:latin typeface="+mn-lt"/>
                    <a:ea typeface="宋体" panose="02010600030101010101" pitchFamily="2" charset="-122"/>
                  </a:rPr>
                  <a:t>n</a:t>
                </a:r>
                <a:r>
                  <a:rPr lang="en-US" altLang="zh-CN" sz="2400" dirty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 </a:t>
                </a:r>
                <a:r>
                  <a:rPr lang="zh-CN" altLang="en-US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次复系数多项式方程在复数域内有且恰好有 </a:t>
                </a:r>
                <a:r>
                  <a:rPr lang="en-US" altLang="zh-CN" sz="2400" i="1" dirty="0">
                    <a:solidFill>
                      <a:srgbClr val="000000"/>
                    </a:solidFill>
                    <a:ea typeface="宋体" panose="02010600030101010101" pitchFamily="2" charset="-122"/>
                  </a:rPr>
                  <a:t>n</a:t>
                </a:r>
                <a:r>
                  <a:rPr lang="en-US" altLang="zh-CN" sz="2400" dirty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 </a:t>
                </a:r>
                <a:r>
                  <a:rPr lang="zh-CN" altLang="en-US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个根（重根按重数计算</a:t>
                </a:r>
                <a:r>
                  <a:rPr lang="zh-CN" altLang="en-US" sz="2400" dirty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）</a:t>
                </a:r>
                <a:r>
                  <a:rPr lang="en-US" altLang="zh-CN" sz="2400" dirty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.</a:t>
                </a:r>
                <a:endParaRPr lang="zh-CN" altLang="en-US" sz="2400" dirty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mc:Choice>
        <mc:Fallback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9496" y="1197403"/>
                <a:ext cx="9103562" cy="4823885"/>
              </a:xfrm>
              <a:prstGeom prst="rect">
                <a:avLst/>
              </a:prstGeom>
              <a:blipFill>
                <a:blip r:embed="rId2"/>
                <a:stretch>
                  <a:fillRect l="-1072" t="-126" r="-603" b="-88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矩形 2"/>
          <p:cNvSpPr/>
          <p:nvPr/>
        </p:nvSpPr>
        <p:spPr>
          <a:xfrm>
            <a:off x="2040577" y="720349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实数集可进一步叫作</a:t>
            </a: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实数域</a:t>
            </a:r>
            <a:r>
              <a:rPr lang="en-US" altLang="zh-CN" sz="2400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7581821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2179638" y="587152"/>
            <a:ext cx="5867400" cy="609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en-US" altLang="zh-CN" sz="2800" b="1" dirty="0">
                <a:solidFill>
                  <a:srgbClr val="C00000"/>
                </a:solidFill>
                <a:ea typeface="楷体_GB2312" pitchFamily="49" charset="-122"/>
              </a:rPr>
              <a:t>2</a:t>
            </a:r>
            <a:r>
              <a:rPr lang="en-US" altLang="zh-CN" sz="2800" b="1" dirty="0" smtClean="0">
                <a:solidFill>
                  <a:srgbClr val="C00000"/>
                </a:solidFill>
                <a:ea typeface="楷体_GB2312" pitchFamily="49" charset="-122"/>
              </a:rPr>
              <a:t>. </a:t>
            </a:r>
            <a:r>
              <a:rPr lang="zh-CN" altLang="en-US" sz="2800" b="1" dirty="0" smtClean="0">
                <a:solidFill>
                  <a:srgbClr val="C00000"/>
                </a:solidFill>
                <a:ea typeface="楷体_GB2312" pitchFamily="49" charset="-122"/>
              </a:rPr>
              <a:t>常用逻辑符号</a:t>
            </a:r>
            <a:endParaRPr lang="zh-CN" altLang="en-US" sz="2800" b="1" dirty="0">
              <a:solidFill>
                <a:srgbClr val="C00000"/>
              </a:solidFill>
              <a:ea typeface="楷体_GB2312" pitchFamily="49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063552" y="1340768"/>
            <a:ext cx="4180832" cy="572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 b="1" dirty="0">
                <a:solidFill>
                  <a:srgbClr val="000099">
                    <a:lumMod val="60000"/>
                    <a:lumOff val="4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(1) </a:t>
            </a: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连接词符号</a:t>
            </a:r>
            <a:r>
              <a:rPr lang="en-US" altLang="zh-CN" sz="2400" b="1" dirty="0">
                <a:solidFill>
                  <a:srgbClr val="000099">
                    <a:lumMod val="60000"/>
                    <a:lumOff val="4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: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538" y="2026591"/>
            <a:ext cx="5366251" cy="40290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2128426" y="3979646"/>
            <a:ext cx="2818400" cy="5724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 b="1" dirty="0">
                <a:solidFill>
                  <a:srgbClr val="000099">
                    <a:lumMod val="60000"/>
                    <a:lumOff val="4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(2) </a:t>
            </a: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逻辑量词符号</a:t>
            </a:r>
            <a:r>
              <a:rPr lang="en-US" altLang="zh-CN" sz="2400" b="1" dirty="0">
                <a:solidFill>
                  <a:srgbClr val="000099">
                    <a:lumMod val="60000"/>
                    <a:lumOff val="4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:</a:t>
            </a:r>
            <a:endParaRPr lang="zh-CN" altLang="en-US" sz="2400" b="1" dirty="0">
              <a:solidFill>
                <a:srgbClr val="000099">
                  <a:lumMod val="60000"/>
                  <a:lumOff val="4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9639" y="3021186"/>
            <a:ext cx="5568751" cy="4335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1180" y="2474258"/>
            <a:ext cx="6014251" cy="408000"/>
          </a:xfrm>
          <a:prstGeom prst="rect">
            <a:avLst/>
          </a:prstGeom>
        </p:spPr>
      </p:pic>
      <p:grpSp>
        <p:nvGrpSpPr>
          <p:cNvPr id="15" name="组合 14"/>
          <p:cNvGrpSpPr>
            <a:grpSpLocks noChangeAspect="1"/>
          </p:cNvGrpSpPr>
          <p:nvPr/>
        </p:nvGrpSpPr>
        <p:grpSpPr>
          <a:xfrm>
            <a:off x="2495600" y="3539543"/>
            <a:ext cx="7178842" cy="408000"/>
            <a:chOff x="1064433" y="3911771"/>
            <a:chExt cx="7976491" cy="453333"/>
          </a:xfrm>
        </p:grpSpPr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64433" y="3911771"/>
              <a:ext cx="7290001" cy="453333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388424" y="3928191"/>
              <a:ext cx="652500" cy="396667"/>
            </a:xfrm>
            <a:prstGeom prst="rect">
              <a:avLst/>
            </a:prstGeom>
          </p:spPr>
        </p:pic>
      </p:grpSp>
      <p:pic>
        <p:nvPicPr>
          <p:cNvPr id="16" name="图片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67609" y="4644890"/>
            <a:ext cx="6297751" cy="4335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73549" y="5217012"/>
            <a:ext cx="5892751" cy="48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03637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919536" y="476672"/>
            <a:ext cx="842493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lnSpc>
                <a:spcPct val="130000"/>
              </a:lnSpc>
              <a:spcAft>
                <a:spcPts val="800"/>
              </a:spcAft>
            </a:pPr>
            <a:endParaRPr lang="en-US" altLang="zh-CN" sz="2400" b="1" dirty="0" smtClean="0">
              <a:solidFill>
                <a:srgbClr val="000099">
                  <a:lumMod val="60000"/>
                  <a:lumOff val="4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457200">
              <a:lnSpc>
                <a:spcPct val="130000"/>
              </a:lnSpc>
              <a:spcAft>
                <a:spcPts val="800"/>
              </a:spcAft>
            </a:pPr>
            <a:r>
              <a:rPr lang="en-US" altLang="zh-CN" sz="2400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(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1) 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实数对加、减、乘、除（除数不为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0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运算封闭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, 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即 </a:t>
            </a:r>
            <a:endParaRPr lang="en-US" altLang="zh-CN" sz="24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457200">
              <a:lnSpc>
                <a:spcPct val="130000"/>
              </a:lnSpc>
              <a:spcAft>
                <a:spcPts val="800"/>
              </a:spcAft>
            </a:pPr>
            <a:endParaRPr lang="en-US" altLang="zh-CN" sz="24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457200">
              <a:lnSpc>
                <a:spcPct val="130000"/>
              </a:lnSpc>
              <a:spcAft>
                <a:spcPts val="800"/>
              </a:spcAft>
            </a:pP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(2) 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实数是</a:t>
            </a: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有序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的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, 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即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    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以下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3 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种关系有且仅有一种成立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:                  </a:t>
            </a:r>
          </a:p>
          <a:p>
            <a:pPr indent="457200">
              <a:lnSpc>
                <a:spcPct val="130000"/>
              </a:lnSpc>
              <a:spcAft>
                <a:spcPts val="800"/>
              </a:spcAft>
            </a:pP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(3) 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实数具有</a:t>
            </a: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阿基米德</a:t>
            </a:r>
            <a:r>
              <a:rPr lang="en-US" altLang="zh-CN" sz="2400" b="1" dirty="0">
                <a:solidFill>
                  <a:srgbClr val="000099">
                    <a:lumMod val="60000"/>
                    <a:lumOff val="4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(Archimedes) </a:t>
            </a: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性质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, 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即 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/>
            </a:r>
            <a:b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</a:b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                       .</a:t>
            </a:r>
          </a:p>
          <a:p>
            <a:pPr indent="457200">
              <a:lnSpc>
                <a:spcPct val="130000"/>
              </a:lnSpc>
              <a:spcAft>
                <a:spcPts val="800"/>
              </a:spcAft>
            </a:pP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(4) 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实数具有</a:t>
            </a: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稠密性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, 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即任意两个不相等的实数之间必有另外的实数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, 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且既有有理数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, 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也有无理数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</a:p>
          <a:p>
            <a:pPr indent="457200">
              <a:lnSpc>
                <a:spcPct val="130000"/>
              </a:lnSpc>
              <a:spcAft>
                <a:spcPts val="800"/>
              </a:spcAft>
            </a:pP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(5) 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实数与</a:t>
            </a: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数轴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上的点具有一一对应关系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endParaRPr lang="zh-CN" altLang="en-US" sz="24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5641" y="1599576"/>
            <a:ext cx="6196501" cy="6783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1944" y="2292351"/>
            <a:ext cx="1356750" cy="3978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3792" y="2720920"/>
            <a:ext cx="2409750" cy="4437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7649" y="3861048"/>
            <a:ext cx="5832001" cy="433500"/>
          </a:xfrm>
          <a:prstGeom prst="rect">
            <a:avLst/>
          </a:prstGeom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2179638" y="361906"/>
            <a:ext cx="5867400" cy="609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en-US" altLang="zh-CN" sz="2800" b="1" dirty="0">
                <a:solidFill>
                  <a:srgbClr val="C00000"/>
                </a:solidFill>
                <a:ea typeface="楷体_GB2312" pitchFamily="49" charset="-122"/>
              </a:rPr>
              <a:t>3</a:t>
            </a:r>
            <a:r>
              <a:rPr lang="en-US" altLang="zh-CN" sz="2800" b="1" dirty="0" smtClean="0">
                <a:solidFill>
                  <a:srgbClr val="C00000"/>
                </a:solidFill>
                <a:ea typeface="楷体_GB2312" pitchFamily="49" charset="-122"/>
              </a:rPr>
              <a:t>. </a:t>
            </a:r>
            <a:r>
              <a:rPr lang="zh-CN" altLang="en-US" sz="2800" b="1" dirty="0" smtClean="0">
                <a:solidFill>
                  <a:srgbClr val="C00000"/>
                </a:solidFill>
                <a:ea typeface="楷体_GB2312" pitchFamily="49" charset="-122"/>
              </a:rPr>
              <a:t>实数</a:t>
            </a:r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主要特性</a:t>
            </a:r>
          </a:p>
        </p:txBody>
      </p:sp>
    </p:spTree>
    <p:extLst>
      <p:ext uri="{BB962C8B-B14F-4D97-AF65-F5344CB8AC3E}">
        <p14:creationId xmlns:p14="http://schemas.microsoft.com/office/powerpoint/2010/main" val="261457229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2179638" y="361906"/>
            <a:ext cx="5867400" cy="609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en-US" altLang="zh-CN" sz="2800" b="1" dirty="0">
                <a:solidFill>
                  <a:srgbClr val="C00000"/>
                </a:solidFill>
                <a:ea typeface="楷体_GB2312" pitchFamily="49" charset="-122"/>
              </a:rPr>
              <a:t>3. </a:t>
            </a:r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常用实数集合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6958" y="1144933"/>
            <a:ext cx="2146500" cy="3825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4123" y="1124744"/>
            <a:ext cx="3888000" cy="4845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40883" y="1734531"/>
            <a:ext cx="4799251" cy="4233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617" y="2204864"/>
            <a:ext cx="6419251" cy="6273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11624" y="3510536"/>
            <a:ext cx="911250" cy="37740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35760" y="3447446"/>
            <a:ext cx="3422250" cy="4947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11624" y="4094947"/>
            <a:ext cx="911250" cy="40800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35760" y="4072286"/>
            <a:ext cx="3462750" cy="50490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95458" y="4709958"/>
            <a:ext cx="1215000" cy="367200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365310" y="5212226"/>
            <a:ext cx="7229251" cy="510000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11625" y="5899180"/>
            <a:ext cx="4151251" cy="372300"/>
          </a:xfrm>
          <a:prstGeom prst="rect">
            <a:avLst/>
          </a:prstGeom>
        </p:spPr>
      </p:pic>
      <p:sp>
        <p:nvSpPr>
          <p:cNvPr id="26" name="矩形 25"/>
          <p:cNvSpPr/>
          <p:nvPr/>
        </p:nvSpPr>
        <p:spPr>
          <a:xfrm>
            <a:off x="2063552" y="2968587"/>
            <a:ext cx="15776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有界区间</a:t>
            </a:r>
            <a:r>
              <a:rPr lang="en-US" altLang="zh-CN" sz="2400" b="1" dirty="0">
                <a:solidFill>
                  <a:srgbClr val="000099">
                    <a:lumMod val="60000"/>
                    <a:lumOff val="4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:</a:t>
            </a:r>
            <a:endParaRPr lang="zh-CN" altLang="en-US" sz="2400" b="1" dirty="0">
              <a:solidFill>
                <a:srgbClr val="000099">
                  <a:lumMod val="60000"/>
                  <a:lumOff val="4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0528002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theme/theme1.xml><?xml version="1.0" encoding="utf-8"?>
<a:theme xmlns:a="http://schemas.openxmlformats.org/drawingml/2006/main" name="1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3588</TotalTime>
  <Words>419</Words>
  <Application>Microsoft Office PowerPoint</Application>
  <PresentationFormat>宽屏</PresentationFormat>
  <Paragraphs>43</Paragraphs>
  <Slides>13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5" baseType="lpstr">
      <vt:lpstr>CMMI10</vt:lpstr>
      <vt:lpstr>CMR10</vt:lpstr>
      <vt:lpstr>LMRoman10-Regular-Identity-H</vt:lpstr>
      <vt:lpstr>华文行楷</vt:lpstr>
      <vt:lpstr>楷体</vt:lpstr>
      <vt:lpstr>楷体_GB2312</vt:lpstr>
      <vt:lpstr>宋体</vt:lpstr>
      <vt:lpstr>Arial</vt:lpstr>
      <vt:lpstr>Cambria Math</vt:lpstr>
      <vt:lpstr>Imprint MT Shadow</vt:lpstr>
      <vt:lpstr>Times New Roman</vt:lpstr>
      <vt:lpstr>1_空演示文稿</vt:lpstr>
      <vt:lpstr>第一章   预备知识</vt:lpstr>
      <vt:lpstr>PowerPoint 演示文稿</vt:lpstr>
      <vt:lpstr>1. 实数集简介</vt:lpstr>
      <vt:lpstr>PowerPoint 演示文稿</vt:lpstr>
      <vt:lpstr>PowerPoint 演示文稿</vt:lpstr>
      <vt:lpstr>PowerPoint 演示文稿</vt:lpstr>
      <vt:lpstr>2. 常用逻辑符号</vt:lpstr>
      <vt:lpstr>3. 实数主要特性</vt:lpstr>
      <vt:lpstr>3. 常用实数集合</vt:lpstr>
      <vt:lpstr>PowerPoint 演示文稿</vt:lpstr>
      <vt:lpstr>4. 实数集合的拓扑性质</vt:lpstr>
      <vt:lpstr>PowerPoint 演示文稿</vt:lpstr>
      <vt:lpstr>PowerPoint 演示文稿</vt:lpstr>
    </vt:vector>
  </TitlesOfParts>
  <Manager/>
  <Company>cumt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第一节  不定积分的概念与性质</dc:title>
  <dc:creator>曹璎珞，李安昌</dc:creator>
  <cp:lastModifiedBy>webuser</cp:lastModifiedBy>
  <cp:revision>140</cp:revision>
  <cp:lastPrinted>2025-09-22T00:20:09Z</cp:lastPrinted>
  <dcterms:created xsi:type="dcterms:W3CDTF">2000-10-11T02:23:36Z</dcterms:created>
  <dcterms:modified xsi:type="dcterms:W3CDTF">2025-09-22T00:32:45Z</dcterms:modified>
</cp:coreProperties>
</file>