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92" r:id="rId2"/>
    <p:sldId id="281" r:id="rId3"/>
    <p:sldId id="297" r:id="rId4"/>
    <p:sldId id="308" r:id="rId5"/>
    <p:sldId id="309" r:id="rId6"/>
    <p:sldId id="310" r:id="rId7"/>
    <p:sldId id="311" r:id="rId8"/>
    <p:sldId id="312" r:id="rId9"/>
    <p:sldId id="313" r:id="rId10"/>
    <p:sldId id="315" r:id="rId11"/>
    <p:sldId id="317" r:id="rId12"/>
    <p:sldId id="318" r:id="rId13"/>
    <p:sldId id="319" r:id="rId14"/>
    <p:sldId id="320" r:id="rId15"/>
    <p:sldId id="333" r:id="rId16"/>
    <p:sldId id="322" r:id="rId17"/>
    <p:sldId id="324" r:id="rId18"/>
    <p:sldId id="323" r:id="rId19"/>
    <p:sldId id="325" r:id="rId20"/>
    <p:sldId id="328" r:id="rId21"/>
    <p:sldId id="326" r:id="rId22"/>
    <p:sldId id="329" r:id="rId23"/>
    <p:sldId id="330" r:id="rId24"/>
    <p:sldId id="332" r:id="rId25"/>
    <p:sldId id="331" r:id="rId26"/>
    <p:sldId id="327" r:id="rId27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FF"/>
    <a:srgbClr val="66FF99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6" autoAdjust="0"/>
    <p:restoredTop sz="90929"/>
  </p:normalViewPr>
  <p:slideViewPr>
    <p:cSldViewPr>
      <p:cViewPr varScale="1">
        <p:scale>
          <a:sx n="96" d="100"/>
          <a:sy n="96" d="100"/>
        </p:scale>
        <p:origin x="57" y="216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7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7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8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113440" y="6356350"/>
            <a:ext cx="2743200" cy="365125"/>
          </a:xfrm>
        </p:spPr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58.emf"/><Relationship Id="rId7" Type="http://schemas.openxmlformats.org/officeDocument/2006/relationships/image" Target="../media/image62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Relationship Id="rId9" Type="http://schemas.openxmlformats.org/officeDocument/2006/relationships/image" Target="../media/image64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10" Type="http://schemas.openxmlformats.org/officeDocument/2006/relationships/image" Target="../media/image73.emf"/><Relationship Id="rId4" Type="http://schemas.openxmlformats.org/officeDocument/2006/relationships/image" Target="../media/image67.emf"/><Relationship Id="rId9" Type="http://schemas.openxmlformats.org/officeDocument/2006/relationships/image" Target="../media/image7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3" Type="http://schemas.openxmlformats.org/officeDocument/2006/relationships/image" Target="../media/image79.emf"/><Relationship Id="rId7" Type="http://schemas.openxmlformats.org/officeDocument/2006/relationships/image" Target="../media/image83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emf"/><Relationship Id="rId11" Type="http://schemas.openxmlformats.org/officeDocument/2006/relationships/image" Target="../media/image87.emf"/><Relationship Id="rId5" Type="http://schemas.openxmlformats.org/officeDocument/2006/relationships/image" Target="../media/image81.emf"/><Relationship Id="rId10" Type="http://schemas.openxmlformats.org/officeDocument/2006/relationships/image" Target="../media/image86.emf"/><Relationship Id="rId4" Type="http://schemas.openxmlformats.org/officeDocument/2006/relationships/image" Target="../media/image80.emf"/><Relationship Id="rId9" Type="http://schemas.openxmlformats.org/officeDocument/2006/relationships/image" Target="../media/image8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7" Type="http://schemas.openxmlformats.org/officeDocument/2006/relationships/image" Target="../media/image104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emf"/><Relationship Id="rId5" Type="http://schemas.openxmlformats.org/officeDocument/2006/relationships/image" Target="../media/image102.emf"/><Relationship Id="rId4" Type="http://schemas.openxmlformats.org/officeDocument/2006/relationships/image" Target="../media/image10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8.emf"/><Relationship Id="rId4" Type="http://schemas.openxmlformats.org/officeDocument/2006/relationships/image" Target="../media/image10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7" Type="http://schemas.openxmlformats.org/officeDocument/2006/relationships/image" Target="../media/image114.emf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emf"/><Relationship Id="rId5" Type="http://schemas.openxmlformats.org/officeDocument/2006/relationships/image" Target="../media/image112.emf"/><Relationship Id="rId4" Type="http://schemas.openxmlformats.org/officeDocument/2006/relationships/image" Target="../media/image111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10" Type="http://schemas.openxmlformats.org/officeDocument/2006/relationships/image" Target="../media/image37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54275" y="869951"/>
            <a:ext cx="2590800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48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第二章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3940355" y="1916833"/>
            <a:ext cx="326243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8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函数与极限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503712" y="3140969"/>
            <a:ext cx="48965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2.1  </a:t>
            </a:r>
            <a:r>
              <a:rPr lang="zh-CN" altLang="en-US" dirty="0">
                <a:solidFill>
                  <a:srgbClr val="FF0000"/>
                </a:solidFill>
              </a:rPr>
              <a:t>函数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2.2  </a:t>
            </a:r>
            <a:r>
              <a:rPr lang="zh-CN" altLang="en-US" dirty="0">
                <a:solidFill>
                  <a:srgbClr val="FF0000"/>
                </a:solidFill>
              </a:rPr>
              <a:t>极限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2.3  </a:t>
            </a:r>
            <a:r>
              <a:rPr lang="zh-CN" altLang="en-US" dirty="0">
                <a:solidFill>
                  <a:srgbClr val="FF0000"/>
                </a:solidFill>
              </a:rPr>
              <a:t>连续函数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1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1074" y="441869"/>
            <a:ext cx="65344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下面给出几个非初等函数的例子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</a:t>
            </a:r>
          </a:p>
          <a:p>
            <a:endParaRPr lang="en-US" altLang="zh-CN" sz="1800" dirty="0">
              <a:latin typeface="LMRoman10-Regular-Identity-H"/>
              <a:ea typeface="宋体" panose="02010600030101010101" pitchFamily="2" charset="-122"/>
            </a:endParaRPr>
          </a:p>
          <a:p>
            <a:endParaRPr lang="en-US" altLang="zh-CN" sz="2000" dirty="0">
              <a:latin typeface="LMRoman10-Regular-Identity-H"/>
              <a:ea typeface="宋体" panose="02010600030101010101" pitchFamily="2" charset="-122"/>
            </a:endParaRPr>
          </a:p>
          <a:p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(1) </a:t>
            </a:r>
            <a:r>
              <a:rPr lang="zh-CN" altLang="en-US" sz="2400" dirty="0">
                <a:latin typeface="LMRoman10-Regular-Identity-H"/>
                <a:ea typeface="宋体" panose="02010600030101010101" pitchFamily="2" charset="-122"/>
              </a:rPr>
              <a:t>狄利克雷函数</a:t>
            </a:r>
            <a:endParaRPr lang="zh-CN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983432" y="2852936"/>
            <a:ext cx="19287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/>
              <a:t>(2)  </a:t>
            </a:r>
            <a:r>
              <a:rPr lang="zh-CN" altLang="en-US" sz="2400" dirty="0"/>
              <a:t>符号函数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2168601"/>
            <a:ext cx="2992500" cy="18303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546" y="1772816"/>
            <a:ext cx="2052000" cy="19312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744" y="990201"/>
            <a:ext cx="3082500" cy="1207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864" y="4085186"/>
            <a:ext cx="2812500" cy="430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1200" y="4077072"/>
            <a:ext cx="3825000" cy="391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6865" y="4653136"/>
            <a:ext cx="6660001" cy="1637667"/>
          </a:xfrm>
          <a:prstGeom prst="rect">
            <a:avLst/>
          </a:prstGeom>
        </p:spPr>
      </p:pic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10</a:t>
            </a:fld>
            <a:endParaRPr lang="en-US" altLang="zh-CN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8848" y="3570472"/>
            <a:ext cx="2340000" cy="179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128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9416" y="947192"/>
            <a:ext cx="7128792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 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周期性 </a:t>
            </a:r>
            <a:endParaRPr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2.1.2  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函数的初等性质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49" y="1772816"/>
            <a:ext cx="10642501" cy="2431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74749" y="4608652"/>
            <a:ext cx="10642501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sz="2400" dirty="0"/>
              <a:t>周期函数并不是总有最小正周期</a:t>
            </a:r>
            <a:r>
              <a:rPr lang="en-US" altLang="zh-CN" sz="2400" dirty="0"/>
              <a:t>. </a:t>
            </a:r>
            <a:r>
              <a:rPr lang="zh-CN" altLang="en-US" sz="2400" dirty="0" smtClean="0"/>
              <a:t>所有</a:t>
            </a:r>
            <a:r>
              <a:rPr lang="zh-CN" altLang="en-US" sz="2400" dirty="0"/>
              <a:t>的有理数都是</a:t>
            </a:r>
            <a:r>
              <a:rPr lang="zh-CN" altLang="en-US" sz="2400" dirty="0" smtClean="0"/>
              <a:t>狄利克雷函数</a:t>
            </a:r>
            <a:r>
              <a:rPr lang="zh-CN" altLang="en-US" sz="2400" dirty="0"/>
              <a:t>的周期，故它没有最小正周期</a:t>
            </a:r>
            <a:r>
              <a:rPr lang="en-US" altLang="zh-CN" sz="2400" dirty="0"/>
              <a:t>.</a:t>
            </a:r>
            <a:endParaRPr lang="zh-CN" altLang="en-US" sz="240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16943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499" y="1112437"/>
            <a:ext cx="10575001" cy="325266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15480" y="4489956"/>
            <a:ext cx="10009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偶函数的图像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关于 </a:t>
            </a:r>
            <a:r>
              <a:rPr lang="en-US" altLang="zh-CN" sz="2400" i="1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y</a:t>
            </a:r>
            <a:r>
              <a:rPr lang="en-US" altLang="zh-CN" sz="2400" i="1" dirty="0" smtClean="0">
                <a:latin typeface="CMMI10"/>
                <a:ea typeface="宋体" panose="02010600030101010101" pitchFamily="2" charset="-122"/>
              </a:rPr>
              <a:t>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轴对称，而奇函数的图像关于原点对称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39416" y="404664"/>
            <a:ext cx="7128792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 </a:t>
            </a: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奇偶性 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68970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39416" y="404664"/>
            <a:ext cx="7128792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 </a:t>
            </a: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单调性 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1052736"/>
            <a:ext cx="10192501" cy="2397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999749" y="3528172"/>
            <a:ext cx="10474798" cy="822949"/>
            <a:chOff x="999749" y="3528172"/>
            <a:chExt cx="10474798" cy="82294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9749" y="3528172"/>
              <a:ext cx="10125001" cy="821667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92047" y="4045121"/>
              <a:ext cx="382500" cy="306000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9496" y="4581128"/>
            <a:ext cx="6907501" cy="40233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2250" y="5085184"/>
            <a:ext cx="3847500" cy="402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19" y="5583853"/>
            <a:ext cx="6120001" cy="510000"/>
          </a:xfrm>
          <a:prstGeom prst="rect">
            <a:avLst/>
          </a:prstGeom>
        </p:spPr>
      </p:pic>
      <p:sp>
        <p:nvSpPr>
          <p:cNvPr id="15" name="灯片编号占位符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83303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39416" y="404664"/>
            <a:ext cx="7128792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 </a:t>
            </a:r>
            <a:r>
              <a:rPr kumimoji="0"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有界</a:t>
            </a: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性 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5733256"/>
            <a:ext cx="9112501" cy="459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9" y="1015554"/>
            <a:ext cx="10192501" cy="140533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49" y="2564904"/>
            <a:ext cx="10192501" cy="2261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264" y="5058580"/>
            <a:ext cx="3622500" cy="442000"/>
          </a:xfrm>
          <a:prstGeom prst="rect">
            <a:avLst/>
          </a:prstGeom>
        </p:spPr>
      </p:pic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66018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49" y="476672"/>
            <a:ext cx="10102501" cy="935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10" y="1555688"/>
            <a:ext cx="4860001" cy="402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984" y="1499021"/>
            <a:ext cx="382500" cy="45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664" y="2060848"/>
            <a:ext cx="5422501" cy="538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910" y="2667614"/>
            <a:ext cx="7560001" cy="459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32" y="3211872"/>
            <a:ext cx="10125001" cy="231200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1497543" y="5661248"/>
            <a:ext cx="9868613" cy="436333"/>
            <a:chOff x="1497543" y="5661248"/>
            <a:chExt cx="9868613" cy="436333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97543" y="5661248"/>
              <a:ext cx="9495001" cy="436333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961156" y="5737281"/>
              <a:ext cx="405000" cy="340000"/>
            </a:xfrm>
            <a:prstGeom prst="rect">
              <a:avLst/>
            </a:prstGeom>
          </p:spPr>
        </p:pic>
      </p:grpSp>
      <p:sp>
        <p:nvSpPr>
          <p:cNvPr id="15" name="灯片编号占位符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91095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327816"/>
            <a:ext cx="7717501" cy="144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864" y="1976331"/>
            <a:ext cx="2317500" cy="413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1916832"/>
            <a:ext cx="3757500" cy="532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972" y="2022365"/>
            <a:ext cx="337500" cy="40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3500" y="2735317"/>
            <a:ext cx="4185000" cy="549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32" y="3573016"/>
            <a:ext cx="5805001" cy="436333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559496" y="4139334"/>
            <a:ext cx="4311621" cy="538333"/>
            <a:chOff x="1559496" y="4139334"/>
            <a:chExt cx="4311621" cy="53833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59496" y="4139334"/>
              <a:ext cx="3915000" cy="538333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66117" y="4232427"/>
              <a:ext cx="405000" cy="430667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0614" y="4204094"/>
            <a:ext cx="2452500" cy="459000"/>
          </a:xfrm>
          <a:prstGeom prst="rect">
            <a:avLst/>
          </a:prstGeom>
        </p:spPr>
      </p:pic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5296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9416" y="947192"/>
            <a:ext cx="7128792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zh-CN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 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复合函数</a:t>
            </a:r>
            <a:endParaRPr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2.1.3 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复合函数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反函数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2" y="4489493"/>
            <a:ext cx="945000" cy="379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40" y="4869160"/>
            <a:ext cx="2902500" cy="538333"/>
          </a:xfrm>
          <a:prstGeom prst="rect">
            <a:avLst/>
          </a:prstGeom>
        </p:spPr>
      </p:pic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17</a:t>
            </a:fld>
            <a:endParaRPr lang="en-US" altLang="zh-CN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6" y="1633736"/>
            <a:ext cx="10215001" cy="2567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4352" y="3179820"/>
            <a:ext cx="2311875" cy="289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485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591" y="548680"/>
            <a:ext cx="9720001" cy="493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1196752"/>
            <a:ext cx="8122501" cy="4250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950698" y="1707159"/>
            <a:ext cx="10462501" cy="1361801"/>
            <a:chOff x="950698" y="1707159"/>
            <a:chExt cx="10462501" cy="1361801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0698" y="1707159"/>
              <a:ext cx="10462501" cy="980333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3432" y="2706293"/>
              <a:ext cx="5130001" cy="362667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424" y="3197080"/>
            <a:ext cx="10485001" cy="95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9496" y="4424141"/>
            <a:ext cx="4027500" cy="40800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5663952" y="4395807"/>
            <a:ext cx="3645200" cy="464667"/>
            <a:chOff x="5663952" y="4395807"/>
            <a:chExt cx="3645200" cy="46466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64152" y="4395807"/>
              <a:ext cx="1845000" cy="464667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63952" y="4418950"/>
              <a:ext cx="1575000" cy="419333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1504" y="5097298"/>
            <a:ext cx="3262500" cy="391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2857" y="5002637"/>
            <a:ext cx="3307500" cy="510000"/>
          </a:xfrm>
          <a:prstGeom prst="rect">
            <a:avLst/>
          </a:prstGeom>
        </p:spPr>
      </p:pic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42018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476672"/>
            <a:ext cx="6300001" cy="17113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2540043"/>
            <a:ext cx="472500" cy="453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592" y="2554952"/>
            <a:ext cx="5760001" cy="442000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9586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3575721" y="2276872"/>
            <a:ext cx="431079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映射与函数 </a:t>
            </a:r>
            <a:endParaRPr lang="en-US" altLang="zh-CN" b="1" dirty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函数的初等性质 </a:t>
            </a:r>
            <a:endParaRPr lang="en-US" altLang="zh-CN" b="1" dirty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复合函数与反函数</a:t>
            </a:r>
            <a:endParaRPr lang="en-US" altLang="zh-CN" b="1" dirty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初等函数的定义与性质</a:t>
            </a: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783632" y="1052736"/>
            <a:ext cx="276069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2.1</a:t>
            </a:r>
            <a:r>
              <a:rPr lang="zh-CN" altLang="en-US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函数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2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2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39416" y="404664"/>
            <a:ext cx="7128792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 </a:t>
            </a: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反函数 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4819819"/>
            <a:ext cx="10575001" cy="912333"/>
          </a:xfrm>
          <a:prstGeom prst="rect">
            <a:avLst/>
          </a:prstGeom>
        </p:spPr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20</a:t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980728"/>
            <a:ext cx="10215001" cy="266333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3791803"/>
            <a:ext cx="10125001" cy="86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7367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49" y="1824365"/>
            <a:ext cx="10552501" cy="1892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249" y="3904581"/>
            <a:ext cx="10417501" cy="1756667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21</a:t>
            </a:fld>
            <a:endParaRPr lang="en-US" altLang="zh-CN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764704"/>
            <a:ext cx="10147501" cy="95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845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22</a:t>
            </a:fld>
            <a:endParaRPr lang="en-US" altLang="zh-CN"/>
          </a:p>
        </p:txBody>
      </p:sp>
      <p:grpSp>
        <p:nvGrpSpPr>
          <p:cNvPr id="7" name="组合 6"/>
          <p:cNvGrpSpPr/>
          <p:nvPr/>
        </p:nvGrpSpPr>
        <p:grpSpPr>
          <a:xfrm>
            <a:off x="819749" y="692696"/>
            <a:ext cx="10552501" cy="3966112"/>
            <a:chOff x="819749" y="692696"/>
            <a:chExt cx="10552501" cy="396611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9749" y="692696"/>
              <a:ext cx="10552501" cy="380800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7249" y="1700808"/>
              <a:ext cx="3037500" cy="29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94960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87488" y="476672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存在反函数的</a:t>
            </a:r>
            <a:r>
              <a:rPr lang="zh-CN" altLang="en-US" sz="2400" b="1" dirty="0" smtClean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充分条件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endParaRPr lang="zh-CN" altLang="en-US" sz="2400" dirty="0"/>
          </a:p>
        </p:txBody>
      </p:sp>
      <p:grpSp>
        <p:nvGrpSpPr>
          <p:cNvPr id="9" name="组合 8"/>
          <p:cNvGrpSpPr/>
          <p:nvPr/>
        </p:nvGrpSpPr>
        <p:grpSpPr>
          <a:xfrm>
            <a:off x="1415480" y="2429730"/>
            <a:ext cx="9867819" cy="402959"/>
            <a:chOff x="1415480" y="2789189"/>
            <a:chExt cx="9867819" cy="4029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5480" y="2789189"/>
              <a:ext cx="787500" cy="39666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15798" y="2801148"/>
              <a:ext cx="9067501" cy="391000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2925525"/>
            <a:ext cx="7965001" cy="1836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480" y="4805994"/>
            <a:ext cx="7515001" cy="1575334"/>
          </a:xfrm>
          <a:prstGeom prst="rect">
            <a:avLst/>
          </a:prstGeom>
        </p:spPr>
      </p:pic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23</a:t>
            </a:fld>
            <a:endParaRPr lang="en-US" altLang="zh-CN"/>
          </a:p>
        </p:txBody>
      </p:sp>
      <p:grpSp>
        <p:nvGrpSpPr>
          <p:cNvPr id="13" name="组合 12"/>
          <p:cNvGrpSpPr/>
          <p:nvPr/>
        </p:nvGrpSpPr>
        <p:grpSpPr>
          <a:xfrm>
            <a:off x="804072" y="980728"/>
            <a:ext cx="10620520" cy="1411000"/>
            <a:chOff x="706730" y="980728"/>
            <a:chExt cx="10620520" cy="1411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4749" y="980728"/>
              <a:ext cx="10462501" cy="14110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6730" y="1037465"/>
              <a:ext cx="1417500" cy="351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12992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2.1.4 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初等函数的定义与性质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42249" y="1124744"/>
            <a:ext cx="10554176" cy="1440160"/>
            <a:chOff x="842249" y="1124744"/>
            <a:chExt cx="10554176" cy="144016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2249" y="1124744"/>
              <a:ext cx="10507501" cy="87266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1424" y="2071904"/>
              <a:ext cx="10485001" cy="493000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99" y="2774500"/>
            <a:ext cx="10485001" cy="1309000"/>
          </a:xfrm>
          <a:prstGeom prst="rect">
            <a:avLst/>
          </a:prstGeom>
        </p:spPr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24</a:t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249" y="4369248"/>
            <a:ext cx="10147501" cy="12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534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749" y="692696"/>
            <a:ext cx="10462501" cy="91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49" y="1620737"/>
            <a:ext cx="2137500" cy="39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2132856"/>
            <a:ext cx="6862501" cy="2572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377" y="5060337"/>
            <a:ext cx="427500" cy="498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512" y="4715361"/>
            <a:ext cx="5355001" cy="1161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0176" y="5088670"/>
            <a:ext cx="1597500" cy="442000"/>
          </a:xfrm>
          <a:prstGeom prst="rect">
            <a:avLst/>
          </a:prstGeom>
        </p:spPr>
      </p:pic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30847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39416" y="980728"/>
            <a:ext cx="10729192" cy="424847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 习题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2.1</a:t>
            </a:r>
          </a:p>
          <a:p>
            <a:pPr fontAlgn="auto">
              <a:spcAft>
                <a:spcPts val="0"/>
              </a:spcAft>
            </a:pPr>
            <a:endParaRPr kumimoji="0" lang="en-US" altLang="zh-CN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fontAlgn="auto">
              <a:spcAft>
                <a:spcPts val="0"/>
              </a:spcAft>
            </a:pP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1;</a:t>
            </a:r>
            <a:r>
              <a:rPr kumimoji="0" lang="zh-CN" altLang="en-US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2;</a:t>
            </a:r>
            <a:r>
              <a:rPr kumimoji="0" lang="zh-CN" altLang="en-US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6;</a:t>
            </a:r>
            <a:r>
              <a:rPr kumimoji="0" lang="zh-CN" altLang="en-US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7;</a:t>
            </a:r>
            <a:r>
              <a:rPr kumimoji="0" lang="zh-CN" altLang="en-US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9(1,3); 10(2,4); 12(1,3); 13; 16; 18.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473531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1091208"/>
            <a:ext cx="6264696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1.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映射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404664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2.1.1  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映射与函数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999749" y="1916832"/>
            <a:ext cx="10192501" cy="3039541"/>
            <a:chOff x="999749" y="1628800"/>
            <a:chExt cx="10192501" cy="303954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9749" y="1628800"/>
              <a:ext cx="10192501" cy="1807667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2249" y="3501008"/>
              <a:ext cx="10147501" cy="1167333"/>
            </a:xfrm>
            <a:prstGeom prst="rect">
              <a:avLst/>
            </a:prstGeom>
          </p:spPr>
        </p:pic>
      </p:grp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671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749" y="836712"/>
            <a:ext cx="9112501" cy="889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811" y="1883402"/>
            <a:ext cx="4050000" cy="442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811" y="2473209"/>
            <a:ext cx="9180001" cy="476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499" y="3154166"/>
            <a:ext cx="10215001" cy="549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1544" y="3740152"/>
            <a:ext cx="2002500" cy="45333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1426" y="4303097"/>
            <a:ext cx="4927501" cy="459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1426" y="4936361"/>
            <a:ext cx="7132501" cy="425000"/>
          </a:xfrm>
          <a:prstGeom prst="rect">
            <a:avLst/>
          </a:prstGeom>
        </p:spPr>
      </p:pic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6819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83432" y="480204"/>
            <a:ext cx="5867400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函数</a:t>
            </a:r>
            <a:r>
              <a:rPr lang="zh-CN" altLang="en-US" sz="2800" b="1" dirty="0">
                <a:solidFill>
                  <a:schemeClr val="tx1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3" name="矩形 2"/>
          <p:cNvSpPr/>
          <p:nvPr/>
        </p:nvSpPr>
        <p:spPr>
          <a:xfrm>
            <a:off x="1450232" y="1100139"/>
            <a:ext cx="5310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函数是指从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数集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到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实数集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的映射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249" y="1700808"/>
            <a:ext cx="10327501" cy="1581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49" y="3391818"/>
            <a:ext cx="10327501" cy="1405334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559496" y="4930032"/>
            <a:ext cx="3979771" cy="443319"/>
            <a:chOff x="1559496" y="4930032"/>
            <a:chExt cx="3979771" cy="443319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59496" y="4930032"/>
              <a:ext cx="945000" cy="4080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74267" y="4931351"/>
              <a:ext cx="2565000" cy="442000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816" y="4897754"/>
            <a:ext cx="3622500" cy="396667"/>
          </a:xfrm>
          <a:prstGeom prst="rect">
            <a:avLst/>
          </a:prstGeom>
        </p:spPr>
      </p:pic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5</a:t>
            </a:fld>
            <a:endParaRPr lang="en-US" altLang="zh-CN"/>
          </a:p>
        </p:txBody>
      </p:sp>
      <p:grpSp>
        <p:nvGrpSpPr>
          <p:cNvPr id="28" name="组合 27"/>
          <p:cNvGrpSpPr/>
          <p:nvPr/>
        </p:nvGrpSpPr>
        <p:grpSpPr>
          <a:xfrm>
            <a:off x="983432" y="5504912"/>
            <a:ext cx="5602501" cy="437555"/>
            <a:chOff x="983432" y="5504912"/>
            <a:chExt cx="5602501" cy="437555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3432" y="5504912"/>
              <a:ext cx="5602501" cy="430667"/>
            </a:xfrm>
            <a:prstGeom prst="rect">
              <a:avLst/>
            </a:prstGeom>
          </p:spPr>
        </p:pic>
        <p:cxnSp>
          <p:nvCxnSpPr>
            <p:cNvPr id="23" name="直接连接符 22"/>
            <p:cNvCxnSpPr/>
            <p:nvPr/>
          </p:nvCxnSpPr>
          <p:spPr>
            <a:xfrm>
              <a:off x="3359696" y="5942467"/>
              <a:ext cx="864096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5015880" y="5942467"/>
              <a:ext cx="1080119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35126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63552" y="476672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定义域的确定主要基于：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对于有实际含义的函数，根据变量的实际意义确定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(2)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对于用数学表达式表达的函数，默认定义域为使得表达式有意义的一切实数的集合，称为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自然定义域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956" y="3008558"/>
            <a:ext cx="8077501" cy="2436667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991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63552" y="476672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当在平面上建立直角坐标系后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点的集合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称为函数 </a:t>
            </a:r>
            <a:r>
              <a:rPr lang="en-US" altLang="zh-CN" sz="2400" i="1" dirty="0"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图像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图形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1090335"/>
            <a:ext cx="4140000" cy="527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750" y="2268024"/>
            <a:ext cx="8122501" cy="1377000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48162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49" y="764704"/>
            <a:ext cx="10237501" cy="306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749" y="3892144"/>
            <a:ext cx="5602501" cy="83300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1325998" y="4869160"/>
            <a:ext cx="9795901" cy="493000"/>
            <a:chOff x="1325998" y="4869160"/>
            <a:chExt cx="9795901" cy="49300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5998" y="4869160"/>
              <a:ext cx="9540001" cy="4930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829399" y="4942430"/>
              <a:ext cx="292500" cy="306000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912" y="5528766"/>
            <a:ext cx="967500" cy="481667"/>
          </a:xfrm>
          <a:prstGeom prst="rect">
            <a:avLst/>
          </a:prstGeom>
        </p:spPr>
      </p:pic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4830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579221"/>
            <a:ext cx="10192501" cy="1841667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990169" y="2584545"/>
            <a:ext cx="9855001" cy="940827"/>
            <a:chOff x="990169" y="2584545"/>
            <a:chExt cx="9855001" cy="940827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0169" y="2584545"/>
              <a:ext cx="9855001" cy="493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1504" y="3162705"/>
              <a:ext cx="1260000" cy="362667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2649" y="3610532"/>
            <a:ext cx="5557501" cy="419333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1573899" y="4116687"/>
            <a:ext cx="5834768" cy="446165"/>
            <a:chOff x="1573899" y="4116687"/>
            <a:chExt cx="5834768" cy="446165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73899" y="4137852"/>
              <a:ext cx="1327500" cy="4250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86167" y="4116687"/>
              <a:ext cx="4522500" cy="436333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169" y="4725144"/>
            <a:ext cx="4072500" cy="4363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7608" y="5185248"/>
            <a:ext cx="5310001" cy="476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6959" y="5805921"/>
            <a:ext cx="1597500" cy="442000"/>
          </a:xfrm>
          <a:prstGeom prst="rect">
            <a:avLst/>
          </a:prstGeom>
        </p:spPr>
      </p:pic>
      <p:sp>
        <p:nvSpPr>
          <p:cNvPr id="17" name="灯片编号占位符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99769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3663</TotalTime>
  <Words>273</Words>
  <Application>Microsoft Office PowerPoint</Application>
  <PresentationFormat>宽屏</PresentationFormat>
  <Paragraphs>65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CMMI10</vt:lpstr>
      <vt:lpstr>LMRoman10-Regular-Identity-H</vt:lpstr>
      <vt:lpstr>华文行楷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第二章</vt:lpstr>
      <vt:lpstr>PowerPoint 演示文稿</vt:lpstr>
      <vt:lpstr>1. 映射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1. 周期性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1. 复合函数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139</cp:revision>
  <cp:lastPrinted>2024-09-11T01:11:34Z</cp:lastPrinted>
  <dcterms:created xsi:type="dcterms:W3CDTF">2000-10-11T02:23:36Z</dcterms:created>
  <dcterms:modified xsi:type="dcterms:W3CDTF">2025-09-16T03:12:21Z</dcterms:modified>
</cp:coreProperties>
</file>