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handoutMasterIdLst>
    <p:handoutMasterId r:id="rId23"/>
  </p:handoutMasterIdLst>
  <p:sldIdLst>
    <p:sldId id="281" r:id="rId2"/>
    <p:sldId id="297" r:id="rId3"/>
    <p:sldId id="412" r:id="rId4"/>
    <p:sldId id="413" r:id="rId5"/>
    <p:sldId id="414" r:id="rId6"/>
    <p:sldId id="415" r:id="rId7"/>
    <p:sldId id="416" r:id="rId8"/>
    <p:sldId id="418" r:id="rId9"/>
    <p:sldId id="419" r:id="rId10"/>
    <p:sldId id="420" r:id="rId11"/>
    <p:sldId id="421" r:id="rId12"/>
    <p:sldId id="422" r:id="rId13"/>
    <p:sldId id="423" r:id="rId14"/>
    <p:sldId id="424" r:id="rId15"/>
    <p:sldId id="425" r:id="rId16"/>
    <p:sldId id="429" r:id="rId17"/>
    <p:sldId id="426" r:id="rId18"/>
    <p:sldId id="417" r:id="rId19"/>
    <p:sldId id="427" r:id="rId20"/>
    <p:sldId id="428" r:id="rId21"/>
  </p:sldIdLst>
  <p:sldSz cx="12192000" cy="6858000"/>
  <p:notesSz cx="6797675" cy="9928225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04" userDrawn="1">
          <p15:clr>
            <a:srgbClr val="A4A3A4"/>
          </p15:clr>
        </p15:guide>
        <p15:guide id="2" pos="5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66FF99"/>
    <a:srgbClr val="0066FF"/>
    <a:srgbClr val="F2340E"/>
    <a:srgbClr val="006600"/>
    <a:srgbClr val="00330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62" autoAdjust="0"/>
    <p:restoredTop sz="90929"/>
  </p:normalViewPr>
  <p:slideViewPr>
    <p:cSldViewPr>
      <p:cViewPr varScale="1">
        <p:scale>
          <a:sx n="104" d="100"/>
          <a:sy n="104" d="100"/>
        </p:scale>
        <p:origin x="492" y="42"/>
      </p:cViewPr>
      <p:guideLst>
        <p:guide orient="horz" pos="3504"/>
        <p:guide pos="5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7" d="100"/>
          <a:sy n="37" d="100"/>
        </p:scale>
        <p:origin x="-1090" y="-5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20" y="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3" tIns="45706" rIns="91413" bIns="45706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020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3" tIns="45706" rIns="91413" bIns="4570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F76CA51B-57B4-49E4-B338-52948878BF4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3897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20" y="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715911"/>
            <a:ext cx="4984962" cy="4467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3" tIns="45706" rIns="91413" bIns="45706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20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3" tIns="45706" rIns="91413" bIns="4570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5CC453DB-827D-4E55-93A7-D9FFC557638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49474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76426-99A6-4DA5-820C-9525E41F2391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772740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1E5AD-A355-47C5-A421-E422DDD9319B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356156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BBC9F-DFF1-4816-8EC6-83070198E079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7801441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2286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defRPr sz="24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57D4-82C7-41E1-B85A-9204DDB48FF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907078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AC38-FC56-4172-8A85-76CDEFC600B4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156717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4653-A759-4E5F-986C-1033809627A6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092548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90E15-F0A1-4F1D-86C3-A04D4C3CF68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416914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7A57-035C-4A45-8103-2DB4FDB67A97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70285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366089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2FD5A-8D93-43BE-A6EA-07B9BF7872D0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15885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79FC0-217A-43E3-AA07-8EC6E50749EF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043032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76477-B9D8-42D1-80B3-50537FA29CF7}" type="slidenum">
              <a:rPr lang="en-US" altLang="zh-CN" smtClean="0"/>
              <a:pPr/>
              <a:t>‹#›</a:t>
            </a:fld>
            <a:endParaRPr lang="en-US" altLang="zh-CN"/>
          </a:p>
        </p:txBody>
      </p:sp>
      <p:sp>
        <p:nvSpPr>
          <p:cNvPr id="7" name="Text Box 12"/>
          <p:cNvSpPr txBox="1">
            <a:spLocks noChangeArrowheads="1"/>
          </p:cNvSpPr>
          <p:nvPr userDrawn="1"/>
        </p:nvSpPr>
        <p:spPr bwMode="auto">
          <a:xfrm>
            <a:off x="9264352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 dirty="0">
                <a:latin typeface="楷体_GB2312" pitchFamily="49" charset="-122"/>
              </a:rPr>
              <a:t>目录   上页   下页   返回   结束 </a:t>
            </a:r>
          </a:p>
        </p:txBody>
      </p:sp>
      <p:pic>
        <p:nvPicPr>
          <p:cNvPr id="8" name="Picture 13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413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F:\My Documents\数学资源库\目录.jpg">
            <a:hlinkClick r:id="" action="ppaction://hlinkshowjump?jump=firstslide"/>
          </p:cNvPr>
          <p:cNvPicPr>
            <a:picLocks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60" y="637698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045" y="637209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7581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7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245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709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emf"/><Relationship Id="rId4" Type="http://schemas.openxmlformats.org/officeDocument/2006/relationships/image" Target="../media/image55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emf"/><Relationship Id="rId5" Type="http://schemas.openxmlformats.org/officeDocument/2006/relationships/image" Target="../media/image64.emf"/><Relationship Id="rId4" Type="http://schemas.openxmlformats.org/officeDocument/2006/relationships/image" Target="../media/image63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emf"/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emf"/><Relationship Id="rId3" Type="http://schemas.openxmlformats.org/officeDocument/2006/relationships/image" Target="../media/image69.emf"/><Relationship Id="rId7" Type="http://schemas.openxmlformats.org/officeDocument/2006/relationships/image" Target="../media/image73.emf"/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emf"/><Relationship Id="rId5" Type="http://schemas.openxmlformats.org/officeDocument/2006/relationships/image" Target="../media/image71.emf"/><Relationship Id="rId4" Type="http://schemas.openxmlformats.org/officeDocument/2006/relationships/image" Target="../media/image70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emf"/><Relationship Id="rId3" Type="http://schemas.openxmlformats.org/officeDocument/2006/relationships/image" Target="../media/image76.emf"/><Relationship Id="rId7" Type="http://schemas.openxmlformats.org/officeDocument/2006/relationships/image" Target="../media/image80.emf"/><Relationship Id="rId2" Type="http://schemas.openxmlformats.org/officeDocument/2006/relationships/image" Target="../media/image75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emf"/><Relationship Id="rId5" Type="http://schemas.openxmlformats.org/officeDocument/2006/relationships/image" Target="../media/image78.emf"/><Relationship Id="rId10" Type="http://schemas.openxmlformats.org/officeDocument/2006/relationships/image" Target="../media/image83.emf"/><Relationship Id="rId4" Type="http://schemas.openxmlformats.org/officeDocument/2006/relationships/image" Target="../media/image77.emf"/><Relationship Id="rId9" Type="http://schemas.openxmlformats.org/officeDocument/2006/relationships/image" Target="../media/image82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emf"/><Relationship Id="rId7" Type="http://schemas.openxmlformats.org/officeDocument/2006/relationships/image" Target="../media/image89.emf"/><Relationship Id="rId2" Type="http://schemas.openxmlformats.org/officeDocument/2006/relationships/image" Target="../media/image84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emf"/><Relationship Id="rId5" Type="http://schemas.openxmlformats.org/officeDocument/2006/relationships/image" Target="../media/image87.emf"/><Relationship Id="rId4" Type="http://schemas.openxmlformats.org/officeDocument/2006/relationships/image" Target="../media/image86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emf"/><Relationship Id="rId3" Type="http://schemas.openxmlformats.org/officeDocument/2006/relationships/image" Target="../media/image91.emf"/><Relationship Id="rId7" Type="http://schemas.openxmlformats.org/officeDocument/2006/relationships/image" Target="../media/image95.emf"/><Relationship Id="rId2" Type="http://schemas.openxmlformats.org/officeDocument/2006/relationships/image" Target="../media/image90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emf"/><Relationship Id="rId5" Type="http://schemas.openxmlformats.org/officeDocument/2006/relationships/image" Target="../media/image93.emf"/><Relationship Id="rId4" Type="http://schemas.openxmlformats.org/officeDocument/2006/relationships/image" Target="../media/image92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7.emf"/><Relationship Id="rId7" Type="http://schemas.openxmlformats.org/officeDocument/2006/relationships/image" Target="../media/image11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emf"/><Relationship Id="rId7" Type="http://schemas.openxmlformats.org/officeDocument/2006/relationships/image" Target="../media/image102.emf"/><Relationship Id="rId2" Type="http://schemas.openxmlformats.org/officeDocument/2006/relationships/image" Target="../media/image97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emf"/><Relationship Id="rId5" Type="http://schemas.openxmlformats.org/officeDocument/2006/relationships/image" Target="../media/image100.emf"/><Relationship Id="rId4" Type="http://schemas.openxmlformats.org/officeDocument/2006/relationships/image" Target="../media/image99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image" Target="../media/image14.emf"/><Relationship Id="rId7" Type="http://schemas.openxmlformats.org/officeDocument/2006/relationships/image" Target="../media/image18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emf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7" Type="http://schemas.openxmlformats.org/officeDocument/2006/relationships/image" Target="../media/image30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emf"/><Relationship Id="rId5" Type="http://schemas.openxmlformats.org/officeDocument/2006/relationships/image" Target="../media/image28.emf"/><Relationship Id="rId4" Type="http://schemas.openxmlformats.org/officeDocument/2006/relationships/image" Target="../media/image27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emf"/><Relationship Id="rId3" Type="http://schemas.openxmlformats.org/officeDocument/2006/relationships/image" Target="../media/image35.emf"/><Relationship Id="rId7" Type="http://schemas.openxmlformats.org/officeDocument/2006/relationships/image" Target="../media/image39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emf"/><Relationship Id="rId5" Type="http://schemas.openxmlformats.org/officeDocument/2006/relationships/image" Target="../media/image37.emf"/><Relationship Id="rId10" Type="http://schemas.openxmlformats.org/officeDocument/2006/relationships/image" Target="../media/image42.emf"/><Relationship Id="rId4" Type="http://schemas.openxmlformats.org/officeDocument/2006/relationships/image" Target="../media/image36.emf"/><Relationship Id="rId9" Type="http://schemas.openxmlformats.org/officeDocument/2006/relationships/image" Target="../media/image4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6.emf"/><Relationship Id="rId4" Type="http://schemas.openxmlformats.org/officeDocument/2006/relationships/image" Target="../media/image4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92" name="Text Box 28"/>
          <p:cNvSpPr txBox="1">
            <a:spLocks noChangeArrowheads="1"/>
          </p:cNvSpPr>
          <p:nvPr/>
        </p:nvSpPr>
        <p:spPr bwMode="auto">
          <a:xfrm>
            <a:off x="3215681" y="1844824"/>
            <a:ext cx="3228769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zh-CN" altLang="en-US" b="1" dirty="0">
                <a:solidFill>
                  <a:srgbClr val="0033CC"/>
                </a:solidFill>
              </a:rPr>
              <a:t>连续与</a:t>
            </a:r>
            <a:r>
              <a:rPr lang="zh-CN" altLang="en-US" b="1" dirty="0" smtClean="0">
                <a:solidFill>
                  <a:srgbClr val="0033CC"/>
                </a:solidFill>
              </a:rPr>
              <a:t>间断</a:t>
            </a:r>
            <a:endParaRPr lang="en-US" altLang="zh-CN" b="1" dirty="0" smtClean="0">
              <a:solidFill>
                <a:srgbClr val="0033CC"/>
              </a:solidFill>
            </a:endParaRP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zh-CN" altLang="en-US" b="1" dirty="0">
                <a:solidFill>
                  <a:srgbClr val="0033CC"/>
                </a:solidFill>
              </a:rPr>
              <a:t>连续函数的</a:t>
            </a:r>
            <a:r>
              <a:rPr lang="zh-CN" altLang="en-US" b="1" dirty="0" smtClean="0">
                <a:solidFill>
                  <a:srgbClr val="0033CC"/>
                </a:solidFill>
              </a:rPr>
              <a:t>性质</a:t>
            </a:r>
            <a:endParaRPr lang="en-US" altLang="zh-CN" b="1" dirty="0" smtClean="0">
              <a:solidFill>
                <a:srgbClr val="0033CC"/>
              </a:solidFill>
            </a:endParaRP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zh-CN" altLang="en-US" b="1" dirty="0" smtClean="0">
                <a:solidFill>
                  <a:srgbClr val="7030A0"/>
                </a:solidFill>
              </a:rPr>
              <a:t>一致连续*</a:t>
            </a:r>
            <a:endParaRPr lang="zh-CN" altLang="en-US" b="1" dirty="0">
              <a:solidFill>
                <a:srgbClr val="7030A0"/>
              </a:solidFill>
            </a:endParaRPr>
          </a:p>
        </p:txBody>
      </p:sp>
      <p:sp>
        <p:nvSpPr>
          <p:cNvPr id="36910" name="Text Box 46"/>
          <p:cNvSpPr txBox="1">
            <a:spLocks noChangeArrowheads="1"/>
          </p:cNvSpPr>
          <p:nvPr/>
        </p:nvSpPr>
        <p:spPr bwMode="auto">
          <a:xfrm>
            <a:off x="2135560" y="764704"/>
            <a:ext cx="777686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40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2.3</a:t>
            </a:r>
            <a:r>
              <a:rPr lang="zh-CN" altLang="en-US" sz="40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节 连续函数</a:t>
            </a:r>
            <a:endParaRPr lang="zh-CN" altLang="en-US" sz="40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6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68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92" grpId="0" build="p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999" y="756824"/>
            <a:ext cx="10260001" cy="108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273" y="2060848"/>
            <a:ext cx="10215001" cy="194366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7249" y="4149080"/>
            <a:ext cx="9877501" cy="57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58860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999" y="620688"/>
            <a:ext cx="10260001" cy="1388334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4749" y="2204864"/>
            <a:ext cx="10102501" cy="95766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9576" y="3403978"/>
            <a:ext cx="3712500" cy="283333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2104" y="3375645"/>
            <a:ext cx="3307500" cy="286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76987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499" y="1844824"/>
            <a:ext cx="10485001" cy="435766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499" y="620688"/>
            <a:ext cx="10170001" cy="9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69551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249" y="1052736"/>
            <a:ext cx="10237501" cy="969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749" y="2496833"/>
            <a:ext cx="10282501" cy="1864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48510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166" y="1907500"/>
            <a:ext cx="10597501" cy="209666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5840" y="4128692"/>
            <a:ext cx="2700000" cy="53266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416" y="4949391"/>
            <a:ext cx="4927501" cy="459000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871845" y="4912557"/>
            <a:ext cx="2419893" cy="532667"/>
            <a:chOff x="5871845" y="4688310"/>
            <a:chExt cx="2419893" cy="532667"/>
          </a:xfrm>
        </p:grpSpPr>
        <p:sp>
          <p:nvSpPr>
            <p:cNvPr id="5" name="矩形 4"/>
            <p:cNvSpPr/>
            <p:nvPr/>
          </p:nvSpPr>
          <p:spPr>
            <a:xfrm>
              <a:off x="5871845" y="4729677"/>
              <a:ext cx="80021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400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使得</a:t>
              </a:r>
              <a:endParaRPr lang="zh-CN" altLang="en-US" sz="2400" dirty="0"/>
            </a:p>
          </p:txBody>
        </p: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49238" y="4688310"/>
              <a:ext cx="1642500" cy="532667"/>
            </a:xfrm>
            <a:prstGeom prst="rect">
              <a:avLst/>
            </a:prstGeom>
          </p:spPr>
        </p:pic>
      </p:grpSp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3819" y="587691"/>
            <a:ext cx="10530001" cy="1184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87998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424" y="764704"/>
            <a:ext cx="10147501" cy="952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424" y="1988840"/>
            <a:ext cx="10260001" cy="324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48399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842249" y="2204864"/>
            <a:ext cx="10582343" cy="15327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    由该定理以及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三角函数、指数函数的连续性立即可以得到反三角函数、</a:t>
            </a:r>
          </a:p>
          <a:p>
            <a:pPr>
              <a:lnSpc>
                <a:spcPct val="130000"/>
              </a:lnSpc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对数函数在它们的定义域上</a:t>
            </a:r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连续</a:t>
            </a:r>
            <a:r>
              <a:rPr lang="zh-CN" altLang="en-US" sz="2400" dirty="0">
                <a:latin typeface="LMRoman10-Regular-Identity-H"/>
                <a:ea typeface="宋体" panose="02010600030101010101" pitchFamily="2" charset="-122"/>
              </a:rPr>
              <a:t>，再加上前面已证的幂函数的连续性，从而得到：</a:t>
            </a:r>
            <a:r>
              <a:rPr lang="zh-CN" altLang="en-US" sz="2400" dirty="0">
                <a:solidFill>
                  <a:srgbClr val="0033CC"/>
                </a:solidFill>
                <a:latin typeface="LMRoman10-Regular-Identity-H"/>
                <a:ea typeface="宋体" panose="02010600030101010101" pitchFamily="2" charset="-122"/>
              </a:rPr>
              <a:t>所有基本初等函数在其</a:t>
            </a:r>
            <a:r>
              <a:rPr lang="zh-CN" altLang="en-US" sz="2400" b="1" dirty="0">
                <a:solidFill>
                  <a:srgbClr val="C00000"/>
                </a:solidFill>
                <a:latin typeface="LMRoman10-Regular-Identity-H"/>
                <a:ea typeface="宋体" panose="02010600030101010101" pitchFamily="2" charset="-122"/>
              </a:rPr>
              <a:t>定义域</a:t>
            </a:r>
            <a:r>
              <a:rPr lang="zh-CN" altLang="en-US" sz="2400" dirty="0">
                <a:solidFill>
                  <a:srgbClr val="0033CC"/>
                </a:solidFill>
                <a:latin typeface="LMRoman10-Regular-Identity-H"/>
                <a:ea typeface="宋体" panose="02010600030101010101" pitchFamily="2" charset="-122"/>
              </a:rPr>
              <a:t>内都是连续的</a:t>
            </a:r>
            <a:r>
              <a:rPr lang="en-US" altLang="zh-CN" sz="2400" dirty="0">
                <a:solidFill>
                  <a:srgbClr val="0033CC"/>
                </a:solidFill>
                <a:latin typeface="LMRoman10-Regular-Identity-H"/>
                <a:ea typeface="宋体" panose="02010600030101010101" pitchFamily="2" charset="-122"/>
              </a:rPr>
              <a:t>.</a:t>
            </a:r>
            <a:endParaRPr lang="zh-CN" altLang="en-US" sz="2400" dirty="0">
              <a:solidFill>
                <a:srgbClr val="0033CC"/>
              </a:solidFill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1373519" y="5229200"/>
            <a:ext cx="6438911" cy="646000"/>
            <a:chOff x="1343472" y="5150764"/>
            <a:chExt cx="6438911" cy="646000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43472" y="5258474"/>
              <a:ext cx="360000" cy="402333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98737" y="5239731"/>
              <a:ext cx="2677500" cy="430667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16502" y="5228398"/>
              <a:ext cx="630000" cy="44200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72383" y="5150764"/>
              <a:ext cx="2610000" cy="646000"/>
            </a:xfrm>
            <a:prstGeom prst="rect">
              <a:avLst/>
            </a:prstGeom>
          </p:spPr>
        </p:pic>
      </p:grpSp>
      <p:grpSp>
        <p:nvGrpSpPr>
          <p:cNvPr id="13" name="组合 12"/>
          <p:cNvGrpSpPr/>
          <p:nvPr/>
        </p:nvGrpSpPr>
        <p:grpSpPr>
          <a:xfrm>
            <a:off x="733566" y="4026163"/>
            <a:ext cx="6412501" cy="549667"/>
            <a:chOff x="733566" y="4026163"/>
            <a:chExt cx="6412501" cy="549667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33566" y="4026163"/>
              <a:ext cx="6412501" cy="549667"/>
            </a:xfrm>
            <a:prstGeom prst="rect">
              <a:avLst/>
            </a:prstGeom>
          </p:spPr>
        </p:pic>
        <p:sp>
          <p:nvSpPr>
            <p:cNvPr id="11" name="圆角矩形 10"/>
            <p:cNvSpPr/>
            <p:nvPr/>
          </p:nvSpPr>
          <p:spPr>
            <a:xfrm>
              <a:off x="4013568" y="4077072"/>
              <a:ext cx="1158815" cy="481667"/>
            </a:xfrm>
            <a:prstGeom prst="roundRect">
              <a:avLst/>
            </a:prstGeom>
            <a:solidFill>
              <a:srgbClr val="FFFF0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1424" y="1052736"/>
            <a:ext cx="10260001" cy="946333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64223" y="4646765"/>
            <a:ext cx="4432500" cy="362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91963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311" y="3645024"/>
            <a:ext cx="8100001" cy="510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3472" y="4209887"/>
            <a:ext cx="6030001" cy="108233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408" y="722250"/>
            <a:ext cx="5557501" cy="6856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8100" y="1484784"/>
            <a:ext cx="2767500" cy="70266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70636" y="1501784"/>
            <a:ext cx="2745000" cy="68566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33657" y="2148019"/>
            <a:ext cx="1147500" cy="57233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78648" y="769813"/>
            <a:ext cx="4050000" cy="22440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1514" y="2755225"/>
            <a:ext cx="4207500" cy="9010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91108" y="4150320"/>
            <a:ext cx="3577500" cy="215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89217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749" y="1468888"/>
            <a:ext cx="10552501" cy="952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3499" y="2564904"/>
            <a:ext cx="5265001" cy="92366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9816" y="3645024"/>
            <a:ext cx="3082500" cy="82166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5999" y="4653136"/>
            <a:ext cx="3915000" cy="53266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18177" y="4653136"/>
            <a:ext cx="4747501" cy="52133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3845" y="565523"/>
            <a:ext cx="4995001" cy="82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20908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3552" y="1628800"/>
            <a:ext cx="5557501" cy="109933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3872" y="3210911"/>
            <a:ext cx="3802500" cy="95766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39508" y="3285291"/>
            <a:ext cx="2745000" cy="91233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7528" y="4466549"/>
            <a:ext cx="5242501" cy="90666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4904" y="711491"/>
            <a:ext cx="4117500" cy="83866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7357" y="3333457"/>
            <a:ext cx="4050000" cy="816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08360" y="717772"/>
            <a:ext cx="5355001" cy="90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01350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143672" y="260648"/>
            <a:ext cx="5904656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2.3.1  </a:t>
            </a:r>
            <a:r>
              <a:rPr lang="zh-CN" altLang="en-US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连续</a:t>
            </a:r>
            <a:r>
              <a:rPr lang="zh-CN" altLang="en-US" sz="32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与间断</a:t>
            </a: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035" y="4149080"/>
            <a:ext cx="9517501" cy="600667"/>
          </a:xfrm>
          <a:prstGeom prst="rect">
            <a:avLst/>
          </a:prstGeom>
          <a:ln w="1905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749" y="5013176"/>
            <a:ext cx="4612501" cy="442000"/>
          </a:xfrm>
          <a:prstGeom prst="rect">
            <a:avLst/>
          </a:prstGeom>
        </p:spPr>
      </p:pic>
      <p:grpSp>
        <p:nvGrpSpPr>
          <p:cNvPr id="21" name="组合 20"/>
          <p:cNvGrpSpPr/>
          <p:nvPr/>
        </p:nvGrpSpPr>
        <p:grpSpPr>
          <a:xfrm>
            <a:off x="890735" y="5551232"/>
            <a:ext cx="8157593" cy="408000"/>
            <a:chOff x="890735" y="5539492"/>
            <a:chExt cx="8157593" cy="408000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0735" y="5539492"/>
              <a:ext cx="4860001" cy="408000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763328" y="5559325"/>
              <a:ext cx="3285000" cy="368333"/>
            </a:xfrm>
            <a:prstGeom prst="rect">
              <a:avLst/>
            </a:prstGeom>
          </p:spPr>
        </p:pic>
      </p:grpSp>
      <p:pic>
        <p:nvPicPr>
          <p:cNvPr id="22" name="图片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64352" y="5123676"/>
            <a:ext cx="1957500" cy="663000"/>
          </a:xfrm>
          <a:prstGeom prst="rect">
            <a:avLst/>
          </a:prstGeom>
          <a:ln w="1905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0735" y="2109748"/>
            <a:ext cx="7110001" cy="1904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3499" y="1052736"/>
            <a:ext cx="10125001" cy="8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6715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456" y="404664"/>
            <a:ext cx="5175001" cy="73666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9749" y="1278848"/>
            <a:ext cx="8572501" cy="782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2196" y="2254619"/>
            <a:ext cx="2317500" cy="742333"/>
          </a:xfrm>
          <a:prstGeom prst="rect">
            <a:avLst/>
          </a:prstGeom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767408" y="3429000"/>
            <a:ext cx="10729192" cy="129614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lnSpc>
                <a:spcPct val="130000"/>
              </a:lnSpc>
              <a:spcAft>
                <a:spcPts val="0"/>
              </a:spcAft>
            </a:pPr>
            <a:r>
              <a:rPr kumimoji="0" lang="zh-CN" altLang="en-US" sz="28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作业： 习题</a:t>
            </a:r>
            <a:r>
              <a:rPr kumimoji="0" lang="en-US" altLang="zh-CN" sz="28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2.3</a:t>
            </a:r>
            <a:endParaRPr kumimoji="0" lang="en-US" altLang="zh-CN" sz="14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 fontAlgn="auto">
              <a:lnSpc>
                <a:spcPct val="130000"/>
              </a:lnSpc>
              <a:spcAft>
                <a:spcPts val="0"/>
              </a:spcAft>
            </a:pPr>
            <a:r>
              <a:rPr kumimoji="0" lang="en-US" altLang="zh-CN" sz="28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5(1)(3)(5), 8, 10, 13, 15, 17, 19, 20(5), 21, 23, 28</a:t>
            </a:r>
            <a:r>
              <a:rPr kumimoji="0" lang="en-US" altLang="zh-CN" sz="28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endParaRPr kumimoji="0" lang="zh-CN" altLang="en-US" sz="28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9696" y="2291451"/>
            <a:ext cx="2475000" cy="66866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25256" y="2198365"/>
            <a:ext cx="1867500" cy="73666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92756" y="2291451"/>
            <a:ext cx="1845000" cy="6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7367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3472" y="548680"/>
            <a:ext cx="5962501" cy="1309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408" y="1988840"/>
            <a:ext cx="6390001" cy="53833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5973" y="2028506"/>
            <a:ext cx="607500" cy="459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3522" y="2780928"/>
            <a:ext cx="2700000" cy="72533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7408" y="3506261"/>
            <a:ext cx="6412501" cy="578000"/>
          </a:xfrm>
          <a:prstGeom prst="rect">
            <a:avLst/>
          </a:prstGeom>
        </p:spPr>
      </p:pic>
      <p:grpSp>
        <p:nvGrpSpPr>
          <p:cNvPr id="10" name="组合 9"/>
          <p:cNvGrpSpPr/>
          <p:nvPr/>
        </p:nvGrpSpPr>
        <p:grpSpPr>
          <a:xfrm>
            <a:off x="850900" y="4358802"/>
            <a:ext cx="10415844" cy="430667"/>
            <a:chOff x="850900" y="4358802"/>
            <a:chExt cx="10415844" cy="430667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50900" y="4358802"/>
              <a:ext cx="10080001" cy="430667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906744" y="4381378"/>
              <a:ext cx="360000" cy="3513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2465901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749" y="620688"/>
            <a:ext cx="10102501" cy="87266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527" y="2136587"/>
            <a:ext cx="8685001" cy="57233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4749" y="2852936"/>
            <a:ext cx="10102501" cy="91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2249" y="3917024"/>
            <a:ext cx="4927501" cy="646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4749" y="4737700"/>
            <a:ext cx="3127500" cy="442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559496" y="1599183"/>
            <a:ext cx="25699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 smtClean="0"/>
              <a:t>见例</a:t>
            </a:r>
            <a:r>
              <a:rPr lang="en-US" altLang="zh-CN" sz="2400" dirty="0" smtClean="0"/>
              <a:t>2.49</a:t>
            </a:r>
            <a:r>
              <a:rPr lang="zh-CN" altLang="en-US" sz="2400" dirty="0" smtClean="0"/>
              <a:t>，</a:t>
            </a:r>
            <a:r>
              <a:rPr lang="en-US" altLang="zh-CN" sz="2400" dirty="0" smtClean="0"/>
              <a:t>2.50</a:t>
            </a:r>
            <a:r>
              <a:rPr lang="zh-CN" altLang="en-US" sz="2400" dirty="0" smtClean="0"/>
              <a:t>等</a:t>
            </a:r>
            <a:r>
              <a:rPr lang="en-US" altLang="zh-CN" sz="2400" dirty="0" smtClean="0"/>
              <a:t>.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25817147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481" y="4221088"/>
            <a:ext cx="5490001" cy="74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499" y="4997280"/>
            <a:ext cx="10215001" cy="952000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983432" y="332656"/>
            <a:ext cx="10215001" cy="1524334"/>
            <a:chOff x="988499" y="476672"/>
            <a:chExt cx="10215001" cy="1524334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88499" y="476672"/>
              <a:ext cx="10215001" cy="1524334"/>
            </a:xfrm>
            <a:prstGeom prst="rect">
              <a:avLst/>
            </a:prstGeom>
          </p:spPr>
        </p:pic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33498" y="1082173"/>
              <a:ext cx="10125001" cy="906667"/>
            </a:xfrm>
            <a:prstGeom prst="rect">
              <a:avLst/>
            </a:prstGeom>
          </p:spPr>
        </p:pic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4749" y="1916832"/>
            <a:ext cx="10102501" cy="94633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4059" y="2851413"/>
            <a:ext cx="10102501" cy="1297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29239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432" y="620688"/>
            <a:ext cx="5760001" cy="731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499" y="1484784"/>
            <a:ext cx="10215001" cy="123533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9749" y="2924944"/>
            <a:ext cx="4972501" cy="309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10124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416" y="1700808"/>
            <a:ext cx="2475000" cy="45333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9696" y="1678858"/>
            <a:ext cx="3712500" cy="55533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6120" y="1700808"/>
            <a:ext cx="4342500" cy="4646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9416" y="2314242"/>
            <a:ext cx="6142501" cy="442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5376" y="2766000"/>
            <a:ext cx="4117500" cy="663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59496" y="3494344"/>
            <a:ext cx="4297500" cy="4760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02196" y="4073990"/>
            <a:ext cx="3330000" cy="651667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87488" y="4869160"/>
            <a:ext cx="8505001" cy="470333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6536" y="300422"/>
            <a:ext cx="6840001" cy="1280667"/>
          </a:xfrm>
          <a:prstGeom prst="rect">
            <a:avLst/>
          </a:prstGeom>
        </p:spPr>
      </p:pic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713992" y="5517232"/>
            <a:ext cx="10566584" cy="57606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lnSpc>
                <a:spcPct val="120000"/>
              </a:lnSpc>
              <a:spcAft>
                <a:spcPts val="0"/>
              </a:spcAft>
            </a:pPr>
            <a:r>
              <a:rPr kumimoji="0" lang="zh-CN" altLang="en-US" sz="24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作业 习题</a:t>
            </a:r>
            <a:r>
              <a:rPr kumimoji="0" lang="en-US" altLang="zh-CN" sz="24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2.3:</a:t>
            </a:r>
            <a:r>
              <a:rPr kumimoji="0" lang="en-US" altLang="zh-CN" sz="24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kumimoji="0" lang="en-US" altLang="zh-CN" sz="24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1(1)(3), 2(1)(3)(5), 3(1).</a:t>
            </a:r>
            <a:endParaRPr kumimoji="0" lang="zh-CN" altLang="en-US" sz="24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652151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143672" y="260648"/>
            <a:ext cx="5904656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2.3.2  </a:t>
            </a:r>
            <a:r>
              <a:rPr lang="zh-CN" altLang="en-US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连续函数</a:t>
            </a:r>
            <a:r>
              <a:rPr lang="zh-CN" altLang="en-US" sz="32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的性质</a:t>
            </a:r>
          </a:p>
        </p:txBody>
      </p:sp>
      <p:sp>
        <p:nvSpPr>
          <p:cNvPr id="2" name="矩形 1"/>
          <p:cNvSpPr/>
          <p:nvPr/>
        </p:nvSpPr>
        <p:spPr>
          <a:xfrm>
            <a:off x="1631504" y="1124744"/>
            <a:ext cx="87849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运用极限的运算性质以及</a:t>
            </a:r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函数连续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性</a:t>
            </a:r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的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定义</a:t>
            </a:r>
            <a:r>
              <a:rPr lang="en-US" altLang="zh-CN" sz="2400" dirty="0">
                <a:latin typeface="LMRoman10-Regular-Identity-H"/>
                <a:ea typeface="宋体" panose="02010600030101010101" pitchFamily="2" charset="-122"/>
              </a:rPr>
              <a:t>, </a:t>
            </a:r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可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得</a:t>
            </a:r>
            <a:endParaRPr lang="zh-CN" altLang="en-US" sz="2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499" y="1700808"/>
            <a:ext cx="10215001" cy="136566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440" y="3140968"/>
            <a:ext cx="8572501" cy="493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999" y="3797192"/>
            <a:ext cx="10260001" cy="1360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3499" y="5303280"/>
            <a:ext cx="7425001" cy="64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70795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537137" y="4437112"/>
            <a:ext cx="56389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连续函数</a:t>
            </a:r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可与极限运算交换位置</a:t>
            </a:r>
            <a:r>
              <a:rPr lang="en-US" altLang="zh-CN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endParaRPr lang="zh-CN" altLang="en-US" sz="2400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999" y="692696"/>
            <a:ext cx="10260001" cy="1071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999" y="2064301"/>
            <a:ext cx="10170001" cy="107666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4750" y="3402739"/>
            <a:ext cx="3802500" cy="674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08901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空演示文稿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10494</TotalTime>
  <Words>140</Words>
  <Application>Microsoft Office PowerPoint</Application>
  <PresentationFormat>宽屏</PresentationFormat>
  <Paragraphs>15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8" baseType="lpstr">
      <vt:lpstr>LMRoman10-Regular-Identity-H</vt:lpstr>
      <vt:lpstr>楷体</vt:lpstr>
      <vt:lpstr>楷体_GB2312</vt:lpstr>
      <vt:lpstr>宋体</vt:lpstr>
      <vt:lpstr>Arial</vt:lpstr>
      <vt:lpstr>Century Gothic</vt:lpstr>
      <vt:lpstr>Times New Roman</vt:lpstr>
      <vt:lpstr>空演示文稿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>cumt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第一节  不定积分的概念与性质</dc:title>
  <dc:creator>曹璎珞，李安昌</dc:creator>
  <cp:lastModifiedBy>webuser</cp:lastModifiedBy>
  <cp:revision>194</cp:revision>
  <cp:lastPrinted>2024-10-08T12:57:06Z</cp:lastPrinted>
  <dcterms:created xsi:type="dcterms:W3CDTF">2000-10-11T02:23:36Z</dcterms:created>
  <dcterms:modified xsi:type="dcterms:W3CDTF">2025-10-20T07:30:23Z</dcterms:modified>
</cp:coreProperties>
</file>