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handoutMasterIdLst>
    <p:handoutMasterId r:id="rId12"/>
  </p:handoutMasterIdLst>
  <p:sldIdLst>
    <p:sldId id="292" r:id="rId3"/>
    <p:sldId id="390" r:id="rId4"/>
    <p:sldId id="391" r:id="rId5"/>
    <p:sldId id="392" r:id="rId6"/>
    <p:sldId id="393" r:id="rId7"/>
    <p:sldId id="394" r:id="rId8"/>
    <p:sldId id="395" r:id="rId9"/>
    <p:sldId id="396" r:id="rId10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image" Target="../media/image53.emf"/><Relationship Id="rId3" Type="http://schemas.openxmlformats.org/officeDocument/2006/relationships/image" Target="../media/image43.emf"/><Relationship Id="rId7" Type="http://schemas.openxmlformats.org/officeDocument/2006/relationships/image" Target="../media/image47.emf"/><Relationship Id="rId12" Type="http://schemas.openxmlformats.org/officeDocument/2006/relationships/image" Target="../media/image52.emf"/><Relationship Id="rId2" Type="http://schemas.openxmlformats.org/officeDocument/2006/relationships/image" Target="../media/image42.emf"/><Relationship Id="rId16" Type="http://schemas.openxmlformats.org/officeDocument/2006/relationships/image" Target="../media/image56.emf"/><Relationship Id="rId1" Type="http://schemas.openxmlformats.org/officeDocument/2006/relationships/image" Target="../media/image41.emf"/><Relationship Id="rId6" Type="http://schemas.openxmlformats.org/officeDocument/2006/relationships/image" Target="../media/image46.emf"/><Relationship Id="rId11" Type="http://schemas.openxmlformats.org/officeDocument/2006/relationships/image" Target="../media/image51.emf"/><Relationship Id="rId5" Type="http://schemas.openxmlformats.org/officeDocument/2006/relationships/image" Target="../media/image45.emf"/><Relationship Id="rId15" Type="http://schemas.openxmlformats.org/officeDocument/2006/relationships/image" Target="../media/image55.emf"/><Relationship Id="rId10" Type="http://schemas.openxmlformats.org/officeDocument/2006/relationships/image" Target="../media/image50.emf"/><Relationship Id="rId4" Type="http://schemas.openxmlformats.org/officeDocument/2006/relationships/image" Target="../media/image44.emf"/><Relationship Id="rId9" Type="http://schemas.openxmlformats.org/officeDocument/2006/relationships/image" Target="../media/image49.emf"/><Relationship Id="rId14" Type="http://schemas.openxmlformats.org/officeDocument/2006/relationships/image" Target="../media/image54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3" Type="http://schemas.openxmlformats.org/officeDocument/2006/relationships/image" Target="../media/image59.emf"/><Relationship Id="rId7" Type="http://schemas.openxmlformats.org/officeDocument/2006/relationships/image" Target="../media/image63.emf"/><Relationship Id="rId12" Type="http://schemas.openxmlformats.org/officeDocument/2006/relationships/image" Target="../media/image68.emf"/><Relationship Id="rId2" Type="http://schemas.openxmlformats.org/officeDocument/2006/relationships/image" Target="../media/image58.emf"/><Relationship Id="rId1" Type="http://schemas.openxmlformats.org/officeDocument/2006/relationships/image" Target="../media/image57.emf"/><Relationship Id="rId6" Type="http://schemas.openxmlformats.org/officeDocument/2006/relationships/image" Target="../media/image62.emf"/><Relationship Id="rId11" Type="http://schemas.openxmlformats.org/officeDocument/2006/relationships/image" Target="../media/image67.emf"/><Relationship Id="rId5" Type="http://schemas.openxmlformats.org/officeDocument/2006/relationships/image" Target="../media/image61.emf"/><Relationship Id="rId10" Type="http://schemas.openxmlformats.org/officeDocument/2006/relationships/image" Target="../media/image66.emf"/><Relationship Id="rId4" Type="http://schemas.openxmlformats.org/officeDocument/2006/relationships/image" Target="../media/image60.emf"/><Relationship Id="rId9" Type="http://schemas.openxmlformats.org/officeDocument/2006/relationships/image" Target="../media/image6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6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>
              <a:defRPr/>
            </a:pPr>
            <a:fld id="{E943CB8A-FD6A-4652-81BE-0EE4E4AB0C7B}" type="slidenum">
              <a:rPr lang="en-US" altLang="zh-CN">
                <a:solidFill>
                  <a:srgbClr val="000000"/>
                </a:solidFill>
              </a:rPr>
              <a:pPr defTabSz="914333">
                <a:defRPr/>
              </a:pPr>
              <a:t>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zh-CN"/>
              <a:t>P321.</a:t>
            </a:r>
            <a:r>
              <a:rPr lang="zh-CN" altLang="en-US"/>
              <a:t>例</a:t>
            </a:r>
            <a:r>
              <a:rPr lang="en-US" altLang="zh-CN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26151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FE7CD-420C-4D99-8C27-61D9460E90C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52444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18E47-EBE5-439F-B17B-CB95BC77829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0599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E0115-1919-4451-BA17-20A90558157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507486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BEE22-F2C7-4EC1-80C0-89AB8E7D7FF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5297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E2F53-BEEA-422B-A49E-1C45C47BC3D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32644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ABBACD-23A6-4AD4-A8F7-02E02A22689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348252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215541-367F-4ECD-8FA2-56AB704EB80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39536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46293-600A-4288-838E-CF7EBF3D760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600495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C7574-826B-47A0-962C-08631AC58BA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675932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E8E0C-C920-4D29-B078-13CC117F077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29553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673D92-B2C8-4609-9374-6FAF3EC86AF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14203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CCD16E73-3514-46C7-991A-C535AD68B6A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目录.jpg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7517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5.emf"/><Relationship Id="rId18" Type="http://schemas.openxmlformats.org/officeDocument/2006/relationships/oleObject" Target="../embeddings/oleObject1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e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17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12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4.emf"/><Relationship Id="rId5" Type="http://schemas.openxmlformats.org/officeDocument/2006/relationships/image" Target="../media/image11.emf"/><Relationship Id="rId15" Type="http://schemas.openxmlformats.org/officeDocument/2006/relationships/image" Target="../media/image16.emf"/><Relationship Id="rId10" Type="http://schemas.openxmlformats.org/officeDocument/2006/relationships/oleObject" Target="../embeddings/oleObject9.bin"/><Relationship Id="rId19" Type="http://schemas.openxmlformats.org/officeDocument/2006/relationships/image" Target="../media/image18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3.emf"/><Relationship Id="rId14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21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5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e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22.wmf"/><Relationship Id="rId4" Type="http://schemas.openxmlformats.org/officeDocument/2006/relationships/image" Target="../media/image19.e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30.wmf"/><Relationship Id="rId4" Type="http://schemas.openxmlformats.org/officeDocument/2006/relationships/image" Target="../media/image27.wmf"/><Relationship Id="rId9" Type="http://schemas.openxmlformats.org/officeDocument/2006/relationships/oleObject" Target="../embeddings/oleObject2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31.bin"/><Relationship Id="rId18" Type="http://schemas.openxmlformats.org/officeDocument/2006/relationships/image" Target="../media/image38.emf"/><Relationship Id="rId3" Type="http://schemas.openxmlformats.org/officeDocument/2006/relationships/oleObject" Target="../embeddings/oleObject26.bin"/><Relationship Id="rId21" Type="http://schemas.openxmlformats.org/officeDocument/2006/relationships/oleObject" Target="../embeddings/oleObject35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5.emf"/><Relationship Id="rId17" Type="http://schemas.openxmlformats.org/officeDocument/2006/relationships/oleObject" Target="../embeddings/oleObject3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7.emf"/><Relationship Id="rId20" Type="http://schemas.openxmlformats.org/officeDocument/2006/relationships/image" Target="../media/image39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5" Type="http://schemas.openxmlformats.org/officeDocument/2006/relationships/oleObject" Target="../embeddings/oleObject32.bin"/><Relationship Id="rId10" Type="http://schemas.openxmlformats.org/officeDocument/2006/relationships/image" Target="../media/image34.emf"/><Relationship Id="rId19" Type="http://schemas.openxmlformats.org/officeDocument/2006/relationships/oleObject" Target="../embeddings/oleObject34.bin"/><Relationship Id="rId4" Type="http://schemas.openxmlformats.org/officeDocument/2006/relationships/image" Target="../media/image31.e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6.emf"/><Relationship Id="rId22" Type="http://schemas.openxmlformats.org/officeDocument/2006/relationships/image" Target="../media/image40.emf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1.bin"/><Relationship Id="rId18" Type="http://schemas.openxmlformats.org/officeDocument/2006/relationships/image" Target="../media/image48.emf"/><Relationship Id="rId26" Type="http://schemas.openxmlformats.org/officeDocument/2006/relationships/image" Target="../media/image52.emf"/><Relationship Id="rId3" Type="http://schemas.openxmlformats.org/officeDocument/2006/relationships/oleObject" Target="../embeddings/oleObject36.bin"/><Relationship Id="rId21" Type="http://schemas.openxmlformats.org/officeDocument/2006/relationships/oleObject" Target="../embeddings/oleObject45.bin"/><Relationship Id="rId34" Type="http://schemas.openxmlformats.org/officeDocument/2006/relationships/image" Target="../media/image56.emf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5.emf"/><Relationship Id="rId17" Type="http://schemas.openxmlformats.org/officeDocument/2006/relationships/oleObject" Target="../embeddings/oleObject43.bin"/><Relationship Id="rId25" Type="http://schemas.openxmlformats.org/officeDocument/2006/relationships/oleObject" Target="../embeddings/oleObject47.bin"/><Relationship Id="rId33" Type="http://schemas.openxmlformats.org/officeDocument/2006/relationships/oleObject" Target="../embeddings/oleObject51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7.emf"/><Relationship Id="rId20" Type="http://schemas.openxmlformats.org/officeDocument/2006/relationships/image" Target="../media/image49.emf"/><Relationship Id="rId29" Type="http://schemas.openxmlformats.org/officeDocument/2006/relationships/oleObject" Target="../embeddings/oleObject49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emf"/><Relationship Id="rId11" Type="http://schemas.openxmlformats.org/officeDocument/2006/relationships/oleObject" Target="../embeddings/oleObject40.bin"/><Relationship Id="rId24" Type="http://schemas.openxmlformats.org/officeDocument/2006/relationships/image" Target="../media/image51.emf"/><Relationship Id="rId32" Type="http://schemas.openxmlformats.org/officeDocument/2006/relationships/image" Target="../media/image55.emf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2.bin"/><Relationship Id="rId23" Type="http://schemas.openxmlformats.org/officeDocument/2006/relationships/oleObject" Target="../embeddings/oleObject46.bin"/><Relationship Id="rId28" Type="http://schemas.openxmlformats.org/officeDocument/2006/relationships/image" Target="../media/image53.emf"/><Relationship Id="rId10" Type="http://schemas.openxmlformats.org/officeDocument/2006/relationships/image" Target="../media/image44.emf"/><Relationship Id="rId19" Type="http://schemas.openxmlformats.org/officeDocument/2006/relationships/oleObject" Target="../embeddings/oleObject44.bin"/><Relationship Id="rId31" Type="http://schemas.openxmlformats.org/officeDocument/2006/relationships/oleObject" Target="../embeddings/oleObject50.bin"/><Relationship Id="rId4" Type="http://schemas.openxmlformats.org/officeDocument/2006/relationships/image" Target="../media/image41.e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46.emf"/><Relationship Id="rId22" Type="http://schemas.openxmlformats.org/officeDocument/2006/relationships/image" Target="../media/image50.emf"/><Relationship Id="rId27" Type="http://schemas.openxmlformats.org/officeDocument/2006/relationships/oleObject" Target="../embeddings/oleObject48.bin"/><Relationship Id="rId30" Type="http://schemas.openxmlformats.org/officeDocument/2006/relationships/image" Target="../media/image54.emf"/><Relationship Id="rId8" Type="http://schemas.openxmlformats.org/officeDocument/2006/relationships/image" Target="../media/image4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13" Type="http://schemas.openxmlformats.org/officeDocument/2006/relationships/oleObject" Target="../embeddings/oleObject57.bin"/><Relationship Id="rId18" Type="http://schemas.openxmlformats.org/officeDocument/2006/relationships/image" Target="../media/image64.emf"/><Relationship Id="rId26" Type="http://schemas.openxmlformats.org/officeDocument/2006/relationships/image" Target="../media/image68.emf"/><Relationship Id="rId3" Type="http://schemas.openxmlformats.org/officeDocument/2006/relationships/oleObject" Target="../embeddings/oleObject52.bin"/><Relationship Id="rId21" Type="http://schemas.openxmlformats.org/officeDocument/2006/relationships/oleObject" Target="../embeddings/oleObject61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61.emf"/><Relationship Id="rId17" Type="http://schemas.openxmlformats.org/officeDocument/2006/relationships/oleObject" Target="../embeddings/oleObject59.bin"/><Relationship Id="rId25" Type="http://schemas.openxmlformats.org/officeDocument/2006/relationships/oleObject" Target="../embeddings/oleObject63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3.emf"/><Relationship Id="rId20" Type="http://schemas.openxmlformats.org/officeDocument/2006/relationships/image" Target="../media/image65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58.emf"/><Relationship Id="rId11" Type="http://schemas.openxmlformats.org/officeDocument/2006/relationships/oleObject" Target="../embeddings/oleObject56.bin"/><Relationship Id="rId24" Type="http://schemas.openxmlformats.org/officeDocument/2006/relationships/image" Target="../media/image67.emf"/><Relationship Id="rId5" Type="http://schemas.openxmlformats.org/officeDocument/2006/relationships/oleObject" Target="../embeddings/oleObject53.bin"/><Relationship Id="rId15" Type="http://schemas.openxmlformats.org/officeDocument/2006/relationships/oleObject" Target="../embeddings/oleObject58.bin"/><Relationship Id="rId23" Type="http://schemas.openxmlformats.org/officeDocument/2006/relationships/oleObject" Target="../embeddings/oleObject62.bin"/><Relationship Id="rId10" Type="http://schemas.openxmlformats.org/officeDocument/2006/relationships/image" Target="../media/image60.emf"/><Relationship Id="rId19" Type="http://schemas.openxmlformats.org/officeDocument/2006/relationships/oleObject" Target="../embeddings/oleObject60.bin"/><Relationship Id="rId4" Type="http://schemas.openxmlformats.org/officeDocument/2006/relationships/image" Target="../media/image57.emf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62.emf"/><Relationship Id="rId22" Type="http://schemas.openxmlformats.org/officeDocument/2006/relationships/image" Target="../media/image6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67608" y="692696"/>
            <a:ext cx="7170117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/>
            <a:r>
              <a:rPr lang="zh-CN" altLang="en-US" sz="48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</a:t>
            </a:r>
            <a:r>
              <a:rPr lang="zh-CN" altLang="en-US" sz="48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六章    </a:t>
            </a:r>
            <a:r>
              <a:rPr lang="zh-CN" altLang="en-US" sz="48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常微分方程</a:t>
            </a:r>
            <a:endParaRPr lang="zh-CN" altLang="en-US" sz="48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75520" y="2204864"/>
            <a:ext cx="40324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6.1 </a:t>
            </a:r>
            <a:r>
              <a:rPr lang="zh-CN" altLang="en-US" dirty="0" smtClean="0">
                <a:solidFill>
                  <a:srgbClr val="0033CC"/>
                </a:solidFill>
              </a:rPr>
              <a:t>常微分方程</a:t>
            </a:r>
            <a:r>
              <a:rPr lang="zh-CN" altLang="en-US" dirty="0">
                <a:solidFill>
                  <a:srgbClr val="0033CC"/>
                </a:solidFill>
              </a:rPr>
              <a:t>基本</a:t>
            </a:r>
            <a:r>
              <a:rPr lang="zh-CN" altLang="en-US" dirty="0" smtClean="0">
                <a:solidFill>
                  <a:srgbClr val="0033CC"/>
                </a:solidFill>
              </a:rPr>
              <a:t>概念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6.2 </a:t>
            </a:r>
            <a:r>
              <a:rPr lang="zh-CN" altLang="en-US" dirty="0" smtClean="0">
                <a:solidFill>
                  <a:srgbClr val="0033CC"/>
                </a:solidFill>
              </a:rPr>
              <a:t>变量</a:t>
            </a:r>
            <a:r>
              <a:rPr lang="zh-CN" altLang="en-US" dirty="0">
                <a:solidFill>
                  <a:srgbClr val="0033CC"/>
                </a:solidFill>
              </a:rPr>
              <a:t>分离微分方程</a:t>
            </a:r>
            <a:endParaRPr lang="en-US" altLang="zh-CN" dirty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6.3 </a:t>
            </a:r>
            <a:r>
              <a:rPr lang="zh-CN" altLang="en-US" dirty="0" smtClean="0">
                <a:solidFill>
                  <a:srgbClr val="0033CC"/>
                </a:solidFill>
              </a:rPr>
              <a:t>齐次微分方程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6.4 </a:t>
            </a:r>
            <a:r>
              <a:rPr lang="zh-CN" altLang="en-US" dirty="0" smtClean="0">
                <a:solidFill>
                  <a:srgbClr val="0033CC"/>
                </a:solidFill>
              </a:rPr>
              <a:t>一阶线性微分方程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6.5 </a:t>
            </a:r>
            <a:r>
              <a:rPr lang="zh-CN" altLang="en-US" dirty="0" smtClean="0">
                <a:solidFill>
                  <a:srgbClr val="0033CC"/>
                </a:solidFill>
              </a:rPr>
              <a:t>伯努利方程</a:t>
            </a:r>
            <a:endParaRPr lang="zh-CN" altLang="en-US" dirty="0">
              <a:solidFill>
                <a:srgbClr val="0033CC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72064" y="2204863"/>
            <a:ext cx="45365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6.6 </a:t>
            </a:r>
            <a:r>
              <a:rPr lang="zh-CN" altLang="en-US" dirty="0" smtClean="0">
                <a:solidFill>
                  <a:srgbClr val="0033CC"/>
                </a:solidFill>
              </a:rPr>
              <a:t>变量</a:t>
            </a:r>
            <a:r>
              <a:rPr lang="zh-CN" altLang="en-US" dirty="0">
                <a:solidFill>
                  <a:srgbClr val="0033CC"/>
                </a:solidFill>
              </a:rPr>
              <a:t>代换求解</a:t>
            </a:r>
            <a:r>
              <a:rPr lang="zh-CN" altLang="en-US" dirty="0" smtClean="0">
                <a:solidFill>
                  <a:srgbClr val="0033CC"/>
                </a:solidFill>
              </a:rPr>
              <a:t>微分方程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6.7 </a:t>
            </a:r>
            <a:r>
              <a:rPr lang="zh-CN" altLang="en-US" dirty="0" smtClean="0">
                <a:solidFill>
                  <a:srgbClr val="0033CC"/>
                </a:solidFill>
              </a:rPr>
              <a:t>高阶微分方程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6.8 </a:t>
            </a:r>
            <a:r>
              <a:rPr lang="zh-CN" altLang="en-US" dirty="0" smtClean="0">
                <a:solidFill>
                  <a:srgbClr val="0033CC"/>
                </a:solidFill>
              </a:rPr>
              <a:t>常</a:t>
            </a:r>
            <a:r>
              <a:rPr lang="zh-CN" altLang="en-US" dirty="0">
                <a:solidFill>
                  <a:srgbClr val="0033CC"/>
                </a:solidFill>
              </a:rPr>
              <a:t>系数线性</a:t>
            </a:r>
            <a:r>
              <a:rPr lang="zh-CN" altLang="en-US" dirty="0" smtClean="0">
                <a:solidFill>
                  <a:srgbClr val="0033CC"/>
                </a:solidFill>
              </a:rPr>
              <a:t>微分方程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6.9 </a:t>
            </a:r>
            <a:r>
              <a:rPr lang="zh-CN" altLang="en-US" dirty="0" smtClean="0">
                <a:solidFill>
                  <a:srgbClr val="0033CC"/>
                </a:solidFill>
              </a:rPr>
              <a:t>欧拉方程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6.10 </a:t>
            </a:r>
            <a:r>
              <a:rPr lang="zh-CN" altLang="en-US" dirty="0" smtClean="0">
                <a:solidFill>
                  <a:srgbClr val="0033CC"/>
                </a:solidFill>
              </a:rPr>
              <a:t>微分方程</a:t>
            </a:r>
            <a:r>
              <a:rPr lang="zh-CN" altLang="en-US" dirty="0">
                <a:solidFill>
                  <a:srgbClr val="0033CC"/>
                </a:solidFill>
              </a:rPr>
              <a:t>的</a:t>
            </a:r>
            <a:r>
              <a:rPr lang="zh-CN" altLang="en-US" dirty="0" smtClean="0">
                <a:solidFill>
                  <a:srgbClr val="0033CC"/>
                </a:solidFill>
              </a:rPr>
              <a:t>应用</a:t>
            </a:r>
            <a:endParaRPr lang="zh-CN" altLang="en-US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1136104"/>
            <a:ext cx="12954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引例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3352800" y="1212305"/>
            <a:ext cx="693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一曲线通过点</a:t>
            </a:r>
            <a:r>
              <a:rPr lang="en-US" altLang="zh-CN">
                <a:solidFill>
                  <a:srgbClr val="000000"/>
                </a:solidFill>
              </a:rPr>
              <a:t>(1,2) ,</a:t>
            </a:r>
            <a:r>
              <a:rPr lang="zh-CN" altLang="en-US">
                <a:solidFill>
                  <a:srgbClr val="000000"/>
                </a:solidFill>
              </a:rPr>
              <a:t>在该曲线上任意点处的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2209800" y="2507705"/>
            <a:ext cx="800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设所求曲线方程为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 =</a:t>
            </a:r>
            <a:r>
              <a:rPr lang="en-US" altLang="zh-CN" i="1" dirty="0">
                <a:solidFill>
                  <a:srgbClr val="000000"/>
                </a:solidFill>
              </a:rPr>
              <a:t> y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, </a:t>
            </a:r>
            <a:r>
              <a:rPr lang="zh-CN" altLang="en-US" dirty="0">
                <a:solidFill>
                  <a:srgbClr val="000000"/>
                </a:solidFill>
              </a:rPr>
              <a:t>则有如下关系式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55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6841360"/>
              </p:ext>
            </p:extLst>
          </p:nvPr>
        </p:nvGraphicFramePr>
        <p:xfrm>
          <a:off x="3995738" y="3179217"/>
          <a:ext cx="1206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98" name="Equation" r:id="rId3" imgW="1206360" imgH="927000" progId="Equation.3">
                  <p:embed/>
                </p:oleObj>
              </mc:Choice>
              <mc:Fallback>
                <p:oleObj name="Equation" r:id="rId3" imgW="1206360" imgH="927000" progId="Equation.3">
                  <p:embed/>
                  <p:pic>
                    <p:nvPicPr>
                      <p:cNvPr id="655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3179217"/>
                        <a:ext cx="1206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6553200" y="3255417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黑体" panose="02010609060101010101" pitchFamily="49" charset="-122"/>
              </a:rPr>
              <a:t>①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655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520784"/>
              </p:ext>
            </p:extLst>
          </p:nvPr>
        </p:nvGraphicFramePr>
        <p:xfrm>
          <a:off x="3733800" y="4890542"/>
          <a:ext cx="16002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99" name="Equation" r:id="rId5" imgW="1600200" imgH="583920" progId="Equation.3">
                  <p:embed/>
                </p:oleObj>
              </mc:Choice>
              <mc:Fallback>
                <p:oleObj name="Equation" r:id="rId5" imgW="1600200" imgH="583920" progId="Equation.3">
                  <p:embed/>
                  <p:pic>
                    <p:nvPicPr>
                      <p:cNvPr id="655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890542"/>
                        <a:ext cx="16002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568675"/>
              </p:ext>
            </p:extLst>
          </p:nvPr>
        </p:nvGraphicFramePr>
        <p:xfrm>
          <a:off x="5429250" y="4881017"/>
          <a:ext cx="1295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0" name="Equation" r:id="rId7" imgW="1295280" imgH="431640" progId="Equation.3">
                  <p:embed/>
                </p:oleObj>
              </mc:Choice>
              <mc:Fallback>
                <p:oleObj name="Equation" r:id="rId7" imgW="1295280" imgH="431640" progId="Equation.3">
                  <p:embed/>
                  <p:pic>
                    <p:nvPicPr>
                      <p:cNvPr id="655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4881017"/>
                        <a:ext cx="1295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7086600" y="4865142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zh-CN" altLang="en-US">
                <a:solidFill>
                  <a:srgbClr val="000000"/>
                </a:solidFill>
              </a:rPr>
              <a:t>为任意常数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2146300" y="5627142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 </a:t>
            </a: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② </a:t>
            </a:r>
            <a:r>
              <a:rPr lang="zh-CN" altLang="en-US">
                <a:solidFill>
                  <a:srgbClr val="000000"/>
                </a:solidFill>
              </a:rPr>
              <a:t>得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= 1,</a:t>
            </a:r>
          </a:p>
        </p:txBody>
      </p:sp>
      <p:graphicFrame>
        <p:nvGraphicFramePr>
          <p:cNvPr id="655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0684"/>
              </p:ext>
            </p:extLst>
          </p:nvPr>
        </p:nvGraphicFramePr>
        <p:xfrm>
          <a:off x="7861300" y="5644604"/>
          <a:ext cx="1587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1" name="Equation" r:id="rId9" imgW="1587240" imgH="507960" progId="Equation.3">
                  <p:embed/>
                </p:oleObj>
              </mc:Choice>
              <mc:Fallback>
                <p:oleObj name="Equation" r:id="rId9" imgW="1587240" imgH="507960" progId="Equation.3">
                  <p:embed/>
                  <p:pic>
                    <p:nvPicPr>
                      <p:cNvPr id="655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1300" y="5644604"/>
                        <a:ext cx="1587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4508500" y="5646192"/>
            <a:ext cx="3568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因此所求曲线方程为</a:t>
            </a:r>
          </a:p>
        </p:txBody>
      </p:sp>
      <p:graphicFrame>
        <p:nvGraphicFramePr>
          <p:cNvPr id="6554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4715884"/>
              </p:ext>
            </p:extLst>
          </p:nvPr>
        </p:nvGraphicFramePr>
        <p:xfrm>
          <a:off x="4040188" y="4209504"/>
          <a:ext cx="1270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2" name="Equation" r:id="rId11" imgW="1269720" imgH="469800" progId="Equation.3">
                  <p:embed/>
                </p:oleObj>
              </mc:Choice>
              <mc:Fallback>
                <p:oleObj name="Equation" r:id="rId11" imgW="1269720" imgH="469800" progId="Equation.3">
                  <p:embed/>
                  <p:pic>
                    <p:nvPicPr>
                      <p:cNvPr id="6554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0188" y="4209504"/>
                        <a:ext cx="1270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0" name="AutoShape 14"/>
          <p:cNvSpPr>
            <a:spLocks/>
          </p:cNvSpPr>
          <p:nvPr/>
        </p:nvSpPr>
        <p:spPr bwMode="auto">
          <a:xfrm>
            <a:off x="3733800" y="3364954"/>
            <a:ext cx="152400" cy="1225550"/>
          </a:xfrm>
          <a:prstGeom prst="leftBrace">
            <a:avLst>
              <a:gd name="adj1" fmla="val 67014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6553200" y="4093617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黑体" panose="02010609060101010101" pitchFamily="49" charset="-122"/>
              </a:rPr>
              <a:t>②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5552" name="Text Box 16"/>
          <p:cNvSpPr txBox="1">
            <a:spLocks noChangeArrowheads="1"/>
          </p:cNvSpPr>
          <p:nvPr/>
        </p:nvSpPr>
        <p:spPr bwMode="auto">
          <a:xfrm>
            <a:off x="2151063" y="4909592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 </a:t>
            </a: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①</a:t>
            </a:r>
            <a:r>
              <a:rPr lang="zh-CN" altLang="en-US">
                <a:solidFill>
                  <a:srgbClr val="000000"/>
                </a:solidFill>
              </a:rPr>
              <a:t> 得</a:t>
            </a:r>
          </a:p>
        </p:txBody>
      </p:sp>
      <p:sp>
        <p:nvSpPr>
          <p:cNvPr id="65553" name="Text Box 17"/>
          <p:cNvSpPr txBox="1">
            <a:spLocks noChangeArrowheads="1"/>
          </p:cNvSpPr>
          <p:nvPr/>
        </p:nvSpPr>
        <p:spPr bwMode="auto">
          <a:xfrm>
            <a:off x="1800226" y="1821905"/>
            <a:ext cx="2771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切线斜率为 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,    </a:t>
            </a:r>
          </a:p>
        </p:txBody>
      </p:sp>
      <p:sp>
        <p:nvSpPr>
          <p:cNvPr id="65555" name="Text Box 19"/>
          <p:cNvSpPr txBox="1">
            <a:spLocks noChangeArrowheads="1"/>
          </p:cNvSpPr>
          <p:nvPr/>
        </p:nvSpPr>
        <p:spPr bwMode="auto">
          <a:xfrm>
            <a:off x="4419600" y="1821905"/>
            <a:ext cx="2851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求该曲线的方程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" name="Text Box 46"/>
          <p:cNvSpPr txBox="1">
            <a:spLocks noChangeArrowheads="1"/>
          </p:cNvSpPr>
          <p:nvPr/>
        </p:nvSpPr>
        <p:spPr bwMode="auto">
          <a:xfrm>
            <a:off x="2249860" y="305866"/>
            <a:ext cx="79208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.1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常微分方程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基本概念</a:t>
            </a:r>
          </a:p>
        </p:txBody>
      </p:sp>
    </p:spTree>
    <p:extLst>
      <p:ext uri="{BB962C8B-B14F-4D97-AF65-F5344CB8AC3E}">
        <p14:creationId xmlns:p14="http://schemas.microsoft.com/office/powerpoint/2010/main" val="23471121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  <p:bldP spid="65539" grpId="0"/>
      <p:bldP spid="65540" grpId="0" autoUpdateAnimBg="0"/>
      <p:bldP spid="65542" grpId="0" autoUpdateAnimBg="0"/>
      <p:bldP spid="65545" grpId="0" autoUpdateAnimBg="0"/>
      <p:bldP spid="65546" grpId="0" autoUpdateAnimBg="0"/>
      <p:bldP spid="65548" grpId="0" autoUpdateAnimBg="0"/>
      <p:bldP spid="65551" grpId="0" autoUpdateAnimBg="0"/>
      <p:bldP spid="65552" grpId="0" autoUpdateAnimBg="0"/>
      <p:bldP spid="65553" grpId="0"/>
      <p:bldP spid="655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2338" y="304800"/>
            <a:ext cx="4513262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引例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列车在平直路上以</a:t>
            </a:r>
          </a:p>
        </p:txBody>
      </p:sp>
      <p:graphicFrame>
        <p:nvGraphicFramePr>
          <p:cNvPr id="66563" name="Object 3"/>
          <p:cNvGraphicFramePr>
            <a:graphicFrameLocks noChangeAspect="1"/>
          </p:cNvGraphicFramePr>
          <p:nvPr>
            <p:extLst/>
          </p:nvPr>
        </p:nvGraphicFramePr>
        <p:xfrm>
          <a:off x="6275126" y="406400"/>
          <a:ext cx="1054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4" name="Equation" r:id="rId4" imgW="1054080" imgH="431640" progId="Equation.3">
                  <p:embed/>
                </p:oleObj>
              </mc:Choice>
              <mc:Fallback>
                <p:oleObj name="Equation" r:id="rId4" imgW="1054080" imgH="431640" progId="Equation.3">
                  <p:embed/>
                  <p:pic>
                    <p:nvPicPr>
                      <p:cNvPr id="6656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5126" y="406400"/>
                        <a:ext cx="1054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7315200" y="33655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的速度行驶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1828800" y="8382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获得加速度</a:t>
            </a:r>
          </a:p>
        </p:txBody>
      </p:sp>
      <p:graphicFrame>
        <p:nvGraphicFramePr>
          <p:cNvPr id="66566" name="Object 6"/>
          <p:cNvGraphicFramePr>
            <a:graphicFrameLocks noChangeAspect="1"/>
          </p:cNvGraphicFramePr>
          <p:nvPr>
            <p:extLst/>
          </p:nvPr>
        </p:nvGraphicFramePr>
        <p:xfrm>
          <a:off x="3771900" y="863600"/>
          <a:ext cx="2247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5" name="Equation" r:id="rId6" imgW="2247840" imgH="507960" progId="Equation.3">
                  <p:embed/>
                </p:oleObj>
              </mc:Choice>
              <mc:Fallback>
                <p:oleObj name="Equation" r:id="rId6" imgW="2247840" imgH="507960" progId="Equation.3">
                  <p:embed/>
                  <p:pic>
                    <p:nvPicPr>
                      <p:cNvPr id="665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863600"/>
                        <a:ext cx="2247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6019800" y="866776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求制动后列车的运动规律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2214564" y="1385888"/>
            <a:ext cx="60912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设列车在制动后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t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zh-CN" dirty="0">
                <a:solidFill>
                  <a:srgbClr val="000000"/>
                </a:solidFill>
              </a:rPr>
              <a:t>秒行驶了</a:t>
            </a:r>
            <a:r>
              <a:rPr lang="en-US" altLang="zh-CN" i="1" dirty="0">
                <a:solidFill>
                  <a:srgbClr val="000000"/>
                </a:solidFill>
              </a:rPr>
              <a:t>s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zh-CN" dirty="0">
                <a:solidFill>
                  <a:srgbClr val="000000"/>
                </a:solidFill>
              </a:rPr>
              <a:t>米 ,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2617788" y="23637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66570" name="Object 10"/>
          <p:cNvGraphicFramePr>
            <a:graphicFrameLocks noChangeAspect="1"/>
          </p:cNvGraphicFramePr>
          <p:nvPr>
            <p:extLst/>
          </p:nvPr>
        </p:nvGraphicFramePr>
        <p:xfrm>
          <a:off x="4572000" y="1828800"/>
          <a:ext cx="16764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6" name="Equation" r:id="rId8" imgW="1676160" imgH="1054080" progId="Equation.3">
                  <p:embed/>
                </p:oleObj>
              </mc:Choice>
              <mc:Fallback>
                <p:oleObj name="Equation" r:id="rId8" imgW="1676160" imgH="1054080" progId="Equation.3">
                  <p:embed/>
                  <p:pic>
                    <p:nvPicPr>
                      <p:cNvPr id="665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828800"/>
                        <a:ext cx="16764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1" name="Object 11"/>
          <p:cNvGraphicFramePr>
            <a:graphicFrameLocks noChangeAspect="1"/>
          </p:cNvGraphicFramePr>
          <p:nvPr>
            <p:extLst/>
          </p:nvPr>
        </p:nvGraphicFramePr>
        <p:xfrm>
          <a:off x="4572000" y="2882900"/>
          <a:ext cx="1447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7" name="Equation" r:id="rId10" imgW="1447560" imgH="469800" progId="Equation.3">
                  <p:embed/>
                </p:oleObj>
              </mc:Choice>
              <mc:Fallback>
                <p:oleObj name="Equation" r:id="rId10" imgW="1447560" imgH="469800" progId="Equation.3">
                  <p:embed/>
                  <p:pic>
                    <p:nvPicPr>
                      <p:cNvPr id="665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882900"/>
                        <a:ext cx="1447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2" name="Object 12"/>
          <p:cNvGraphicFramePr>
            <a:graphicFrameLocks noChangeAspect="1"/>
          </p:cNvGraphicFramePr>
          <p:nvPr>
            <p:extLst/>
          </p:nvPr>
        </p:nvGraphicFramePr>
        <p:xfrm>
          <a:off x="6248400" y="2654300"/>
          <a:ext cx="2006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8" name="Equation" r:id="rId12" imgW="2006280" imgH="927000" progId="Equation.3">
                  <p:embed/>
                </p:oleObj>
              </mc:Choice>
              <mc:Fallback>
                <p:oleObj name="Equation" r:id="rId12" imgW="2006280" imgH="927000" progId="Equation.3">
                  <p:embed/>
                  <p:pic>
                    <p:nvPicPr>
                      <p:cNvPr id="665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654300"/>
                        <a:ext cx="2006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3" name="Text Box 13"/>
          <p:cNvSpPr txBox="1">
            <a:spLocks noChangeArrowheads="1"/>
          </p:cNvSpPr>
          <p:nvPr/>
        </p:nvSpPr>
        <p:spPr bwMode="auto">
          <a:xfrm>
            <a:off x="2133600" y="3581401"/>
            <a:ext cx="464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由前一式两次积分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可得</a:t>
            </a:r>
          </a:p>
        </p:txBody>
      </p:sp>
      <p:graphicFrame>
        <p:nvGraphicFramePr>
          <p:cNvPr id="66574" name="Object 14"/>
          <p:cNvGraphicFramePr>
            <a:graphicFrameLocks noChangeAspect="1"/>
          </p:cNvGraphicFramePr>
          <p:nvPr>
            <p:extLst/>
          </p:nvPr>
        </p:nvGraphicFramePr>
        <p:xfrm>
          <a:off x="6273800" y="3581400"/>
          <a:ext cx="3251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9" name="Equation" r:id="rId14" imgW="3251160" imgH="520560" progId="Equation.3">
                  <p:embed/>
                </p:oleObj>
              </mc:Choice>
              <mc:Fallback>
                <p:oleObj name="Equation" r:id="rId14" imgW="3251160" imgH="520560" progId="Equation.3">
                  <p:embed/>
                  <p:pic>
                    <p:nvPicPr>
                      <p:cNvPr id="665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0" y="3581400"/>
                        <a:ext cx="3251200" cy="520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5" name="Text Box 15"/>
          <p:cNvSpPr txBox="1">
            <a:spLocks noChangeArrowheads="1"/>
          </p:cNvSpPr>
          <p:nvPr/>
        </p:nvSpPr>
        <p:spPr bwMode="auto">
          <a:xfrm>
            <a:off x="2133600" y="41275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利用后两式可得</a:t>
            </a:r>
          </a:p>
        </p:txBody>
      </p:sp>
      <p:graphicFrame>
        <p:nvGraphicFramePr>
          <p:cNvPr id="66576" name="Object 16"/>
          <p:cNvGraphicFramePr>
            <a:graphicFrameLocks noChangeAspect="1"/>
          </p:cNvGraphicFramePr>
          <p:nvPr>
            <p:extLst/>
          </p:nvPr>
        </p:nvGraphicFramePr>
        <p:xfrm>
          <a:off x="6248402" y="4203701"/>
          <a:ext cx="2268144" cy="422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0" name="Equation" r:id="rId16" imgW="2387520" imgH="444240" progId="Equation.3">
                  <p:embed/>
                </p:oleObj>
              </mc:Choice>
              <mc:Fallback>
                <p:oleObj name="Equation" r:id="rId16" imgW="2387520" imgH="444240" progId="Equation.3">
                  <p:embed/>
                  <p:pic>
                    <p:nvPicPr>
                      <p:cNvPr id="665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2" y="4203701"/>
                        <a:ext cx="2268144" cy="4220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7" name="Text Box 17"/>
          <p:cNvSpPr txBox="1">
            <a:spLocks noChangeArrowheads="1"/>
          </p:cNvSpPr>
          <p:nvPr/>
        </p:nvSpPr>
        <p:spPr bwMode="auto">
          <a:xfrm>
            <a:off x="2159000" y="4738688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因此所求运动规律为</a:t>
            </a:r>
          </a:p>
        </p:txBody>
      </p:sp>
      <p:graphicFrame>
        <p:nvGraphicFramePr>
          <p:cNvPr id="66578" name="Object 18"/>
          <p:cNvGraphicFramePr>
            <a:graphicFrameLocks noChangeAspect="1"/>
          </p:cNvGraphicFramePr>
          <p:nvPr>
            <p:extLst/>
          </p:nvPr>
        </p:nvGraphicFramePr>
        <p:xfrm>
          <a:off x="6248400" y="4732338"/>
          <a:ext cx="2565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1" name="Equation" r:id="rId18" imgW="2565360" imgH="507960" progId="Equation.3">
                  <p:embed/>
                </p:oleObj>
              </mc:Choice>
              <mc:Fallback>
                <p:oleObj name="Equation" r:id="rId18" imgW="2565360" imgH="507960" progId="Equation.3">
                  <p:embed/>
                  <p:pic>
                    <p:nvPicPr>
                      <p:cNvPr id="665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732338"/>
                        <a:ext cx="2565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9" name="Text Box 19"/>
          <p:cNvSpPr txBox="1">
            <a:spLocks noChangeArrowheads="1"/>
          </p:cNvSpPr>
          <p:nvPr/>
        </p:nvSpPr>
        <p:spPr bwMode="auto">
          <a:xfrm>
            <a:off x="2133600" y="5334001"/>
            <a:ext cx="815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利用这一规律可求出制动后多少时间列车才</a:t>
            </a:r>
          </a:p>
        </p:txBody>
      </p:sp>
      <p:sp>
        <p:nvSpPr>
          <p:cNvPr id="66580" name="Text Box 20"/>
          <p:cNvSpPr txBox="1">
            <a:spLocks noChangeArrowheads="1"/>
          </p:cNvSpPr>
          <p:nvPr/>
        </p:nvSpPr>
        <p:spPr bwMode="auto">
          <a:xfrm>
            <a:off x="1828800" y="58674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能停住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6581" name="Text Box 21"/>
          <p:cNvSpPr txBox="1">
            <a:spLocks noChangeArrowheads="1"/>
          </p:cNvSpPr>
          <p:nvPr/>
        </p:nvSpPr>
        <p:spPr bwMode="auto">
          <a:xfrm>
            <a:off x="3200400" y="5881688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以及制动后行驶了多少路程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66582" name="Text Box 22"/>
          <p:cNvSpPr txBox="1">
            <a:spLocks noChangeArrowheads="1"/>
          </p:cNvSpPr>
          <p:nvPr/>
        </p:nvSpPr>
        <p:spPr bwMode="auto">
          <a:xfrm>
            <a:off x="7853364" y="1385888"/>
            <a:ext cx="2281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>
                <a:solidFill>
                  <a:srgbClr val="000000"/>
                </a:solidFill>
              </a:rPr>
              <a:t>即求 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= s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) .</a:t>
            </a:r>
          </a:p>
        </p:txBody>
      </p:sp>
      <p:sp>
        <p:nvSpPr>
          <p:cNvPr id="66583" name="AutoShape 23"/>
          <p:cNvSpPr>
            <a:spLocks/>
          </p:cNvSpPr>
          <p:nvPr/>
        </p:nvSpPr>
        <p:spPr bwMode="auto">
          <a:xfrm>
            <a:off x="4191000" y="2120900"/>
            <a:ext cx="179388" cy="1143000"/>
          </a:xfrm>
          <a:prstGeom prst="leftBrace">
            <a:avLst>
              <a:gd name="adj1" fmla="val 5309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584" name="Text Box 24"/>
          <p:cNvSpPr txBox="1">
            <a:spLocks noChangeArrowheads="1"/>
          </p:cNvSpPr>
          <p:nvPr/>
        </p:nvSpPr>
        <p:spPr bwMode="auto">
          <a:xfrm>
            <a:off x="9394826" y="304801"/>
            <a:ext cx="1349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制动时</a:t>
            </a:r>
          </a:p>
        </p:txBody>
      </p:sp>
    </p:spTree>
    <p:extLst>
      <p:ext uri="{BB962C8B-B14F-4D97-AF65-F5344CB8AC3E}">
        <p14:creationId xmlns:p14="http://schemas.microsoft.com/office/powerpoint/2010/main" val="42014147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6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8" grpId="0" autoUpdateAnimBg="0"/>
      <p:bldP spid="66569" grpId="0" autoUpdateAnimBg="0"/>
      <p:bldP spid="66573" grpId="0" autoUpdateAnimBg="0"/>
      <p:bldP spid="66575" grpId="0" autoUpdateAnimBg="0"/>
      <p:bldP spid="66577" grpId="0" autoUpdateAnimBg="0"/>
      <p:bldP spid="66579" grpId="0" autoUpdateAnimBg="0"/>
      <p:bldP spid="66580" grpId="0" autoUpdateAnimBg="0"/>
      <p:bldP spid="66581" grpId="0" autoUpdateAnimBg="0"/>
      <p:bldP spid="66582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3962400" y="15382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常微分方程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3962400" y="2238376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偏微分方程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133600" y="990601"/>
            <a:ext cx="693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含未知函数及其导数的方程叫做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微分方程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703513" y="2996952"/>
            <a:ext cx="8784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方程中所含未知函数导数的最高阶数叫做微分方程的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阶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5867400" y="15382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本章内容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)</a:t>
            </a:r>
          </a:p>
        </p:txBody>
      </p:sp>
      <p:graphicFrame>
        <p:nvGraphicFramePr>
          <p:cNvPr id="68615" name="Object 7"/>
          <p:cNvGraphicFramePr>
            <a:graphicFrameLocks noChangeAspect="1"/>
          </p:cNvGraphicFramePr>
          <p:nvPr>
            <p:extLst/>
          </p:nvPr>
        </p:nvGraphicFramePr>
        <p:xfrm>
          <a:off x="4439816" y="4605150"/>
          <a:ext cx="3289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8" name="Equation" r:id="rId3" imgW="3288960" imgH="507960" progId="Equation.3">
                  <p:embed/>
                </p:oleObj>
              </mc:Choice>
              <mc:Fallback>
                <p:oleObj name="Equation" r:id="rId3" imgW="3288960" imgH="50796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9816" y="4605150"/>
                        <a:ext cx="3289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6" name="Object 8"/>
          <p:cNvGraphicFramePr>
            <a:graphicFrameLocks noChangeAspect="1"/>
          </p:cNvGraphicFramePr>
          <p:nvPr>
            <p:extLst/>
          </p:nvPr>
        </p:nvGraphicFramePr>
        <p:xfrm>
          <a:off x="3209529" y="5199856"/>
          <a:ext cx="39338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9" name="Equation" r:id="rId5" imgW="3936960" imgH="507960" progId="Equation.3">
                  <p:embed/>
                </p:oleObj>
              </mc:Choice>
              <mc:Fallback>
                <p:oleObj name="Equation" r:id="rId5" imgW="3936960" imgH="507960" progId="Equation.3">
                  <p:embed/>
                  <p:pic>
                    <p:nvPicPr>
                      <p:cNvPr id="686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9529" y="5199856"/>
                        <a:ext cx="39338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7248128" y="5214144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 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阶显式微分方程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8618" name="Rectangle 10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4419600" cy="533400"/>
          </a:xfrm>
        </p:spPr>
        <p:txBody>
          <a:bodyPr/>
          <a:lstStyle/>
          <a:p>
            <a:pPr algn="l"/>
            <a:r>
              <a:rPr kumimoji="0"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微分方程的基本概念</a:t>
            </a:r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2862385" y="4103898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高阶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n </a:t>
            </a:r>
            <a:r>
              <a:rPr lang="en-US" altLang="zh-CN" dirty="0">
                <a:solidFill>
                  <a:srgbClr val="000000"/>
                </a:solidFill>
              </a:rPr>
              <a:t>&gt;1 </a:t>
            </a:r>
            <a:r>
              <a:rPr lang="zh-CN" altLang="en-US" dirty="0">
                <a:solidFill>
                  <a:srgbClr val="000000"/>
                </a:solidFill>
              </a:rPr>
              <a:t>阶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  <a:r>
              <a:rPr lang="zh-CN" altLang="en-US" dirty="0">
                <a:solidFill>
                  <a:srgbClr val="000000"/>
                </a:solidFill>
              </a:rPr>
              <a:t>常微分方程的形式是</a:t>
            </a:r>
          </a:p>
        </p:txBody>
      </p:sp>
      <p:sp>
        <p:nvSpPr>
          <p:cNvPr id="68621" name="AutoShape 13"/>
          <p:cNvSpPr>
            <a:spLocks/>
          </p:cNvSpPr>
          <p:nvPr/>
        </p:nvSpPr>
        <p:spPr bwMode="auto">
          <a:xfrm>
            <a:off x="3810000" y="1752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8622" name="Text Box 14"/>
          <p:cNvSpPr txBox="1">
            <a:spLocks noChangeArrowheads="1"/>
          </p:cNvSpPr>
          <p:nvPr/>
        </p:nvSpPr>
        <p:spPr bwMode="auto">
          <a:xfrm>
            <a:off x="2735665" y="1934327"/>
            <a:ext cx="10823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分类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8623" name="Text Box 15"/>
          <p:cNvSpPr txBox="1">
            <a:spLocks noChangeArrowheads="1"/>
          </p:cNvSpPr>
          <p:nvPr/>
        </p:nvSpPr>
        <p:spPr bwMode="auto">
          <a:xfrm>
            <a:off x="2179242" y="5214144"/>
            <a:ext cx="649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或</a:t>
            </a:r>
          </a:p>
        </p:txBody>
      </p:sp>
      <p:graphicFrame>
        <p:nvGraphicFramePr>
          <p:cNvPr id="16" name="Object 17"/>
          <p:cNvGraphicFramePr>
            <a:graphicFrameLocks noChangeAspect="1"/>
          </p:cNvGraphicFramePr>
          <p:nvPr>
            <p:extLst/>
          </p:nvPr>
        </p:nvGraphicFramePr>
        <p:xfrm>
          <a:off x="7924800" y="1603606"/>
          <a:ext cx="1120068" cy="38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0" name="公式" r:id="rId7" imgW="1244520" imgH="431640" progId="Equation.3">
                  <p:embed/>
                </p:oleObj>
              </mc:Choice>
              <mc:Fallback>
                <p:oleObj name="公式" r:id="rId7" imgW="1244520" imgH="431640" progId="Equation.3">
                  <p:embed/>
                  <p:pic>
                    <p:nvPicPr>
                      <p:cNvPr id="16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1603606"/>
                        <a:ext cx="1120068" cy="388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8"/>
          <p:cNvGraphicFramePr>
            <a:graphicFrameLocks noChangeAspect="1"/>
          </p:cNvGraphicFramePr>
          <p:nvPr>
            <p:extLst/>
          </p:nvPr>
        </p:nvGraphicFramePr>
        <p:xfrm>
          <a:off x="6857761" y="2098798"/>
          <a:ext cx="1500318" cy="755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1" name="公式" r:id="rId9" imgW="1765080" imgH="888840" progId="Equation.3">
                  <p:embed/>
                </p:oleObj>
              </mc:Choice>
              <mc:Fallback>
                <p:oleObj name="公式" r:id="rId9" imgW="1765080" imgH="888840" progId="Equation.3">
                  <p:embed/>
                  <p:pic>
                    <p:nvPicPr>
                      <p:cNvPr id="1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7761" y="2098798"/>
                        <a:ext cx="1500318" cy="7555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1"/>
          <p:cNvGraphicFramePr>
            <a:graphicFrameLocks noChangeAspect="1"/>
          </p:cNvGraphicFramePr>
          <p:nvPr>
            <p:extLst/>
          </p:nvPr>
        </p:nvGraphicFramePr>
        <p:xfrm>
          <a:off x="6525931" y="5664632"/>
          <a:ext cx="2735262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2" name="公式" r:id="rId11" imgW="1536480" imgH="520560" progId="Equation.3">
                  <p:embed/>
                </p:oleObj>
              </mc:Choice>
              <mc:Fallback>
                <p:oleObj name="公式" r:id="rId11" imgW="1536480" imgH="520560" progId="Equation.3">
                  <p:embed/>
                  <p:pic>
                    <p:nvPicPr>
                      <p:cNvPr id="18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5931" y="5664632"/>
                        <a:ext cx="2735262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3"/>
          <p:cNvGraphicFramePr>
            <a:graphicFrameLocks noChangeAspect="1"/>
          </p:cNvGraphicFramePr>
          <p:nvPr>
            <p:extLst/>
          </p:nvPr>
        </p:nvGraphicFramePr>
        <p:xfrm>
          <a:off x="3029094" y="5910858"/>
          <a:ext cx="2628612" cy="434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3" name="公式" r:id="rId13" imgW="2920680" imgH="482400" progId="Equation.3">
                  <p:embed/>
                </p:oleObj>
              </mc:Choice>
              <mc:Fallback>
                <p:oleObj name="公式" r:id="rId13" imgW="2920680" imgH="482400" progId="Equation.3">
                  <p:embed/>
                  <p:pic>
                    <p:nvPicPr>
                      <p:cNvPr id="1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9094" y="5910858"/>
                        <a:ext cx="2628612" cy="434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2127180" y="3533572"/>
            <a:ext cx="35958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分类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：一阶</a:t>
            </a:r>
            <a:r>
              <a:rPr lang="zh-CN" altLang="en-US" dirty="0">
                <a:solidFill>
                  <a:srgbClr val="000000"/>
                </a:solidFill>
              </a:rPr>
              <a:t>微分方程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>
            <p:extLst/>
          </p:nvPr>
        </p:nvGraphicFramePr>
        <p:xfrm>
          <a:off x="5838559" y="3634649"/>
          <a:ext cx="2103084" cy="38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4" name="公式" r:id="rId15" imgW="2336760" imgH="431640" progId="Equation.3">
                  <p:embed/>
                </p:oleObj>
              </mc:Choice>
              <mc:Fallback>
                <p:oleObj name="公式" r:id="rId15" imgW="2336760" imgH="431640" progId="Equation.3">
                  <p:embed/>
                  <p:pic>
                    <p:nvPicPr>
                      <p:cNvPr id="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8559" y="3634649"/>
                        <a:ext cx="2103084" cy="388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6"/>
          <p:cNvGraphicFramePr>
            <a:graphicFrameLocks noChangeAspect="1"/>
          </p:cNvGraphicFramePr>
          <p:nvPr>
            <p:extLst/>
          </p:nvPr>
        </p:nvGraphicFramePr>
        <p:xfrm>
          <a:off x="8184232" y="3600944"/>
          <a:ext cx="1817316" cy="38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5" name="公式" r:id="rId17" imgW="2019240" imgH="431640" progId="Equation.3">
                  <p:embed/>
                </p:oleObj>
              </mc:Choice>
              <mc:Fallback>
                <p:oleObj name="公式" r:id="rId17" imgW="2019240" imgH="431640" progId="Equation.3">
                  <p:embed/>
                  <p:pic>
                    <p:nvPicPr>
                      <p:cNvPr id="2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4232" y="3600944"/>
                        <a:ext cx="1817316" cy="388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91401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autoUpdateAnimBg="0"/>
      <p:bldP spid="68611" grpId="0" autoUpdateAnimBg="0"/>
      <p:bldP spid="68612" grpId="0" autoUpdateAnimBg="0"/>
      <p:bldP spid="68613" grpId="0" autoUpdateAnimBg="0"/>
      <p:bldP spid="68614" grpId="0" build="p" autoUpdateAnimBg="0"/>
      <p:bldP spid="68617" grpId="0" autoUpdateAnimBg="0"/>
      <p:bldP spid="68619" grpId="0" autoUpdateAnimBg="0"/>
      <p:bldP spid="68622" grpId="0" build="p" autoUpdateAnimBg="0"/>
      <p:bldP spid="68623" grpId="0" autoUpdateAnimBg="0"/>
      <p:bldP spid="2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rgbClr val="FFFFFF"/>
                </a:solidFill>
                <a:ea typeface="宋体"/>
              </a:rPr>
              <a:t>Slide  7 (of  29)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362200" y="764704"/>
            <a:ext cx="7543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宋体"/>
                <a:ea typeface="宋体"/>
              </a:rPr>
              <a:t>分类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latin typeface="宋体"/>
                <a:ea typeface="宋体"/>
              </a:rPr>
              <a:t>3: </a:t>
            </a:r>
            <a:r>
              <a:rPr lang="zh-CN" altLang="en-US" dirty="0">
                <a:solidFill>
                  <a:srgbClr val="000000"/>
                </a:solidFill>
                <a:latin typeface="宋体"/>
                <a:ea typeface="宋体"/>
              </a:rPr>
              <a:t>线性</a:t>
            </a:r>
            <a:r>
              <a:rPr lang="en-US" altLang="zh-CN" dirty="0">
                <a:solidFill>
                  <a:srgbClr val="000000"/>
                </a:solidFill>
                <a:latin typeface="宋体"/>
                <a:ea typeface="宋体"/>
              </a:rPr>
              <a:t>(</a:t>
            </a:r>
            <a:r>
              <a:rPr lang="zh-CN" altLang="en-US" dirty="0">
                <a:solidFill>
                  <a:srgbClr val="000000"/>
                </a:solidFill>
                <a:latin typeface="宋体"/>
                <a:ea typeface="宋体"/>
              </a:rPr>
              <a:t>所含未知函数及其各阶导数都是一次的</a:t>
            </a:r>
            <a:r>
              <a:rPr lang="en-US" altLang="zh-CN" dirty="0">
                <a:solidFill>
                  <a:srgbClr val="000000"/>
                </a:solidFill>
                <a:latin typeface="宋体"/>
                <a:ea typeface="宋体"/>
              </a:rPr>
              <a:t>)</a:t>
            </a:r>
            <a:r>
              <a:rPr lang="zh-CN" altLang="en-US" dirty="0">
                <a:solidFill>
                  <a:srgbClr val="000000"/>
                </a:solidFill>
                <a:latin typeface="宋体"/>
                <a:ea typeface="宋体"/>
              </a:rPr>
              <a:t>与非线性微分方程</a:t>
            </a:r>
            <a:r>
              <a:rPr lang="en-US" altLang="zh-CN" dirty="0">
                <a:solidFill>
                  <a:srgbClr val="000000"/>
                </a:solidFill>
                <a:latin typeface="宋体"/>
                <a:ea typeface="宋体"/>
              </a:rPr>
              <a:t>.</a:t>
            </a:r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>
            <p:extLst/>
          </p:nvPr>
        </p:nvGraphicFramePr>
        <p:xfrm>
          <a:off x="3009900" y="1845792"/>
          <a:ext cx="300990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6" name="公式" r:id="rId3" imgW="3009600" imgH="431640" progId="Equation.3">
                  <p:embed/>
                </p:oleObj>
              </mc:Choice>
              <mc:Fallback>
                <p:oleObj name="公式" r:id="rId3" imgW="3009600" imgH="431640" progId="Equation.3">
                  <p:embed/>
                  <p:pic>
                    <p:nvPicPr>
                      <p:cNvPr id="174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900" y="1845792"/>
                        <a:ext cx="3009900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>
            <p:extLst/>
          </p:nvPr>
        </p:nvGraphicFramePr>
        <p:xfrm>
          <a:off x="6578600" y="1771180"/>
          <a:ext cx="33274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7" name="公式" r:id="rId5" imgW="3327120" imgH="482400" progId="Equation.3">
                  <p:embed/>
                </p:oleObj>
              </mc:Choice>
              <mc:Fallback>
                <p:oleObj name="公式" r:id="rId5" imgW="3327120" imgH="482400" progId="Equation.3">
                  <p:embed/>
                  <p:pic>
                    <p:nvPicPr>
                      <p:cNvPr id="174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1771180"/>
                        <a:ext cx="33274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2362200" y="3430588"/>
            <a:ext cx="746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宋体"/>
                <a:ea typeface="宋体"/>
              </a:rPr>
              <a:t>分类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latin typeface="宋体"/>
                <a:ea typeface="宋体"/>
              </a:rPr>
              <a:t>4: </a:t>
            </a:r>
            <a:r>
              <a:rPr lang="zh-CN" altLang="en-US" dirty="0">
                <a:solidFill>
                  <a:srgbClr val="000000"/>
                </a:solidFill>
                <a:latin typeface="宋体"/>
                <a:ea typeface="宋体"/>
              </a:rPr>
              <a:t>单个微分方程与微分方程组</a:t>
            </a:r>
            <a:r>
              <a:rPr lang="en-US" altLang="zh-CN" dirty="0">
                <a:solidFill>
                  <a:srgbClr val="000000"/>
                </a:solidFill>
                <a:latin typeface="宋体"/>
                <a:ea typeface="宋体"/>
              </a:rPr>
              <a:t>.</a:t>
            </a:r>
          </a:p>
        </p:txBody>
      </p:sp>
      <p:graphicFrame>
        <p:nvGraphicFramePr>
          <p:cNvPr id="17416" name="Object 8"/>
          <p:cNvGraphicFramePr>
            <a:graphicFrameLocks noChangeAspect="1"/>
          </p:cNvGraphicFramePr>
          <p:nvPr>
            <p:extLst/>
          </p:nvPr>
        </p:nvGraphicFramePr>
        <p:xfrm>
          <a:off x="3657600" y="4162427"/>
          <a:ext cx="2183670" cy="1833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8" name="公式" r:id="rId7" imgW="2298600" imgH="1930320" progId="Equation.3">
                  <p:embed/>
                </p:oleObj>
              </mc:Choice>
              <mc:Fallback>
                <p:oleObj name="公式" r:id="rId7" imgW="2298600" imgH="1930320" progId="Equation.3">
                  <p:embed/>
                  <p:pic>
                    <p:nvPicPr>
                      <p:cNvPr id="174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162427"/>
                        <a:ext cx="2183670" cy="18338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0" name="Object 12"/>
          <p:cNvGraphicFramePr>
            <a:graphicFrameLocks noChangeAspect="1"/>
          </p:cNvGraphicFramePr>
          <p:nvPr>
            <p:extLst/>
          </p:nvPr>
        </p:nvGraphicFramePr>
        <p:xfrm>
          <a:off x="3000370" y="2347439"/>
          <a:ext cx="2919312" cy="989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9" name="公式" r:id="rId9" imgW="1536480" imgH="520560" progId="Equation.3">
                  <p:embed/>
                </p:oleObj>
              </mc:Choice>
              <mc:Fallback>
                <p:oleObj name="公式" r:id="rId9" imgW="1536480" imgH="520560" progId="Equation.3">
                  <p:embed/>
                  <p:pic>
                    <p:nvPicPr>
                      <p:cNvPr id="1742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0" y="2347439"/>
                        <a:ext cx="2919312" cy="989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6040438" y="2563342"/>
            <a:ext cx="35958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FFFF"/>
                </a:solidFill>
              </a:rPr>
              <a:t>5</a:t>
            </a:r>
            <a:r>
              <a:rPr lang="zh-CN" altLang="en-US">
                <a:solidFill>
                  <a:srgbClr val="FFFFFF"/>
                </a:solidFill>
              </a:rPr>
              <a:t>阶非线性常微分方程</a:t>
            </a:r>
          </a:p>
        </p:txBody>
      </p:sp>
    </p:spTree>
    <p:extLst>
      <p:ext uri="{BB962C8B-B14F-4D97-AF65-F5344CB8AC3E}">
        <p14:creationId xmlns:p14="http://schemas.microsoft.com/office/powerpoint/2010/main" val="75811861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275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utoUpdateAnimBg="0"/>
      <p:bldP spid="174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4" name="Object 2"/>
          <p:cNvGraphicFramePr>
            <a:graphicFrameLocks noChangeAspect="1"/>
          </p:cNvGraphicFramePr>
          <p:nvPr>
            <p:extLst/>
          </p:nvPr>
        </p:nvGraphicFramePr>
        <p:xfrm>
          <a:off x="6477000" y="4787900"/>
          <a:ext cx="1447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4" name="Equation" r:id="rId3" imgW="1447560" imgH="469800" progId="Equation.3">
                  <p:embed/>
                </p:oleObj>
              </mc:Choice>
              <mc:Fallback>
                <p:oleObj name="Equation" r:id="rId3" imgW="1447560" imgH="469800" progId="Equation.3">
                  <p:embed/>
                  <p:pic>
                    <p:nvPicPr>
                      <p:cNvPr id="696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787900"/>
                        <a:ext cx="1447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4267200" y="2286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—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 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使方程成为恒等式的函数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590800" y="7620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通解</a:t>
            </a:r>
            <a:endParaRPr lang="zh-CN" altLang="en-US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429000" y="762001"/>
            <a:ext cx="685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00"/>
                </a:solidFill>
              </a:rPr>
              <a:t>—</a:t>
            </a:r>
            <a:r>
              <a:rPr lang="en-US" altLang="zh-CN" dirty="0">
                <a:solidFill>
                  <a:srgbClr val="000000"/>
                </a:solidFill>
                <a:latin typeface="楷体_GB2312" pitchFamily="49" charset="-122"/>
              </a:rPr>
              <a:t> 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解中所含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独立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的任意常数的个数与方程</a:t>
            </a:r>
          </a:p>
        </p:txBody>
      </p:sp>
      <p:graphicFrame>
        <p:nvGraphicFramePr>
          <p:cNvPr id="69638" name="Object 6"/>
          <p:cNvGraphicFramePr>
            <a:graphicFrameLocks noChangeAspect="1"/>
          </p:cNvGraphicFramePr>
          <p:nvPr>
            <p:extLst/>
          </p:nvPr>
        </p:nvGraphicFramePr>
        <p:xfrm>
          <a:off x="2659064" y="3276600"/>
          <a:ext cx="69421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5" name="Equation" r:id="rId5" imgW="6946560" imgH="533160" progId="Equation.3">
                  <p:embed/>
                </p:oleObj>
              </mc:Choice>
              <mc:Fallback>
                <p:oleObj name="Equation" r:id="rId5" imgW="6946560" imgH="533160" progId="Equation.3">
                  <p:embed/>
                  <p:pic>
                    <p:nvPicPr>
                      <p:cNvPr id="696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9064" y="3276600"/>
                        <a:ext cx="69421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3505200" y="2286001"/>
            <a:ext cx="510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00"/>
                </a:solidFill>
              </a:rPr>
              <a:t>—</a:t>
            </a:r>
            <a:r>
              <a:rPr lang="en-US" altLang="zh-CN" dirty="0">
                <a:solidFill>
                  <a:srgbClr val="000000"/>
                </a:solidFill>
                <a:latin typeface="楷体_GB2312" pitchFamily="49" charset="-122"/>
              </a:rPr>
              <a:t> 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确定通解中任意常数的条件</a:t>
            </a:r>
            <a:r>
              <a:rPr lang="en-US" altLang="zh-CN" dirty="0">
                <a:solidFill>
                  <a:srgbClr val="000000"/>
                </a:solidFill>
                <a:latin typeface="楷体_GB2312" pitchFamily="49" charset="-122"/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2438400" y="2805113"/>
            <a:ext cx="586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 dirty="0">
                <a:solidFill>
                  <a:srgbClr val="000000"/>
                </a:solidFill>
              </a:rPr>
              <a:t>n 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阶方程的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初始条件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(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或初值条件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):</a:t>
            </a:r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3962400" y="120491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的阶数相同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.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2590800" y="16764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特解</a:t>
            </a:r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>
            <a:off x="1828800" y="3962400"/>
            <a:ext cx="8001000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9644" name="Object 12"/>
          <p:cNvGraphicFramePr>
            <a:graphicFrameLocks noChangeAspect="1"/>
          </p:cNvGraphicFramePr>
          <p:nvPr>
            <p:extLst/>
          </p:nvPr>
        </p:nvGraphicFramePr>
        <p:xfrm>
          <a:off x="3378200" y="4773613"/>
          <a:ext cx="1270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6" name="Equation" r:id="rId7" imgW="1269720" imgH="469800" progId="Equation.3">
                  <p:embed/>
                </p:oleObj>
              </mc:Choice>
              <mc:Fallback>
                <p:oleObj name="Equation" r:id="rId7" imgW="1269720" imgH="469800" progId="Equation.3">
                  <p:embed/>
                  <p:pic>
                    <p:nvPicPr>
                      <p:cNvPr id="6964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4773613"/>
                        <a:ext cx="1270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5" name="Object 13"/>
          <p:cNvGraphicFramePr>
            <a:graphicFrameLocks noChangeAspect="1"/>
          </p:cNvGraphicFramePr>
          <p:nvPr>
            <p:extLst/>
          </p:nvPr>
        </p:nvGraphicFramePr>
        <p:xfrm>
          <a:off x="8229601" y="4699000"/>
          <a:ext cx="172561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7" name="Equation" r:id="rId9" imgW="1726920" imgH="634680" progId="Equation.3">
                  <p:embed/>
                </p:oleObj>
              </mc:Choice>
              <mc:Fallback>
                <p:oleObj name="Equation" r:id="rId9" imgW="1726920" imgH="634680" progId="Equation.3">
                  <p:embed/>
                  <p:pic>
                    <p:nvPicPr>
                      <p:cNvPr id="696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1" y="4699000"/>
                        <a:ext cx="1725613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5105400" y="44338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  <a:latin typeface="楷体_GB2312" pitchFamily="49" charset="-122"/>
              </a:rPr>
              <a:t>引例</a:t>
            </a:r>
            <a:r>
              <a:rPr kumimoji="0" lang="en-US" altLang="zh-CN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9647" name="AutoShape 15"/>
          <p:cNvSpPr>
            <a:spLocks/>
          </p:cNvSpPr>
          <p:nvPr/>
        </p:nvSpPr>
        <p:spPr bwMode="auto">
          <a:xfrm>
            <a:off x="6227764" y="4191001"/>
            <a:ext cx="173037" cy="989013"/>
          </a:xfrm>
          <a:prstGeom prst="leftBrace">
            <a:avLst>
              <a:gd name="adj1" fmla="val 47630"/>
              <a:gd name="adj2" fmla="val 50065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9648" name="Object 16"/>
          <p:cNvGraphicFramePr>
            <a:graphicFrameLocks noChangeAspect="1"/>
          </p:cNvGraphicFramePr>
          <p:nvPr>
            <p:extLst/>
          </p:nvPr>
        </p:nvGraphicFramePr>
        <p:xfrm>
          <a:off x="6470650" y="3963988"/>
          <a:ext cx="1587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8" name="Equation" r:id="rId11" imgW="1587240" imgH="850680" progId="Equation.3">
                  <p:embed/>
                </p:oleObj>
              </mc:Choice>
              <mc:Fallback>
                <p:oleObj name="Equation" r:id="rId11" imgW="1587240" imgH="850680" progId="Equation.3">
                  <p:embed/>
                  <p:pic>
                    <p:nvPicPr>
                      <p:cNvPr id="6964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0650" y="3963988"/>
                        <a:ext cx="1587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9" name="Object 17"/>
          <p:cNvGraphicFramePr>
            <a:graphicFrameLocks noChangeAspect="1"/>
          </p:cNvGraphicFramePr>
          <p:nvPr>
            <p:extLst/>
          </p:nvPr>
        </p:nvGraphicFramePr>
        <p:xfrm>
          <a:off x="3354388" y="4038600"/>
          <a:ext cx="11049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9" name="Equation" r:id="rId13" imgW="1104840" imgH="660240" progId="Equation.3">
                  <p:embed/>
                </p:oleObj>
              </mc:Choice>
              <mc:Fallback>
                <p:oleObj name="Equation" r:id="rId13" imgW="1104840" imgH="660240" progId="Equation.3">
                  <p:embed/>
                  <p:pic>
                    <p:nvPicPr>
                      <p:cNvPr id="6964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4388" y="4038600"/>
                        <a:ext cx="11049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0" name="AutoShape 18"/>
          <p:cNvSpPr>
            <a:spLocks/>
          </p:cNvSpPr>
          <p:nvPr/>
        </p:nvSpPr>
        <p:spPr bwMode="auto">
          <a:xfrm>
            <a:off x="3105150" y="4205288"/>
            <a:ext cx="173038" cy="990600"/>
          </a:xfrm>
          <a:prstGeom prst="leftBrace">
            <a:avLst>
              <a:gd name="adj1" fmla="val 47706"/>
              <a:gd name="adj2" fmla="val 50065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1982788" y="4433888"/>
            <a:ext cx="12618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  <a:latin typeface="楷体_GB2312" pitchFamily="49" charset="-122"/>
              </a:rPr>
              <a:t>引例</a:t>
            </a:r>
            <a:r>
              <a:rPr kumimoji="0" lang="en-US" altLang="zh-CN">
                <a:solidFill>
                  <a:srgbClr val="000000"/>
                </a:solidFill>
              </a:rPr>
              <a:t>1</a:t>
            </a:r>
            <a:r>
              <a:rPr kumimoji="0" lang="en-US" altLang="zh-CN">
                <a:solidFill>
                  <a:srgbClr val="000000"/>
                </a:solidFill>
                <a:latin typeface="楷体_GB2312" pitchFamily="49" charset="-122"/>
              </a:rPr>
              <a:t> </a:t>
            </a:r>
          </a:p>
        </p:txBody>
      </p:sp>
      <p:graphicFrame>
        <p:nvGraphicFramePr>
          <p:cNvPr id="69652" name="Object 20"/>
          <p:cNvGraphicFramePr>
            <a:graphicFrameLocks noChangeAspect="1"/>
          </p:cNvGraphicFramePr>
          <p:nvPr>
            <p:extLst/>
          </p:nvPr>
        </p:nvGraphicFramePr>
        <p:xfrm>
          <a:off x="3365500" y="5360988"/>
          <a:ext cx="1587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20" name="Equation" r:id="rId15" imgW="1587240" imgH="507960" progId="Equation.3">
                  <p:embed/>
                </p:oleObj>
              </mc:Choice>
              <mc:Fallback>
                <p:oleObj name="Equation" r:id="rId15" imgW="1587240" imgH="507960" progId="Equation.3">
                  <p:embed/>
                  <p:pic>
                    <p:nvPicPr>
                      <p:cNvPr id="6965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5360988"/>
                        <a:ext cx="1587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3" name="Object 21"/>
          <p:cNvGraphicFramePr>
            <a:graphicFrameLocks noChangeAspect="1"/>
          </p:cNvGraphicFramePr>
          <p:nvPr>
            <p:extLst/>
          </p:nvPr>
        </p:nvGraphicFramePr>
        <p:xfrm>
          <a:off x="6591300" y="5348288"/>
          <a:ext cx="3086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21" name="Equation" r:id="rId17" imgW="3085920" imgH="520560" progId="Equation.3">
                  <p:embed/>
                </p:oleObj>
              </mc:Choice>
              <mc:Fallback>
                <p:oleObj name="Equation" r:id="rId17" imgW="3085920" imgH="520560" progId="Equation.3">
                  <p:embed/>
                  <p:pic>
                    <p:nvPicPr>
                      <p:cNvPr id="6965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5348288"/>
                        <a:ext cx="3086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1981200" y="5362576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通解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9655" name="Object 23"/>
          <p:cNvGraphicFramePr>
            <a:graphicFrameLocks noChangeAspect="1"/>
          </p:cNvGraphicFramePr>
          <p:nvPr>
            <p:extLst/>
          </p:nvPr>
        </p:nvGraphicFramePr>
        <p:xfrm>
          <a:off x="6553201" y="5895975"/>
          <a:ext cx="24368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22" name="Equation" r:id="rId19" imgW="2438280" imgH="507960" progId="Equation.3">
                  <p:embed/>
                </p:oleObj>
              </mc:Choice>
              <mc:Fallback>
                <p:oleObj name="Equation" r:id="rId19" imgW="2438280" imgH="507960" progId="Equation.3">
                  <p:embed/>
                  <p:pic>
                    <p:nvPicPr>
                      <p:cNvPr id="6965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1" y="5895975"/>
                        <a:ext cx="24368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6" name="Object 24"/>
          <p:cNvGraphicFramePr>
            <a:graphicFrameLocks noChangeAspect="1"/>
          </p:cNvGraphicFramePr>
          <p:nvPr>
            <p:extLst/>
          </p:nvPr>
        </p:nvGraphicFramePr>
        <p:xfrm>
          <a:off x="3352800" y="5895975"/>
          <a:ext cx="1447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23" name="Equation" r:id="rId21" imgW="1447560" imgH="507960" progId="Equation.3">
                  <p:embed/>
                </p:oleObj>
              </mc:Choice>
              <mc:Fallback>
                <p:oleObj name="Equation" r:id="rId21" imgW="1447560" imgH="507960" progId="Equation.3">
                  <p:embed/>
                  <p:pic>
                    <p:nvPicPr>
                      <p:cNvPr id="6965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895975"/>
                        <a:ext cx="1447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7" name="Text Box 25"/>
          <p:cNvSpPr txBox="1">
            <a:spLocks noChangeArrowheads="1"/>
          </p:cNvSpPr>
          <p:nvPr/>
        </p:nvSpPr>
        <p:spPr bwMode="auto">
          <a:xfrm>
            <a:off x="1981200" y="5895976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特解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69658" name="Text Box 26"/>
          <p:cNvSpPr txBox="1">
            <a:spLocks noChangeArrowheads="1"/>
          </p:cNvSpPr>
          <p:nvPr/>
        </p:nvSpPr>
        <p:spPr bwMode="auto">
          <a:xfrm>
            <a:off x="1981201" y="228601"/>
            <a:ext cx="2498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微分方程的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</a:t>
            </a:r>
            <a:r>
              <a:rPr lang="zh-CN" altLang="en-US" b="1" dirty="0">
                <a:solidFill>
                  <a:srgbClr val="000000"/>
                </a:solidFill>
                <a:latin typeface="楷体_GB2312" pitchFamily="49" charset="-122"/>
              </a:rPr>
              <a:t> </a:t>
            </a:r>
          </a:p>
        </p:txBody>
      </p:sp>
      <p:sp>
        <p:nvSpPr>
          <p:cNvPr id="69659" name="Text Box 27"/>
          <p:cNvSpPr txBox="1">
            <a:spLocks noChangeArrowheads="1"/>
          </p:cNvSpPr>
          <p:nvPr/>
        </p:nvSpPr>
        <p:spPr bwMode="auto">
          <a:xfrm>
            <a:off x="3429000" y="1728788"/>
            <a:ext cx="36856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i="1" dirty="0">
                <a:solidFill>
                  <a:srgbClr val="000000"/>
                </a:solidFill>
              </a:rPr>
              <a:t>—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不含任意常数的解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9660" name="Text Box 28"/>
          <p:cNvSpPr txBox="1">
            <a:spLocks noChangeArrowheads="1"/>
          </p:cNvSpPr>
          <p:nvPr/>
        </p:nvSpPr>
        <p:spPr bwMode="auto">
          <a:xfrm>
            <a:off x="1965325" y="2308225"/>
            <a:ext cx="18085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定解条件 </a:t>
            </a:r>
          </a:p>
        </p:txBody>
      </p:sp>
      <p:sp>
        <p:nvSpPr>
          <p:cNvPr id="69661" name="AutoShape 29"/>
          <p:cNvSpPr>
            <a:spLocks/>
          </p:cNvSpPr>
          <p:nvPr/>
        </p:nvSpPr>
        <p:spPr bwMode="auto">
          <a:xfrm>
            <a:off x="2438401" y="900113"/>
            <a:ext cx="193675" cy="1219200"/>
          </a:xfrm>
          <a:prstGeom prst="leftBrace">
            <a:avLst>
              <a:gd name="adj1" fmla="val 52459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62" name="Text Box 30"/>
          <p:cNvSpPr txBox="1">
            <a:spLocks noChangeArrowheads="1"/>
          </p:cNvSpPr>
          <p:nvPr/>
        </p:nvSpPr>
        <p:spPr bwMode="auto">
          <a:xfrm>
            <a:off x="6863558" y="1716228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其图形称为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积分曲线</a:t>
            </a:r>
            <a:r>
              <a:rPr lang="en-US" altLang="zh-CN" b="1" dirty="0">
                <a:solidFill>
                  <a:srgbClr val="000000"/>
                </a:solidFill>
                <a:latin typeface="楷体_GB2312" pitchFamily="49" charset="-122"/>
              </a:rPr>
              <a:t>.</a:t>
            </a:r>
            <a:endParaRPr lang="en-US" altLang="zh-CN" dirty="0">
              <a:solidFill>
                <a:srgbClr val="000000"/>
              </a:solidFill>
              <a:latin typeface="楷体_GB2312" pitchFamily="49" charset="-122"/>
            </a:endParaRPr>
          </a:p>
        </p:txBody>
      </p:sp>
      <p:sp>
        <p:nvSpPr>
          <p:cNvPr id="69663" name="Line 31"/>
          <p:cNvSpPr>
            <a:spLocks noChangeShapeType="1"/>
          </p:cNvSpPr>
          <p:nvPr/>
        </p:nvSpPr>
        <p:spPr bwMode="auto">
          <a:xfrm>
            <a:off x="3429000" y="5257800"/>
            <a:ext cx="12192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64" name="Line 32"/>
          <p:cNvSpPr>
            <a:spLocks noChangeShapeType="1"/>
          </p:cNvSpPr>
          <p:nvPr/>
        </p:nvSpPr>
        <p:spPr bwMode="auto">
          <a:xfrm>
            <a:off x="6553200" y="5257800"/>
            <a:ext cx="3276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1983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9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9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9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9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9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9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9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9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9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9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9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autoUpdateAnimBg="0"/>
      <p:bldP spid="69636" grpId="0" build="p" autoUpdateAnimBg="0" advAuto="0"/>
      <p:bldP spid="69637" grpId="0" build="p" autoUpdateAnimBg="0"/>
      <p:bldP spid="69639" grpId="0" build="p" autoUpdateAnimBg="0" advAuto="0"/>
      <p:bldP spid="69640" grpId="0" build="p" autoUpdateAnimBg="0"/>
      <p:bldP spid="69641" grpId="0" build="p" autoUpdateAnimBg="0" advAuto="0"/>
      <p:bldP spid="69642" grpId="0" build="p" autoUpdateAnimBg="0"/>
      <p:bldP spid="69654" grpId="0" build="p" autoUpdateAnimBg="0"/>
      <p:bldP spid="69657" grpId="0" build="p" autoUpdateAnimBg="0"/>
      <p:bldP spid="69658" grpId="0" build="p" autoUpdateAnimBg="0"/>
      <p:bldP spid="69659" grpId="0" build="p" autoUpdateAnimBg="0"/>
      <p:bldP spid="69660" grpId="0" build="p" autoUpdateAnimBg="0"/>
      <p:bldP spid="69662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2667000" cy="604838"/>
          </a:xfrm>
        </p:spPr>
        <p:txBody>
          <a:bodyPr/>
          <a:lstStyle/>
          <a:p>
            <a:pPr algn="l"/>
            <a:r>
              <a:rPr lang="zh-CN" altLang="en-US" sz="2800" b="1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1.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验证函数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1828800" y="1038226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是微分方程</a:t>
            </a:r>
          </a:p>
        </p:txBody>
      </p:sp>
      <p:graphicFrame>
        <p:nvGraphicFramePr>
          <p:cNvPr id="70660" name="Object 4"/>
          <p:cNvGraphicFramePr>
            <a:graphicFrameLocks noChangeAspect="1"/>
          </p:cNvGraphicFramePr>
          <p:nvPr>
            <p:extLst/>
          </p:nvPr>
        </p:nvGraphicFramePr>
        <p:xfrm>
          <a:off x="4533900" y="388938"/>
          <a:ext cx="3594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2" name="Equation" r:id="rId3" imgW="3593880" imgH="444240" progId="Equation.3">
                  <p:embed/>
                </p:oleObj>
              </mc:Choice>
              <mc:Fallback>
                <p:oleObj name="Equation" r:id="rId3" imgW="3593880" imgH="444240" progId="Equation.3">
                  <p:embed/>
                  <p:pic>
                    <p:nvPicPr>
                      <p:cNvPr id="706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900" y="388938"/>
                        <a:ext cx="3594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1" name="Object 5"/>
          <p:cNvGraphicFramePr>
            <a:graphicFrameLocks noChangeAspect="1"/>
          </p:cNvGraphicFramePr>
          <p:nvPr>
            <p:extLst/>
          </p:nvPr>
        </p:nvGraphicFramePr>
        <p:xfrm>
          <a:off x="3810000" y="838200"/>
          <a:ext cx="636588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3" name="Equation" r:id="rId5" imgW="672840" imgH="1054080" progId="Equation.3">
                  <p:embed/>
                </p:oleObj>
              </mc:Choice>
              <mc:Fallback>
                <p:oleObj name="Equation" r:id="rId5" imgW="672840" imgH="1054080" progId="Equation.3">
                  <p:embed/>
                  <p:pic>
                    <p:nvPicPr>
                      <p:cNvPr id="706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838200"/>
                        <a:ext cx="636588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5867400" y="102393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0663" name="Object 7"/>
          <p:cNvGraphicFramePr>
            <a:graphicFrameLocks noChangeAspect="1"/>
          </p:cNvGraphicFramePr>
          <p:nvPr>
            <p:extLst/>
          </p:nvPr>
        </p:nvGraphicFramePr>
        <p:xfrm>
          <a:off x="2006600" y="2039069"/>
          <a:ext cx="1587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4" name="Equation" r:id="rId7" imgW="1587240" imgH="571320" progId="Equation.3">
                  <p:embed/>
                </p:oleObj>
              </mc:Choice>
              <mc:Fallback>
                <p:oleObj name="Equation" r:id="rId7" imgW="1587240" imgH="571320" progId="Equation.3">
                  <p:embed/>
                  <p:pic>
                    <p:nvPicPr>
                      <p:cNvPr id="706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6600" y="2039069"/>
                        <a:ext cx="1587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8"/>
          <p:cNvGraphicFramePr>
            <a:graphicFrameLocks noChangeAspect="1"/>
          </p:cNvGraphicFramePr>
          <p:nvPr>
            <p:extLst/>
          </p:nvPr>
        </p:nvGraphicFramePr>
        <p:xfrm>
          <a:off x="3665538" y="1916833"/>
          <a:ext cx="1744662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5" name="Equation" r:id="rId9" imgW="1841400" imgH="927000" progId="Equation.3">
                  <p:embed/>
                </p:oleObj>
              </mc:Choice>
              <mc:Fallback>
                <p:oleObj name="Equation" r:id="rId9" imgW="1841400" imgH="927000" progId="Equation.3">
                  <p:embed/>
                  <p:pic>
                    <p:nvPicPr>
                      <p:cNvPr id="706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5538" y="1916833"/>
                        <a:ext cx="1744662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5410200" y="2051770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的特解 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2209800" y="29718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70667" name="Object 11"/>
          <p:cNvGraphicFramePr>
            <a:graphicFrameLocks noChangeAspect="1"/>
          </p:cNvGraphicFramePr>
          <p:nvPr>
            <p:extLst/>
          </p:nvPr>
        </p:nvGraphicFramePr>
        <p:xfrm>
          <a:off x="3050813" y="2765862"/>
          <a:ext cx="579006" cy="1001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6" name="Equation" r:id="rId11" imgW="609480" imgH="1054080" progId="Equation.3">
                  <p:embed/>
                </p:oleObj>
              </mc:Choice>
              <mc:Fallback>
                <p:oleObj name="Equation" r:id="rId11" imgW="609480" imgH="1054080" progId="Equation.3">
                  <p:embed/>
                  <p:pic>
                    <p:nvPicPr>
                      <p:cNvPr id="706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0813" y="2765862"/>
                        <a:ext cx="579006" cy="10013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8" name="Object 12"/>
          <p:cNvGraphicFramePr>
            <a:graphicFrameLocks noChangeAspect="1"/>
          </p:cNvGraphicFramePr>
          <p:nvPr>
            <p:extLst/>
          </p:nvPr>
        </p:nvGraphicFramePr>
        <p:xfrm>
          <a:off x="6019800" y="2971800"/>
          <a:ext cx="1905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7" name="Equation" r:id="rId13" imgW="1904760" imgH="520560" progId="Equation.3">
                  <p:embed/>
                </p:oleObj>
              </mc:Choice>
              <mc:Fallback>
                <p:oleObj name="Equation" r:id="rId13" imgW="1904760" imgH="520560" progId="Equation.3">
                  <p:embed/>
                  <p:pic>
                    <p:nvPicPr>
                      <p:cNvPr id="7066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2971800"/>
                        <a:ext cx="1905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9" name="Object 13"/>
          <p:cNvGraphicFramePr>
            <a:graphicFrameLocks noChangeAspect="1"/>
          </p:cNvGraphicFramePr>
          <p:nvPr>
            <p:extLst/>
          </p:nvPr>
        </p:nvGraphicFramePr>
        <p:xfrm>
          <a:off x="3714750" y="3625850"/>
          <a:ext cx="4191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8" name="Equation" r:id="rId15" imgW="4190760" imgH="558720" progId="Equation.3">
                  <p:embed/>
                </p:oleObj>
              </mc:Choice>
              <mc:Fallback>
                <p:oleObj name="Equation" r:id="rId15" imgW="4190760" imgH="558720" progId="Equation.3">
                  <p:embed/>
                  <p:pic>
                    <p:nvPicPr>
                      <p:cNvPr id="706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3625850"/>
                        <a:ext cx="4191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0" name="Object 14"/>
          <p:cNvGraphicFramePr>
            <a:graphicFrameLocks noChangeAspect="1"/>
          </p:cNvGraphicFramePr>
          <p:nvPr>
            <p:extLst/>
          </p:nvPr>
        </p:nvGraphicFramePr>
        <p:xfrm>
          <a:off x="7975600" y="3662363"/>
          <a:ext cx="1092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9" name="Equation" r:id="rId17" imgW="1091880" imgH="431640" progId="Equation.3">
                  <p:embed/>
                </p:oleObj>
              </mc:Choice>
              <mc:Fallback>
                <p:oleObj name="Equation" r:id="rId17" imgW="1091880" imgH="431640" progId="Equation.3">
                  <p:embed/>
                  <p:pic>
                    <p:nvPicPr>
                      <p:cNvPr id="7067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5600" y="3662363"/>
                        <a:ext cx="1092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2133600" y="41783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这说明</a:t>
            </a:r>
          </a:p>
        </p:txBody>
      </p:sp>
      <p:graphicFrame>
        <p:nvGraphicFramePr>
          <p:cNvPr id="70672" name="Object 16"/>
          <p:cNvGraphicFramePr>
            <a:graphicFrameLocks noChangeAspect="1"/>
          </p:cNvGraphicFramePr>
          <p:nvPr>
            <p:extLst/>
          </p:nvPr>
        </p:nvGraphicFramePr>
        <p:xfrm>
          <a:off x="3352800" y="4279900"/>
          <a:ext cx="347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0" name="Equation" r:id="rId19" imgW="3479760" imgH="444240" progId="Equation.3">
                  <p:embed/>
                </p:oleObj>
              </mc:Choice>
              <mc:Fallback>
                <p:oleObj name="Equation" r:id="rId19" imgW="3479760" imgH="444240" progId="Equation.3">
                  <p:embed/>
                  <p:pic>
                    <p:nvPicPr>
                      <p:cNvPr id="7067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279900"/>
                        <a:ext cx="347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6858000" y="41925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是方程的解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0674" name="Text Box 18"/>
          <p:cNvSpPr txBox="1">
            <a:spLocks noChangeArrowheads="1"/>
          </p:cNvSpPr>
          <p:nvPr/>
        </p:nvSpPr>
        <p:spPr bwMode="auto">
          <a:xfrm>
            <a:off x="3176588" y="4729163"/>
            <a:ext cx="39862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是两个独立的任意常数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0675" name="Object 19"/>
          <p:cNvGraphicFramePr>
            <a:graphicFrameLocks noChangeAspect="1"/>
          </p:cNvGraphicFramePr>
          <p:nvPr>
            <p:extLst/>
          </p:nvPr>
        </p:nvGraphicFramePr>
        <p:xfrm>
          <a:off x="2251076" y="4816476"/>
          <a:ext cx="9493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1" name="Equation" r:id="rId21" imgW="952200" imgH="444240" progId="Equation.3">
                  <p:embed/>
                </p:oleObj>
              </mc:Choice>
              <mc:Fallback>
                <p:oleObj name="Equation" r:id="rId21" imgW="952200" imgH="444240" progId="Equation.3">
                  <p:embed/>
                  <p:pic>
                    <p:nvPicPr>
                      <p:cNvPr id="7067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1076" y="4816476"/>
                        <a:ext cx="9493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6" name="Object 20"/>
          <p:cNvGraphicFramePr>
            <a:graphicFrameLocks noChangeAspect="1"/>
          </p:cNvGraphicFramePr>
          <p:nvPr>
            <p:extLst/>
          </p:nvPr>
        </p:nvGraphicFramePr>
        <p:xfrm>
          <a:off x="8089900" y="363538"/>
          <a:ext cx="2273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2" name="Equation" r:id="rId23" imgW="2273040" imgH="469800" progId="Equation.3">
                  <p:embed/>
                </p:oleObj>
              </mc:Choice>
              <mc:Fallback>
                <p:oleObj name="Equation" r:id="rId23" imgW="2273040" imgH="469800" progId="Equation.3">
                  <p:embed/>
                  <p:pic>
                    <p:nvPicPr>
                      <p:cNvPr id="7067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9900" y="363538"/>
                        <a:ext cx="2273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7" name="Object 21"/>
          <p:cNvGraphicFramePr>
            <a:graphicFrameLocks noChangeAspect="1"/>
          </p:cNvGraphicFramePr>
          <p:nvPr>
            <p:extLst/>
          </p:nvPr>
        </p:nvGraphicFramePr>
        <p:xfrm>
          <a:off x="3733800" y="2984500"/>
          <a:ext cx="2133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3" name="Equation" r:id="rId25" imgW="2133360" imgH="520560" progId="Equation.3">
                  <p:embed/>
                </p:oleObj>
              </mc:Choice>
              <mc:Fallback>
                <p:oleObj name="Equation" r:id="rId25" imgW="2133360" imgH="520560" progId="Equation.3">
                  <p:embed/>
                  <p:pic>
                    <p:nvPicPr>
                      <p:cNvPr id="7067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984500"/>
                        <a:ext cx="2133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8" name="Object 22"/>
          <p:cNvGraphicFramePr>
            <a:graphicFrameLocks noChangeAspect="1"/>
          </p:cNvGraphicFramePr>
          <p:nvPr>
            <p:extLst/>
          </p:nvPr>
        </p:nvGraphicFramePr>
        <p:xfrm>
          <a:off x="4495800" y="1049338"/>
          <a:ext cx="1409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4" name="Equation" r:id="rId27" imgW="1409400" imgH="431640" progId="Equation.3">
                  <p:embed/>
                </p:oleObj>
              </mc:Choice>
              <mc:Fallback>
                <p:oleObj name="Equation" r:id="rId27" imgW="1409400" imgH="431640" progId="Equation.3">
                  <p:embed/>
                  <p:pic>
                    <p:nvPicPr>
                      <p:cNvPr id="7067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049338"/>
                        <a:ext cx="1409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9" name="Text Box 23"/>
          <p:cNvSpPr txBox="1">
            <a:spLocks noChangeArrowheads="1"/>
          </p:cNvSpPr>
          <p:nvPr/>
        </p:nvSpPr>
        <p:spPr bwMode="auto">
          <a:xfrm>
            <a:off x="2141538" y="5348288"/>
            <a:ext cx="3421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利用初始条件易得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70680" name="Object 24"/>
          <p:cNvGraphicFramePr>
            <a:graphicFrameLocks noChangeAspect="1"/>
          </p:cNvGraphicFramePr>
          <p:nvPr>
            <p:extLst/>
          </p:nvPr>
        </p:nvGraphicFramePr>
        <p:xfrm>
          <a:off x="5321300" y="5422900"/>
          <a:ext cx="1143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5" name="Equation" r:id="rId29" imgW="1143000" imgH="444240" progId="Equation.3">
                  <p:embed/>
                </p:oleObj>
              </mc:Choice>
              <mc:Fallback>
                <p:oleObj name="Equation" r:id="rId29" imgW="1143000" imgH="444240" progId="Equation.3">
                  <p:embed/>
                  <p:pic>
                    <p:nvPicPr>
                      <p:cNvPr id="7068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1300" y="5422900"/>
                        <a:ext cx="1143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1" name="Text Box 25"/>
          <p:cNvSpPr txBox="1">
            <a:spLocks noChangeArrowheads="1"/>
          </p:cNvSpPr>
          <p:nvPr/>
        </p:nvSpPr>
        <p:spPr bwMode="auto">
          <a:xfrm>
            <a:off x="7620000" y="533400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故所求特解为</a:t>
            </a:r>
          </a:p>
        </p:txBody>
      </p:sp>
      <p:graphicFrame>
        <p:nvGraphicFramePr>
          <p:cNvPr id="70682" name="Object 26"/>
          <p:cNvGraphicFramePr>
            <a:graphicFrameLocks noChangeAspect="1"/>
          </p:cNvGraphicFramePr>
          <p:nvPr>
            <p:extLst/>
          </p:nvPr>
        </p:nvGraphicFramePr>
        <p:xfrm>
          <a:off x="4298950" y="5994400"/>
          <a:ext cx="1765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6" name="Equation" r:id="rId31" imgW="1765080" imgH="406080" progId="Equation.3">
                  <p:embed/>
                </p:oleObj>
              </mc:Choice>
              <mc:Fallback>
                <p:oleObj name="Equation" r:id="rId31" imgW="1765080" imgH="406080" progId="Equation.3">
                  <p:embed/>
                  <p:pic>
                    <p:nvPicPr>
                      <p:cNvPr id="7068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8950" y="5994400"/>
                        <a:ext cx="1765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3" name="Object 27"/>
          <p:cNvGraphicFramePr>
            <a:graphicFrameLocks noChangeAspect="1"/>
          </p:cNvGraphicFramePr>
          <p:nvPr>
            <p:extLst/>
          </p:nvPr>
        </p:nvGraphicFramePr>
        <p:xfrm>
          <a:off x="6477000" y="5422900"/>
          <a:ext cx="1155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7" name="Equation" r:id="rId33" imgW="1155600" imgH="444240" progId="Equation.3">
                  <p:embed/>
                </p:oleObj>
              </mc:Choice>
              <mc:Fallback>
                <p:oleObj name="Equation" r:id="rId33" imgW="1155600" imgH="444240" progId="Equation.3">
                  <p:embed/>
                  <p:pic>
                    <p:nvPicPr>
                      <p:cNvPr id="7068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422900"/>
                        <a:ext cx="1155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4" name="Text Box 28"/>
          <p:cNvSpPr txBox="1">
            <a:spLocks noChangeArrowheads="1"/>
          </p:cNvSpPr>
          <p:nvPr/>
        </p:nvSpPr>
        <p:spPr bwMode="auto">
          <a:xfrm>
            <a:off x="7086600" y="4738688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故它是方程的通解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70685" name="Text Box 29"/>
          <p:cNvSpPr txBox="1">
            <a:spLocks noChangeArrowheads="1"/>
          </p:cNvSpPr>
          <p:nvPr/>
        </p:nvSpPr>
        <p:spPr bwMode="auto">
          <a:xfrm>
            <a:off x="7092950" y="1014413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并求满足初始条件 </a:t>
            </a:r>
          </a:p>
        </p:txBody>
      </p:sp>
    </p:spTree>
    <p:extLst>
      <p:ext uri="{BB962C8B-B14F-4D97-AF65-F5344CB8AC3E}">
        <p14:creationId xmlns:p14="http://schemas.microsoft.com/office/powerpoint/2010/main" val="31317055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0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0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0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0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0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0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70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autoUpdateAnimBg="0"/>
      <p:bldP spid="70662" grpId="0" build="p" autoUpdateAnimBg="0" advAuto="0"/>
      <p:bldP spid="70665" grpId="0" autoUpdateAnimBg="0"/>
      <p:bldP spid="70666" grpId="0" autoUpdateAnimBg="0"/>
      <p:bldP spid="70671" grpId="0" autoUpdateAnimBg="0"/>
      <p:bldP spid="70673" grpId="0" autoUpdateAnimBg="0"/>
      <p:bldP spid="70674" grpId="0" build="p" autoUpdateAnimBg="0" advAuto="0"/>
      <p:bldP spid="70679" grpId="0" build="p" autoUpdateAnimBg="0"/>
      <p:bldP spid="70681" grpId="0" build="p" autoUpdateAnimBg="0"/>
      <p:bldP spid="70684" grpId="0" build="p" autoUpdateAnimBg="0"/>
      <p:bldP spid="7068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5572556" y="993265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求所满足的微分方程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83820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2.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已知曲线上点</a:t>
            </a:r>
            <a:r>
              <a:rPr lang="zh-CN" altLang="en-US" sz="2800" i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P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y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处的法线与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轴交点为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Q</a:t>
            </a:r>
          </a:p>
        </p:txBody>
      </p:sp>
      <p:grpSp>
        <p:nvGrpSpPr>
          <p:cNvPr id="72708" name="Group 4"/>
          <p:cNvGrpSpPr>
            <a:grpSpLocks/>
          </p:cNvGrpSpPr>
          <p:nvPr/>
        </p:nvGrpSpPr>
        <p:grpSpPr bwMode="auto">
          <a:xfrm>
            <a:off x="8001000" y="2564904"/>
            <a:ext cx="2330450" cy="2376488"/>
            <a:chOff x="4080" y="1824"/>
            <a:chExt cx="1468" cy="1497"/>
          </a:xfrm>
        </p:grpSpPr>
        <p:sp>
          <p:nvSpPr>
            <p:cNvPr id="72709" name="Line 5"/>
            <p:cNvSpPr>
              <a:spLocks noChangeShapeType="1"/>
            </p:cNvSpPr>
            <p:nvPr/>
          </p:nvSpPr>
          <p:spPr bwMode="auto">
            <a:xfrm flipH="1">
              <a:off x="4272" y="2313"/>
              <a:ext cx="912" cy="52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710" name="Line 6"/>
            <p:cNvSpPr>
              <a:spLocks noChangeShapeType="1"/>
            </p:cNvSpPr>
            <p:nvPr/>
          </p:nvSpPr>
          <p:spPr bwMode="auto">
            <a:xfrm>
              <a:off x="4080" y="2841"/>
              <a:ext cx="144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711" name="Line 7"/>
            <p:cNvSpPr>
              <a:spLocks noChangeShapeType="1"/>
            </p:cNvSpPr>
            <p:nvPr/>
          </p:nvSpPr>
          <p:spPr bwMode="auto">
            <a:xfrm flipV="1">
              <a:off x="4752" y="1833"/>
              <a:ext cx="0" cy="148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712" name="Arc 8"/>
            <p:cNvSpPr>
              <a:spLocks/>
            </p:cNvSpPr>
            <p:nvPr/>
          </p:nvSpPr>
          <p:spPr bwMode="auto">
            <a:xfrm>
              <a:off x="4876" y="2121"/>
              <a:ext cx="404" cy="57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713" name="Line 9"/>
            <p:cNvSpPr>
              <a:spLocks noChangeShapeType="1"/>
            </p:cNvSpPr>
            <p:nvPr/>
          </p:nvSpPr>
          <p:spPr bwMode="auto">
            <a:xfrm>
              <a:off x="5001" y="2025"/>
              <a:ext cx="384" cy="62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2714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5232" y="2160"/>
            <a:ext cx="176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70" name="Equation" r:id="rId3" imgW="279360" imgH="291960" progId="Equation.3">
                    <p:embed/>
                  </p:oleObj>
                </mc:Choice>
                <mc:Fallback>
                  <p:oleObj name="Equation" r:id="rId3" imgW="279360" imgH="291960" progId="Equation.3">
                    <p:embed/>
                    <p:pic>
                      <p:nvPicPr>
                        <p:cNvPr id="72714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2160"/>
                          <a:ext cx="176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15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4176" y="2874"/>
            <a:ext cx="182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71" name="Equation" r:id="rId5" imgW="291960" imgH="393480" progId="Equation.3">
                    <p:embed/>
                  </p:oleObj>
                </mc:Choice>
                <mc:Fallback>
                  <p:oleObj name="Equation" r:id="rId5" imgW="291960" imgH="393480" progId="Equation.3">
                    <p:embed/>
                    <p:pic>
                      <p:nvPicPr>
                        <p:cNvPr id="72715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874"/>
                          <a:ext cx="182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16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5412" y="2908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72" name="Equation" r:id="rId7" imgW="215640" imgH="228600" progId="Equation.3">
                    <p:embed/>
                  </p:oleObj>
                </mc:Choice>
                <mc:Fallback>
                  <p:oleObj name="Equation" r:id="rId7" imgW="215640" imgH="228600" progId="Equation.3">
                    <p:embed/>
                    <p:pic>
                      <p:nvPicPr>
                        <p:cNvPr id="7271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12" y="2908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17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4560" y="1824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73" name="Equation" r:id="rId9" imgW="241200" imgH="304560" progId="Equation.3">
                    <p:embed/>
                  </p:oleObj>
                </mc:Choice>
                <mc:Fallback>
                  <p:oleObj name="Equation" r:id="rId9" imgW="241200" imgH="304560" progId="Equation.3">
                    <p:embed/>
                    <p:pic>
                      <p:nvPicPr>
                        <p:cNvPr id="72717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1824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18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4580" y="2852"/>
            <a:ext cx="191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74" name="Equation" r:id="rId11" imgW="304560" imgH="317160" progId="Equation.3">
                    <p:embed/>
                  </p:oleObj>
                </mc:Choice>
                <mc:Fallback>
                  <p:oleObj name="Equation" r:id="rId11" imgW="304560" imgH="317160" progId="Equation.3">
                    <p:embed/>
                    <p:pic>
                      <p:nvPicPr>
                        <p:cNvPr id="72718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0" y="2852"/>
                          <a:ext cx="191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2719" name="Group 15"/>
          <p:cNvGrpSpPr>
            <a:grpSpLocks/>
          </p:cNvGrpSpPr>
          <p:nvPr/>
        </p:nvGrpSpPr>
        <p:grpSpPr bwMode="auto">
          <a:xfrm>
            <a:off x="9656764" y="3350718"/>
            <a:ext cx="212725" cy="1119187"/>
            <a:chOff x="5123" y="2319"/>
            <a:chExt cx="134" cy="705"/>
          </a:xfrm>
        </p:grpSpPr>
        <p:sp>
          <p:nvSpPr>
            <p:cNvPr id="72720" name="Line 16"/>
            <p:cNvSpPr>
              <a:spLocks noChangeShapeType="1"/>
            </p:cNvSpPr>
            <p:nvPr/>
          </p:nvSpPr>
          <p:spPr bwMode="auto">
            <a:xfrm>
              <a:off x="5184" y="2319"/>
              <a:ext cx="0" cy="521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2721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5123" y="2881"/>
            <a:ext cx="134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75" name="Equation" r:id="rId13" imgW="215640" imgH="228600" progId="Equation.3">
                    <p:embed/>
                  </p:oleObj>
                </mc:Choice>
                <mc:Fallback>
                  <p:oleObj name="Equation" r:id="rId13" imgW="215640" imgH="228600" progId="Equation.3">
                    <p:embed/>
                    <p:pic>
                      <p:nvPicPr>
                        <p:cNvPr id="72721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23" y="2881"/>
                          <a:ext cx="134" cy="1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2203450" y="1687513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如图所示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72723" name="Object 19"/>
          <p:cNvGraphicFramePr>
            <a:graphicFrameLocks noChangeAspect="1"/>
          </p:cNvGraphicFramePr>
          <p:nvPr>
            <p:extLst/>
          </p:nvPr>
        </p:nvGraphicFramePr>
        <p:xfrm>
          <a:off x="3090863" y="2503488"/>
          <a:ext cx="1092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6" name="Equation" r:id="rId15" imgW="1091880" imgH="393480" progId="Equation.3">
                  <p:embed/>
                </p:oleObj>
              </mc:Choice>
              <mc:Fallback>
                <p:oleObj name="Equation" r:id="rId15" imgW="1091880" imgH="393480" progId="Equation.3">
                  <p:embed/>
                  <p:pic>
                    <p:nvPicPr>
                      <p:cNvPr id="7272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0863" y="2503488"/>
                        <a:ext cx="1092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4" name="Object 20"/>
          <p:cNvGraphicFramePr>
            <a:graphicFrameLocks noChangeAspect="1"/>
          </p:cNvGraphicFramePr>
          <p:nvPr>
            <p:extLst/>
          </p:nvPr>
        </p:nvGraphicFramePr>
        <p:xfrm>
          <a:off x="4343400" y="2209800"/>
          <a:ext cx="622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7" name="Equation" r:id="rId17" imgW="622080" imgH="927000" progId="Equation.3">
                  <p:embed/>
                </p:oleObj>
              </mc:Choice>
              <mc:Fallback>
                <p:oleObj name="Equation" r:id="rId17" imgW="622080" imgH="927000" progId="Equation.3">
                  <p:embed/>
                  <p:pic>
                    <p:nvPicPr>
                      <p:cNvPr id="727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209800"/>
                        <a:ext cx="622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5" name="Object 21"/>
          <p:cNvGraphicFramePr>
            <a:graphicFrameLocks noChangeAspect="1"/>
          </p:cNvGraphicFramePr>
          <p:nvPr>
            <p:extLst/>
          </p:nvPr>
        </p:nvGraphicFramePr>
        <p:xfrm>
          <a:off x="5029200" y="2436813"/>
          <a:ext cx="1130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8" name="Equation" r:id="rId19" imgW="1130040" imgH="406080" progId="Equation.3">
                  <p:embed/>
                </p:oleObj>
              </mc:Choice>
              <mc:Fallback>
                <p:oleObj name="Equation" r:id="rId19" imgW="1130040" imgH="406080" progId="Equation.3">
                  <p:embed/>
                  <p:pic>
                    <p:nvPicPr>
                      <p:cNvPr id="7272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436813"/>
                        <a:ext cx="1130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6" name="Text Box 22"/>
          <p:cNvSpPr txBox="1">
            <a:spLocks noChangeArrowheads="1"/>
          </p:cNvSpPr>
          <p:nvPr/>
        </p:nvSpPr>
        <p:spPr bwMode="auto">
          <a:xfrm>
            <a:off x="2133600" y="3124201"/>
            <a:ext cx="502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令 </a:t>
            </a:r>
            <a:r>
              <a:rPr lang="en-US" altLang="zh-CN" i="1" dirty="0">
                <a:solidFill>
                  <a:srgbClr val="000000"/>
                </a:solidFill>
              </a:rPr>
              <a:t>Y </a:t>
            </a:r>
            <a:r>
              <a:rPr lang="en-US" altLang="zh-CN" dirty="0">
                <a:solidFill>
                  <a:srgbClr val="000000"/>
                </a:solidFill>
              </a:rPr>
              <a:t>= 0 , </a:t>
            </a:r>
            <a:r>
              <a:rPr lang="zh-CN" altLang="en-US" dirty="0">
                <a:solidFill>
                  <a:srgbClr val="000000"/>
                </a:solidFill>
              </a:rPr>
              <a:t>得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Q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点的横坐标</a:t>
            </a:r>
          </a:p>
        </p:txBody>
      </p:sp>
      <p:graphicFrame>
        <p:nvGraphicFramePr>
          <p:cNvPr id="72727" name="Object 23"/>
          <p:cNvGraphicFramePr>
            <a:graphicFrameLocks noChangeAspect="1"/>
          </p:cNvGraphicFramePr>
          <p:nvPr>
            <p:extLst/>
          </p:nvPr>
        </p:nvGraphicFramePr>
        <p:xfrm>
          <a:off x="3733800" y="3810000"/>
          <a:ext cx="1752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9" name="Equation" r:id="rId21" imgW="1752480" imgH="419040" progId="Equation.3">
                  <p:embed/>
                </p:oleObj>
              </mc:Choice>
              <mc:Fallback>
                <p:oleObj name="Equation" r:id="rId21" imgW="1752480" imgH="419040" progId="Equation.3">
                  <p:embed/>
                  <p:pic>
                    <p:nvPicPr>
                      <p:cNvPr id="727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810000"/>
                        <a:ext cx="1752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8" name="Object 24"/>
          <p:cNvGraphicFramePr>
            <a:graphicFrameLocks noChangeAspect="1"/>
          </p:cNvGraphicFramePr>
          <p:nvPr>
            <p:extLst/>
          </p:nvPr>
        </p:nvGraphicFramePr>
        <p:xfrm>
          <a:off x="2260601" y="4329113"/>
          <a:ext cx="25257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80" name="Equation" r:id="rId23" imgW="2527200" imgH="419040" progId="Equation.3">
                  <p:embed/>
                </p:oleObj>
              </mc:Choice>
              <mc:Fallback>
                <p:oleObj name="Equation" r:id="rId23" imgW="2527200" imgH="419040" progId="Equation.3">
                  <p:embed/>
                  <p:pic>
                    <p:nvPicPr>
                      <p:cNvPr id="7272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1" y="4329113"/>
                        <a:ext cx="25257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9" name="Text Box 25"/>
          <p:cNvSpPr txBox="1">
            <a:spLocks noChangeArrowheads="1"/>
          </p:cNvSpPr>
          <p:nvPr/>
        </p:nvSpPr>
        <p:spPr bwMode="auto">
          <a:xfrm>
            <a:off x="4953000" y="42814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72730" name="Object 26"/>
          <p:cNvGraphicFramePr>
            <a:graphicFrameLocks noChangeAspect="1"/>
          </p:cNvGraphicFramePr>
          <p:nvPr>
            <p:extLst/>
          </p:nvPr>
        </p:nvGraphicFramePr>
        <p:xfrm>
          <a:off x="5448300" y="4343400"/>
          <a:ext cx="1790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81" name="Equation" r:id="rId25" imgW="1790640" imgH="419040" progId="Equation.3">
                  <p:embed/>
                </p:oleObj>
              </mc:Choice>
              <mc:Fallback>
                <p:oleObj name="Equation" r:id="rId25" imgW="1790640" imgH="419040" progId="Equation.3">
                  <p:embed/>
                  <p:pic>
                    <p:nvPicPr>
                      <p:cNvPr id="7273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0" y="4343400"/>
                        <a:ext cx="1790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731" name="Group 27"/>
          <p:cNvGrpSpPr>
            <a:grpSpLocks/>
          </p:cNvGrpSpPr>
          <p:nvPr/>
        </p:nvGrpSpPr>
        <p:grpSpPr bwMode="auto">
          <a:xfrm>
            <a:off x="8610600" y="3798392"/>
            <a:ext cx="304800" cy="228600"/>
            <a:chOff x="4464" y="1968"/>
            <a:chExt cx="192" cy="144"/>
          </a:xfrm>
        </p:grpSpPr>
        <p:sp>
          <p:nvSpPr>
            <p:cNvPr id="72732" name="Line 28"/>
            <p:cNvSpPr>
              <a:spLocks noChangeShapeType="1"/>
            </p:cNvSpPr>
            <p:nvPr/>
          </p:nvSpPr>
          <p:spPr bwMode="auto">
            <a:xfrm>
              <a:off x="4512" y="1968"/>
              <a:ext cx="144" cy="96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733" name="Line 29"/>
            <p:cNvSpPr>
              <a:spLocks noChangeShapeType="1"/>
            </p:cNvSpPr>
            <p:nvPr/>
          </p:nvSpPr>
          <p:spPr bwMode="auto">
            <a:xfrm>
              <a:off x="4464" y="2016"/>
              <a:ext cx="144" cy="96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2734" name="Group 30"/>
          <p:cNvGrpSpPr>
            <a:grpSpLocks/>
          </p:cNvGrpSpPr>
          <p:nvPr/>
        </p:nvGrpSpPr>
        <p:grpSpPr bwMode="auto">
          <a:xfrm>
            <a:off x="9220200" y="3479304"/>
            <a:ext cx="304800" cy="228600"/>
            <a:chOff x="4464" y="1968"/>
            <a:chExt cx="192" cy="144"/>
          </a:xfrm>
        </p:grpSpPr>
        <p:sp>
          <p:nvSpPr>
            <p:cNvPr id="72735" name="Line 31"/>
            <p:cNvSpPr>
              <a:spLocks noChangeShapeType="1"/>
            </p:cNvSpPr>
            <p:nvPr/>
          </p:nvSpPr>
          <p:spPr bwMode="auto">
            <a:xfrm>
              <a:off x="4512" y="1968"/>
              <a:ext cx="144" cy="9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736" name="Line 32"/>
            <p:cNvSpPr>
              <a:spLocks noChangeShapeType="1"/>
            </p:cNvSpPr>
            <p:nvPr/>
          </p:nvSpPr>
          <p:spPr bwMode="auto">
            <a:xfrm>
              <a:off x="4464" y="2016"/>
              <a:ext cx="144" cy="9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2737" name="Line 33"/>
          <p:cNvSpPr>
            <a:spLocks noChangeShapeType="1"/>
          </p:cNvSpPr>
          <p:nvPr/>
        </p:nvSpPr>
        <p:spPr bwMode="auto">
          <a:xfrm>
            <a:off x="8686800" y="4103192"/>
            <a:ext cx="152400" cy="152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738" name="Line 34"/>
          <p:cNvSpPr>
            <a:spLocks noChangeShapeType="1"/>
          </p:cNvSpPr>
          <p:nvPr/>
        </p:nvSpPr>
        <p:spPr bwMode="auto">
          <a:xfrm>
            <a:off x="9296400" y="4103192"/>
            <a:ext cx="152400" cy="1524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739" name="Line 35"/>
          <p:cNvSpPr>
            <a:spLocks noChangeShapeType="1"/>
          </p:cNvSpPr>
          <p:nvPr/>
        </p:nvSpPr>
        <p:spPr bwMode="auto">
          <a:xfrm>
            <a:off x="2971800" y="1524000"/>
            <a:ext cx="2514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740" name="Text Box 36"/>
          <p:cNvSpPr txBox="1">
            <a:spLocks noChangeArrowheads="1"/>
          </p:cNvSpPr>
          <p:nvPr/>
        </p:nvSpPr>
        <p:spPr bwMode="auto">
          <a:xfrm>
            <a:off x="4419600" y="1676401"/>
            <a:ext cx="518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点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处的法线方程为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1828801" y="990601"/>
            <a:ext cx="3838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且线段 </a:t>
            </a:r>
            <a:r>
              <a:rPr lang="en-US" altLang="zh-CN" i="1">
                <a:solidFill>
                  <a:srgbClr val="000000"/>
                </a:solidFill>
              </a:rPr>
              <a:t>PQ </a:t>
            </a:r>
            <a:r>
              <a:rPr lang="zh-CN" altLang="en-US">
                <a:solidFill>
                  <a:srgbClr val="000000"/>
                </a:solidFill>
              </a:rPr>
              <a:t>被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zh-CN" altLang="en-US">
                <a:solidFill>
                  <a:srgbClr val="000000"/>
                </a:solidFill>
              </a:rPr>
              <a:t>轴平分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72747" name="Text Box 43"/>
          <p:cNvSpPr txBox="1">
            <a:spLocks noChangeArrowheads="1"/>
          </p:cNvSpPr>
          <p:nvPr/>
        </p:nvSpPr>
        <p:spPr bwMode="auto">
          <a:xfrm>
            <a:off x="1055440" y="5157192"/>
            <a:ext cx="1022513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 作业    </a:t>
            </a:r>
            <a:r>
              <a:rPr lang="zh-CN" altLang="en-US" sz="3200" dirty="0" smtClean="0">
                <a:solidFill>
                  <a:srgbClr val="000099">
                    <a:lumMod val="60000"/>
                    <a:lumOff val="40000"/>
                  </a:srgbClr>
                </a:solidFill>
                <a:ea typeface="仿宋_GB2312" pitchFamily="49" charset="-122"/>
              </a:rPr>
              <a:t>习题</a:t>
            </a:r>
            <a:r>
              <a:rPr lang="en-US" altLang="zh-CN" sz="3200" dirty="0" smtClean="0">
                <a:solidFill>
                  <a:srgbClr val="000099">
                    <a:lumMod val="60000"/>
                    <a:lumOff val="40000"/>
                  </a:srgbClr>
                </a:solidFill>
                <a:ea typeface="仿宋_GB2312" pitchFamily="49" charset="-122"/>
              </a:rPr>
              <a:t>6.1</a:t>
            </a:r>
            <a:r>
              <a:rPr lang="zh-CN" altLang="en-US" sz="3200" dirty="0" smtClean="0">
                <a:solidFill>
                  <a:srgbClr val="000099">
                    <a:lumMod val="60000"/>
                    <a:lumOff val="40000"/>
                  </a:srgbClr>
                </a:solidFill>
                <a:ea typeface="仿宋_GB2312" pitchFamily="49" charset="-122"/>
              </a:rPr>
              <a:t>：</a:t>
            </a:r>
            <a:r>
              <a:rPr lang="en-US" altLang="zh-CN" sz="3200" dirty="0" smtClean="0">
                <a:solidFill>
                  <a:srgbClr val="000000"/>
                </a:solidFill>
                <a:ea typeface="仿宋_GB2312" pitchFamily="49" charset="-122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仿宋_GB2312" pitchFamily="49" charset="-122"/>
              </a:rPr>
              <a:t>1(1)(3)(5), 2, 4(2), 5(1), 6(1)(3), 7.</a:t>
            </a:r>
            <a:endParaRPr lang="en-US" altLang="zh-CN" dirty="0">
              <a:solidFill>
                <a:srgbClr val="000000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37824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2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2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2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2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2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2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2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2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build="p" autoUpdateAnimBg="0"/>
      <p:bldP spid="72722" grpId="0" autoUpdateAnimBg="0"/>
      <p:bldP spid="72726" grpId="0" autoUpdateAnimBg="0"/>
      <p:bldP spid="72729" grpId="0" autoUpdateAnimBg="0"/>
      <p:bldP spid="72740" grpId="0" autoUpdateAnimBg="0"/>
      <p:bldP spid="72741" grpId="0" build="p" autoUpdateAnimBg="0"/>
      <p:bldP spid="72747" grpId="0" animBg="1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4781</TotalTime>
  <Words>524</Words>
  <Application>Microsoft Office PowerPoint</Application>
  <PresentationFormat>宽屏</PresentationFormat>
  <Paragraphs>89</Paragraphs>
  <Slides>8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仿宋_GB2312</vt:lpstr>
      <vt:lpstr>黑体</vt:lpstr>
      <vt:lpstr>华文行楷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1_空演示文稿</vt:lpstr>
      <vt:lpstr>Equation</vt:lpstr>
      <vt:lpstr>公式</vt:lpstr>
      <vt:lpstr>第六章    常微分方程</vt:lpstr>
      <vt:lpstr>引例1.</vt:lpstr>
      <vt:lpstr>引例2. 列车在平直路上以</vt:lpstr>
      <vt:lpstr>微分方程的基本概念</vt:lpstr>
      <vt:lpstr>PowerPoint 演示文稿</vt:lpstr>
      <vt:lpstr>PowerPoint 演示文稿</vt:lpstr>
      <vt:lpstr>例1. 验证函数</vt:lpstr>
      <vt:lpstr>例2. 已知曲线上点 P(x, y) 处的法线与 x 轴交点为 Q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169</cp:revision>
  <cp:lastPrinted>2024-12-08T01:39:43Z</cp:lastPrinted>
  <dcterms:created xsi:type="dcterms:W3CDTF">2000-10-11T02:23:36Z</dcterms:created>
  <dcterms:modified xsi:type="dcterms:W3CDTF">2025-12-21T12:01:47Z</dcterms:modified>
</cp:coreProperties>
</file>