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15"/>
  </p:notesMasterIdLst>
  <p:handoutMasterIdLst>
    <p:handoutMasterId r:id="rId16"/>
  </p:handoutMasterIdLst>
  <p:sldIdLst>
    <p:sldId id="281" r:id="rId3"/>
    <p:sldId id="312" r:id="rId4"/>
    <p:sldId id="298" r:id="rId5"/>
    <p:sldId id="299" r:id="rId6"/>
    <p:sldId id="300" r:id="rId7"/>
    <p:sldId id="301" r:id="rId8"/>
    <p:sldId id="303" r:id="rId9"/>
    <p:sldId id="310" r:id="rId10"/>
    <p:sldId id="311" r:id="rId11"/>
    <p:sldId id="307" r:id="rId12"/>
    <p:sldId id="308" r:id="rId13"/>
    <p:sldId id="309" r:id="rId14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Relationship Id="rId6" Type="http://schemas.openxmlformats.org/officeDocument/2006/relationships/image" Target="../media/image48.emf"/><Relationship Id="rId11" Type="http://schemas.openxmlformats.org/officeDocument/2006/relationships/image" Target="../media/image53.emf"/><Relationship Id="rId5" Type="http://schemas.openxmlformats.org/officeDocument/2006/relationships/image" Target="../media/image47.emf"/><Relationship Id="rId10" Type="http://schemas.openxmlformats.org/officeDocument/2006/relationships/image" Target="../media/image52.emf"/><Relationship Id="rId4" Type="http://schemas.openxmlformats.org/officeDocument/2006/relationships/image" Target="../media/image46.emf"/><Relationship Id="rId9" Type="http://schemas.openxmlformats.org/officeDocument/2006/relationships/image" Target="../media/image51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56.emf"/><Relationship Id="rId7" Type="http://schemas.openxmlformats.org/officeDocument/2006/relationships/image" Target="../media/image60.emf"/><Relationship Id="rId12" Type="http://schemas.openxmlformats.org/officeDocument/2006/relationships/image" Target="../media/image65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11" Type="http://schemas.openxmlformats.org/officeDocument/2006/relationships/image" Target="../media/image64.emf"/><Relationship Id="rId5" Type="http://schemas.openxmlformats.org/officeDocument/2006/relationships/image" Target="../media/image58.emf"/><Relationship Id="rId10" Type="http://schemas.openxmlformats.org/officeDocument/2006/relationships/image" Target="../media/image63.emf"/><Relationship Id="rId4" Type="http://schemas.openxmlformats.org/officeDocument/2006/relationships/image" Target="../media/image57.emf"/><Relationship Id="rId9" Type="http://schemas.openxmlformats.org/officeDocument/2006/relationships/image" Target="../media/image6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image" Target="../media/image88.emf"/><Relationship Id="rId5" Type="http://schemas.openxmlformats.org/officeDocument/2006/relationships/image" Target="../media/image92.emf"/><Relationship Id="rId4" Type="http://schemas.openxmlformats.org/officeDocument/2006/relationships/image" Target="../media/image9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7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4" y="7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4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7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4" y="7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8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4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7" tIns="47358" rIns="94717" bIns="4735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11268F-3F32-4A78-9EA9-B16CF1C593E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3301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26975-4164-49A4-988E-D06DCB5491A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665221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833F2-D72D-497D-90FA-1339A80115F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705358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121C4-7341-4E54-BFC8-73CC71FE86A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02320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848AD-1AF1-4F65-92CB-1739D859B97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57041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06A58-3BA8-497B-A4E8-18FC3E31395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8909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4EE89E-DB83-4E37-9D62-8F9C8B30462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236041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2B86E-50A7-46F4-887B-20B3B4EF82E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043362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BEA848-459B-4755-BC3D-623D6CE7835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346342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7735C-34AF-48A2-8426-C745020AB50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153169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5E88C-BC92-4D04-BD62-EF3BAE27591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40368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ABE68A69-74B7-4556-9CE7-827A3DAA334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1026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7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e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92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9.e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91.emf"/><Relationship Id="rId4" Type="http://schemas.openxmlformats.org/officeDocument/2006/relationships/image" Target="../media/image88.emf"/><Relationship Id="rId9" Type="http://schemas.openxmlformats.org/officeDocument/2006/relationships/oleObject" Target="../embeddings/oleObject50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10" Type="http://schemas.openxmlformats.org/officeDocument/2006/relationships/image" Target="../media/image20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28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5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7.emf"/><Relationship Id="rId20" Type="http://schemas.openxmlformats.org/officeDocument/2006/relationships/image" Target="../media/image29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24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34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e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33.emf"/><Relationship Id="rId4" Type="http://schemas.openxmlformats.org/officeDocument/2006/relationships/image" Target="../media/image30.e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3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40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2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39.emf"/><Relationship Id="rId4" Type="http://schemas.openxmlformats.org/officeDocument/2006/relationships/image" Target="../media/image36.e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4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50.emf"/><Relationship Id="rId3" Type="http://schemas.openxmlformats.org/officeDocument/2006/relationships/oleObject" Target="../embeddings/oleObject23.bin"/><Relationship Id="rId21" Type="http://schemas.openxmlformats.org/officeDocument/2006/relationships/oleObject" Target="../embeddings/oleObject32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47.emf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9.emf"/><Relationship Id="rId20" Type="http://schemas.openxmlformats.org/officeDocument/2006/relationships/image" Target="../media/image51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4.emf"/><Relationship Id="rId11" Type="http://schemas.openxmlformats.org/officeDocument/2006/relationships/oleObject" Target="../embeddings/oleObject27.bin"/><Relationship Id="rId24" Type="http://schemas.openxmlformats.org/officeDocument/2006/relationships/image" Target="../media/image53.emf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23" Type="http://schemas.openxmlformats.org/officeDocument/2006/relationships/oleObject" Target="../embeddings/oleObject33.bin"/><Relationship Id="rId10" Type="http://schemas.openxmlformats.org/officeDocument/2006/relationships/image" Target="../media/image46.emf"/><Relationship Id="rId19" Type="http://schemas.openxmlformats.org/officeDocument/2006/relationships/oleObject" Target="../embeddings/oleObject31.bin"/><Relationship Id="rId4" Type="http://schemas.openxmlformats.org/officeDocument/2006/relationships/image" Target="../media/image43.e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48.emf"/><Relationship Id="rId22" Type="http://schemas.openxmlformats.org/officeDocument/2006/relationships/image" Target="../media/image5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oleObject" Target="../embeddings/oleObject39.bin"/><Relationship Id="rId18" Type="http://schemas.openxmlformats.org/officeDocument/2006/relationships/image" Target="../media/image61.emf"/><Relationship Id="rId26" Type="http://schemas.openxmlformats.org/officeDocument/2006/relationships/image" Target="../media/image65.emf"/><Relationship Id="rId3" Type="http://schemas.openxmlformats.org/officeDocument/2006/relationships/oleObject" Target="../embeddings/oleObject34.bin"/><Relationship Id="rId21" Type="http://schemas.openxmlformats.org/officeDocument/2006/relationships/oleObject" Target="../embeddings/oleObject43.bin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58.emf"/><Relationship Id="rId17" Type="http://schemas.openxmlformats.org/officeDocument/2006/relationships/oleObject" Target="../embeddings/oleObject41.bin"/><Relationship Id="rId25" Type="http://schemas.openxmlformats.org/officeDocument/2006/relationships/oleObject" Target="../embeddings/oleObject4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0.emf"/><Relationship Id="rId20" Type="http://schemas.openxmlformats.org/officeDocument/2006/relationships/image" Target="../media/image62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5.emf"/><Relationship Id="rId11" Type="http://schemas.openxmlformats.org/officeDocument/2006/relationships/oleObject" Target="../embeddings/oleObject38.bin"/><Relationship Id="rId24" Type="http://schemas.openxmlformats.org/officeDocument/2006/relationships/image" Target="../media/image64.emf"/><Relationship Id="rId5" Type="http://schemas.openxmlformats.org/officeDocument/2006/relationships/oleObject" Target="../embeddings/oleObject35.bin"/><Relationship Id="rId15" Type="http://schemas.openxmlformats.org/officeDocument/2006/relationships/oleObject" Target="../embeddings/oleObject40.bin"/><Relationship Id="rId23" Type="http://schemas.openxmlformats.org/officeDocument/2006/relationships/oleObject" Target="../embeddings/oleObject44.bin"/><Relationship Id="rId10" Type="http://schemas.openxmlformats.org/officeDocument/2006/relationships/image" Target="../media/image57.emf"/><Relationship Id="rId19" Type="http://schemas.openxmlformats.org/officeDocument/2006/relationships/oleObject" Target="../embeddings/oleObject42.bin"/><Relationship Id="rId4" Type="http://schemas.openxmlformats.org/officeDocument/2006/relationships/image" Target="../media/image54.emf"/><Relationship Id="rId9" Type="http://schemas.openxmlformats.org/officeDocument/2006/relationships/oleObject" Target="../embeddings/oleObject37.bin"/><Relationship Id="rId14" Type="http://schemas.openxmlformats.org/officeDocument/2006/relationships/image" Target="../media/image59.emf"/><Relationship Id="rId22" Type="http://schemas.openxmlformats.org/officeDocument/2006/relationships/image" Target="../media/image6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13" Type="http://schemas.openxmlformats.org/officeDocument/2006/relationships/image" Target="../media/image77.emf"/><Relationship Id="rId3" Type="http://schemas.openxmlformats.org/officeDocument/2006/relationships/image" Target="../media/image67.emf"/><Relationship Id="rId7" Type="http://schemas.openxmlformats.org/officeDocument/2006/relationships/image" Target="../media/image71.emf"/><Relationship Id="rId12" Type="http://schemas.openxmlformats.org/officeDocument/2006/relationships/image" Target="../media/image76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emf"/><Relationship Id="rId11" Type="http://schemas.openxmlformats.org/officeDocument/2006/relationships/image" Target="../media/image75.emf"/><Relationship Id="rId5" Type="http://schemas.openxmlformats.org/officeDocument/2006/relationships/image" Target="../media/image69.emf"/><Relationship Id="rId10" Type="http://schemas.openxmlformats.org/officeDocument/2006/relationships/image" Target="../media/image74.emf"/><Relationship Id="rId4" Type="http://schemas.openxmlformats.org/officeDocument/2006/relationships/image" Target="../media/image68.emf"/><Relationship Id="rId9" Type="http://schemas.openxmlformats.org/officeDocument/2006/relationships/image" Target="../media/image7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3" Type="http://schemas.openxmlformats.org/officeDocument/2006/relationships/image" Target="../media/image79.emf"/><Relationship Id="rId7" Type="http://schemas.openxmlformats.org/officeDocument/2006/relationships/image" Target="../media/image83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10" Type="http://schemas.openxmlformats.org/officeDocument/2006/relationships/image" Target="../media/image86.emf"/><Relationship Id="rId4" Type="http://schemas.openxmlformats.org/officeDocument/2006/relationships/image" Target="../media/image80.emf"/><Relationship Id="rId9" Type="http://schemas.openxmlformats.org/officeDocument/2006/relationships/image" Target="../media/image8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476672"/>
            <a:ext cx="94330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.2</a:t>
            </a:r>
            <a:r>
              <a:rPr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变量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分离微分方程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3326343"/>
            <a:ext cx="3420000" cy="481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3902407"/>
            <a:ext cx="3240000" cy="91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080" y="3928459"/>
            <a:ext cx="4027500" cy="88400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5807968" y="4262447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2" y="4982527"/>
            <a:ext cx="9270001" cy="470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507" y="5578731"/>
            <a:ext cx="9067501" cy="45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249" y="1268760"/>
            <a:ext cx="10237501" cy="1892667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2057400" cy="609600"/>
          </a:xfrm>
          <a:noFill/>
          <a:ln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  <a:endParaRPr lang="zh-CN" altLang="en-US" sz="32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209800" y="115728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微分方程的概念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514600" y="176053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微分方程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905375" y="174625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定解条件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209800" y="4724401"/>
            <a:ext cx="533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可分离变量方程的解法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2514600" y="2300288"/>
            <a:ext cx="723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通解不一定是方程的全部解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5379" name="Object 19"/>
          <p:cNvGraphicFramePr>
            <a:graphicFrameLocks noChangeAspect="1"/>
          </p:cNvGraphicFramePr>
          <p:nvPr>
            <p:extLst/>
          </p:nvPr>
        </p:nvGraphicFramePr>
        <p:xfrm>
          <a:off x="5480050" y="2865438"/>
          <a:ext cx="2368550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32" name="公式" r:id="rId3" imgW="850680" imgH="203040" progId="Equation.3">
                  <p:embed/>
                </p:oleObj>
              </mc:Choice>
              <mc:Fallback>
                <p:oleObj name="公式" r:id="rId3" imgW="850680" imgH="203040" progId="Equation.3">
                  <p:embed/>
                  <p:pic>
                    <p:nvPicPr>
                      <p:cNvPr id="153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0050" y="2865438"/>
                        <a:ext cx="2368550" cy="563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7772400" y="28194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有解</a:t>
            </a:r>
            <a:endParaRPr lang="zh-CN" altLang="en-US" i="1" dirty="0">
              <a:solidFill>
                <a:srgbClr val="000000"/>
              </a:solidFill>
            </a:endParaRP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3657600" y="4129088"/>
            <a:ext cx="548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后者是通解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但不包含前一个解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3651250" y="285591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方程</a:t>
            </a: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2514600" y="533400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分离变量后积分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5257800" y="5351463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根据定解条件定常数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6553200" y="174625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</a:t>
            </a:r>
            <a:r>
              <a:rPr lang="en-US" altLang="zh-CN">
                <a:solidFill>
                  <a:srgbClr val="000000"/>
                </a:solidFill>
              </a:rPr>
              <a:t>; </a:t>
            </a: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4225926" y="1746251"/>
            <a:ext cx="727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阶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7162800" y="1760538"/>
            <a:ext cx="1208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通解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8077201" y="1760538"/>
            <a:ext cx="10779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特解</a:t>
            </a:r>
          </a:p>
        </p:txBody>
      </p:sp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4572000" y="351948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 y = – x  </a:t>
            </a:r>
            <a:r>
              <a:rPr lang="zh-CN" altLang="en-US">
                <a:solidFill>
                  <a:srgbClr val="000000"/>
                </a:solidFill>
              </a:rPr>
              <a:t>及</a:t>
            </a:r>
            <a:r>
              <a:rPr lang="zh-CN" altLang="en-US" i="1">
                <a:solidFill>
                  <a:srgbClr val="000000"/>
                </a:solidFill>
              </a:rPr>
              <a:t>  </a:t>
            </a:r>
            <a:r>
              <a:rPr lang="en-US" altLang="zh-CN" i="1">
                <a:solidFill>
                  <a:srgbClr val="000000"/>
                </a:solidFill>
              </a:rPr>
              <a:t>y = C</a:t>
            </a:r>
            <a:r>
              <a:rPr lang="en-US" altLang="zh-CN">
                <a:solidFill>
                  <a:srgbClr val="000000"/>
                </a:solidFill>
              </a:rPr>
              <a:t>      </a:t>
            </a:r>
            <a:endParaRPr lang="en-US" altLang="zh-CN" i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1922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utoUpdateAnimBg="0"/>
      <p:bldP spid="15367" grpId="0" autoUpdateAnimBg="0"/>
      <p:bldP spid="15368" grpId="0" autoUpdateAnimBg="0"/>
      <p:bldP spid="15369" grpId="0" autoUpdateAnimBg="0"/>
      <p:bldP spid="15378" grpId="0" autoUpdateAnimBg="0"/>
      <p:bldP spid="15380" grpId="0" autoUpdateAnimBg="0"/>
      <p:bldP spid="15381" grpId="0" autoUpdateAnimBg="0"/>
      <p:bldP spid="15382" grpId="0" autoUpdateAnimBg="0"/>
      <p:bldP spid="15383" grpId="0" autoUpdateAnimBg="0"/>
      <p:bldP spid="15384" grpId="0" autoUpdateAnimBg="0"/>
      <p:bldP spid="15385" grpId="0" autoUpdateAnimBg="0"/>
      <p:bldP spid="15386" grpId="0" autoUpdateAnimBg="0"/>
      <p:bldP spid="15387" grpId="0" autoUpdateAnimBg="0"/>
      <p:bldP spid="15388" grpId="0" autoUpdateAnimBg="0"/>
      <p:bldP spid="1538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2133600" y="1054101"/>
            <a:ext cx="838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buFontTx/>
              <a:buAutoNum type="arabicParenBoth"/>
            </a:pP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找出事物的共性及可贯穿于全过程的规律</a:t>
            </a: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列方程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667000" y="16144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常用的方法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2749550" y="2209801"/>
            <a:ext cx="7004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1)  </a:t>
            </a:r>
            <a:r>
              <a:rPr lang="zh-CN" altLang="en-US">
                <a:solidFill>
                  <a:srgbClr val="000000"/>
                </a:solidFill>
              </a:rPr>
              <a:t>根据几何关系列方程 </a:t>
            </a: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zh-CN" altLang="en-US">
                <a:solidFill>
                  <a:srgbClr val="000000"/>
                </a:solidFill>
              </a:rPr>
              <a:t>如</a:t>
            </a:r>
            <a:r>
              <a:rPr lang="en-US" altLang="zh-CN">
                <a:solidFill>
                  <a:srgbClr val="000000"/>
                </a:solidFill>
              </a:rPr>
              <a:t>: P298 </a:t>
            </a:r>
            <a:r>
              <a:rPr lang="zh-CN" altLang="en-US">
                <a:solidFill>
                  <a:srgbClr val="000000"/>
                </a:solidFill>
              </a:rPr>
              <a:t>题</a:t>
            </a:r>
            <a:r>
              <a:rPr lang="en-US" altLang="zh-CN">
                <a:solidFill>
                  <a:srgbClr val="000000"/>
                </a:solidFill>
              </a:rPr>
              <a:t>5(2) ) 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2749550" y="2895601"/>
            <a:ext cx="4108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2)  </a:t>
            </a:r>
            <a:r>
              <a:rPr lang="zh-CN" altLang="en-US">
                <a:solidFill>
                  <a:srgbClr val="000000"/>
                </a:solidFill>
              </a:rPr>
              <a:t>根据物理规律列方程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2749550" y="3563938"/>
            <a:ext cx="5556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3)  </a:t>
            </a:r>
            <a:r>
              <a:rPr lang="zh-CN" altLang="en-US" dirty="0">
                <a:solidFill>
                  <a:srgbClr val="000000"/>
                </a:solidFill>
              </a:rPr>
              <a:t>根据微量分析平衡关系列方程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2133601" y="4206032"/>
            <a:ext cx="7637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(2) </a:t>
            </a:r>
            <a:r>
              <a:rPr lang="zh-CN" altLang="en-US" dirty="0">
                <a:solidFill>
                  <a:srgbClr val="000000"/>
                </a:solidFill>
              </a:rPr>
              <a:t>利用反映事物个性的特殊状态确定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定解条件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2133600" y="4900613"/>
            <a:ext cx="609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(3)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求通解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并根据定解条件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确定特解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7902" name="Rectangle 14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5791200" cy="6096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3.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解微分方程应用题的方法和步骤</a:t>
            </a:r>
          </a:p>
        </p:txBody>
      </p:sp>
      <p:sp>
        <p:nvSpPr>
          <p:cNvPr id="37910" name="AutoShape 2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29400" y="2971800"/>
            <a:ext cx="609600" cy="3810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000">
                <a:solidFill>
                  <a:srgbClr val="000000"/>
                </a:solidFill>
              </a:rPr>
              <a:t>例</a:t>
            </a:r>
            <a:r>
              <a:rPr lang="en-US" altLang="zh-CN" sz="20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7911" name="AutoShape 2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467600" y="2971800"/>
            <a:ext cx="609600" cy="3810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000">
                <a:solidFill>
                  <a:srgbClr val="000000"/>
                </a:solidFill>
              </a:rPr>
              <a:t>例</a:t>
            </a:r>
            <a:r>
              <a:rPr lang="en-US" altLang="zh-CN" sz="20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37912" name="AutoShape 2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3616325"/>
            <a:ext cx="609600" cy="3810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000">
                <a:solidFill>
                  <a:srgbClr val="000000"/>
                </a:solidFill>
              </a:rPr>
              <a:t>例</a:t>
            </a:r>
            <a:r>
              <a:rPr lang="en-US" altLang="zh-CN" sz="2000">
                <a:solidFill>
                  <a:srgbClr val="00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169521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 build="p" autoUpdateAnimBg="0"/>
      <p:bldP spid="37896" grpId="0" autoUpdateAnimBg="0"/>
      <p:bldP spid="37897" grpId="0" autoUpdateAnimBg="0"/>
      <p:bldP spid="37898" grpId="0" autoUpdateAnimBg="0"/>
      <p:bldP spid="37899" grpId="0" autoUpdateAnimBg="0"/>
      <p:bldP spid="37900" grpId="0" autoUpdateAnimBg="0"/>
      <p:bldP spid="37901" grpId="0" autoUpdateAnimBg="0"/>
      <p:bldP spid="37910" grpId="0" animBg="1" autoUpdateAnimBg="0"/>
      <p:bldP spid="37911" grpId="0" animBg="1" autoUpdateAnimBg="0"/>
      <p:bldP spid="37912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398" y="1477441"/>
            <a:ext cx="1014264" cy="504056"/>
          </a:xfrm>
          <a:noFill/>
          <a:ln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927648" y="1484784"/>
            <a:ext cx="444056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求下列方程的通解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338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3435389"/>
              </p:ext>
            </p:extLst>
          </p:nvPr>
        </p:nvGraphicFramePr>
        <p:xfrm>
          <a:off x="2274611" y="2128291"/>
          <a:ext cx="49625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64" name="Equation" r:id="rId3" imgW="4965480" imgH="520560" progId="Equation.3">
                  <p:embed/>
                </p:oleObj>
              </mc:Choice>
              <mc:Fallback>
                <p:oleObj name="Equation" r:id="rId3" imgW="4965480" imgH="520560" progId="Equation.3">
                  <p:embed/>
                  <p:pic>
                    <p:nvPicPr>
                      <p:cNvPr id="338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611" y="2128291"/>
                        <a:ext cx="49625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1741210" y="3444329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3380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995578"/>
              </p:ext>
            </p:extLst>
          </p:nvPr>
        </p:nvGraphicFramePr>
        <p:xfrm>
          <a:off x="5055910" y="3277641"/>
          <a:ext cx="28575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65" name="Equation" r:id="rId5" imgW="2857320" imgH="952200" progId="Equation.3">
                  <p:embed/>
                </p:oleObj>
              </mc:Choice>
              <mc:Fallback>
                <p:oleObj name="Equation" r:id="rId5" imgW="2857320" imgH="952200" progId="Equation.3">
                  <p:embed/>
                  <p:pic>
                    <p:nvPicPr>
                      <p:cNvPr id="338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5910" y="3277641"/>
                        <a:ext cx="28575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964304"/>
              </p:ext>
            </p:extLst>
          </p:nvPr>
        </p:nvGraphicFramePr>
        <p:xfrm>
          <a:off x="2274611" y="2820441"/>
          <a:ext cx="43148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66" name="Equation" r:id="rId7" imgW="4317840" imgH="419040" progId="Equation.3">
                  <p:embed/>
                </p:oleObj>
              </mc:Choice>
              <mc:Fallback>
                <p:oleObj name="Equation" r:id="rId7" imgW="4317840" imgH="419040" progId="Equation.3">
                  <p:embed/>
                  <p:pic>
                    <p:nvPicPr>
                      <p:cNvPr id="3382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611" y="2820441"/>
                        <a:ext cx="431482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2731810" y="3430042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(1) 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分离变量</a:t>
            </a:r>
          </a:p>
        </p:txBody>
      </p:sp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2731810" y="4268242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(2)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方程变形为</a:t>
            </a:r>
          </a:p>
        </p:txBody>
      </p:sp>
      <p:graphicFrame>
        <p:nvGraphicFramePr>
          <p:cNvPr id="33825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3821878"/>
              </p:ext>
            </p:extLst>
          </p:nvPr>
        </p:nvGraphicFramePr>
        <p:xfrm>
          <a:off x="5170210" y="4344441"/>
          <a:ext cx="2628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67" name="Equation" r:id="rId9" imgW="2628720" imgH="419040" progId="Equation.3">
                  <p:embed/>
                </p:oleObj>
              </mc:Choice>
              <mc:Fallback>
                <p:oleObj name="Equation" r:id="rId9" imgW="2628720" imgH="419040" progId="Equation.3">
                  <p:embed/>
                  <p:pic>
                    <p:nvPicPr>
                      <p:cNvPr id="3382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210" y="4344441"/>
                        <a:ext cx="2628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9" name="AutoShape 37"/>
          <p:cNvSpPr>
            <a:spLocks noChangeArrowheads="1"/>
          </p:cNvSpPr>
          <p:nvPr/>
        </p:nvSpPr>
        <p:spPr bwMode="auto">
          <a:xfrm>
            <a:off x="4272578" y="5239791"/>
            <a:ext cx="990600" cy="152400"/>
          </a:xfrm>
          <a:prstGeom prst="rightArrow">
            <a:avLst>
              <a:gd name="adj1" fmla="val 50000"/>
              <a:gd name="adj2" fmla="val 1625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3831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070270"/>
              </p:ext>
            </p:extLst>
          </p:nvPr>
        </p:nvGraphicFramePr>
        <p:xfrm>
          <a:off x="5415578" y="4858791"/>
          <a:ext cx="3454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68" name="Equation" r:id="rId11" imgW="3454200" imgH="850680" progId="Equation.3">
                  <p:embed/>
                </p:oleObj>
              </mc:Choice>
              <mc:Fallback>
                <p:oleObj name="Equation" r:id="rId11" imgW="3454200" imgH="850680" progId="Equation.3">
                  <p:embed/>
                  <p:pic>
                    <p:nvPicPr>
                      <p:cNvPr id="3383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5578" y="4858791"/>
                        <a:ext cx="3454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1703512" y="447621"/>
            <a:ext cx="92890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.2</a:t>
            </a:r>
            <a:r>
              <a:rPr lang="zh-CN" altLang="en-US" dirty="0">
                <a:solidFill>
                  <a:srgbClr val="000000"/>
                </a:solidFill>
              </a:rPr>
              <a:t>：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1</a:t>
            </a:r>
            <a:r>
              <a:rPr lang="zh-CN" altLang="en-US" dirty="0">
                <a:solidFill>
                  <a:srgbClr val="000000"/>
                </a:solidFill>
              </a:rPr>
              <a:t>（</a:t>
            </a:r>
            <a:r>
              <a:rPr lang="zh-CN" altLang="en-US" dirty="0">
                <a:solidFill>
                  <a:srgbClr val="000000"/>
                </a:solidFill>
              </a:rPr>
              <a:t>奇</a:t>
            </a:r>
            <a:r>
              <a:rPr lang="zh-CN" altLang="en-US" dirty="0">
                <a:solidFill>
                  <a:srgbClr val="000000"/>
                </a:solidFill>
              </a:rPr>
              <a:t>）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2(1</a:t>
            </a:r>
            <a:r>
              <a:rPr lang="en-US" altLang="zh-CN" dirty="0">
                <a:solidFill>
                  <a:srgbClr val="000000"/>
                </a:solidFill>
              </a:rPr>
              <a:t>)(4</a:t>
            </a:r>
            <a:r>
              <a:rPr lang="en-US" altLang="zh-CN" dirty="0" smtClean="0">
                <a:solidFill>
                  <a:srgbClr val="000000"/>
                </a:solidFill>
              </a:rPr>
              <a:t>),  </a:t>
            </a:r>
            <a:r>
              <a:rPr lang="en-US" altLang="zh-CN" dirty="0">
                <a:solidFill>
                  <a:srgbClr val="000000"/>
                </a:solidFill>
              </a:rPr>
              <a:t>3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4798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  <p:bldP spid="33798" grpId="0" autoUpdateAnimBg="0"/>
      <p:bldP spid="33801" grpId="0" autoUpdateAnimBg="0"/>
      <p:bldP spid="33823" grpId="0" autoUpdateAnimBg="0"/>
      <p:bldP spid="3382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692696"/>
            <a:ext cx="4387500" cy="742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229" y="1556792"/>
            <a:ext cx="5040001" cy="634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170" y="2313222"/>
            <a:ext cx="1642500" cy="810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3792" y="2313222"/>
            <a:ext cx="2340000" cy="810333"/>
          </a:xfrm>
          <a:prstGeom prst="rect">
            <a:avLst/>
          </a:prstGeom>
        </p:spPr>
      </p:pic>
      <p:sp>
        <p:nvSpPr>
          <p:cNvPr id="6" name="右箭头 5"/>
          <p:cNvSpPr/>
          <p:nvPr/>
        </p:nvSpPr>
        <p:spPr>
          <a:xfrm>
            <a:off x="3575720" y="2636912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>
            <a:off x="6861980" y="2610376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2184" y="2429388"/>
            <a:ext cx="2115000" cy="578000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>
            <a:off x="1919536" y="3501008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4475" y="3322544"/>
            <a:ext cx="3352500" cy="493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2184" y="3287136"/>
            <a:ext cx="3645000" cy="504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9229" y="4080705"/>
            <a:ext cx="3420000" cy="3853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1504" y="4674176"/>
            <a:ext cx="6907501" cy="44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589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98675" y="304800"/>
            <a:ext cx="3048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求微分方程</a:t>
            </a:r>
          </a:p>
        </p:txBody>
      </p:sp>
      <p:graphicFrame>
        <p:nvGraphicFramePr>
          <p:cNvPr id="66563" name="Object 3"/>
          <p:cNvGraphicFramePr>
            <a:graphicFrameLocks noChangeAspect="1"/>
          </p:cNvGraphicFramePr>
          <p:nvPr>
            <p:extLst/>
          </p:nvPr>
        </p:nvGraphicFramePr>
        <p:xfrm>
          <a:off x="4851402" y="215900"/>
          <a:ext cx="1471626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2" name="Equation" r:id="rId3" imgW="1549080" imgH="927000" progId="Equation.3">
                  <p:embed/>
                </p:oleObj>
              </mc:Choice>
              <mc:Fallback>
                <p:oleObj name="Equation" r:id="rId3" imgW="1549080" imgH="927000" progId="Equation.3">
                  <p:embed/>
                  <p:pic>
                    <p:nvPicPr>
                      <p:cNvPr id="665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402" y="215900"/>
                        <a:ext cx="1471626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6324600" y="352013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的通解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2098675" y="12334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分离变量得</a:t>
            </a:r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>
            <p:extLst/>
          </p:nvPr>
        </p:nvGraphicFramePr>
        <p:xfrm>
          <a:off x="4829479" y="1118219"/>
          <a:ext cx="1688796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3" name="Equation" r:id="rId5" imgW="1777680" imgH="927000" progId="Equation.3">
                  <p:embed/>
                </p:oleObj>
              </mc:Choice>
              <mc:Fallback>
                <p:oleObj name="Equation" r:id="rId5" imgW="1777680" imgH="927000" progId="Equation.3">
                  <p:embed/>
                  <p:pic>
                    <p:nvPicPr>
                      <p:cNvPr id="665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479" y="1118219"/>
                        <a:ext cx="1688796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098675" y="210185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两边积分</a:t>
            </a:r>
          </a:p>
        </p:txBody>
      </p:sp>
      <p:graphicFrame>
        <p:nvGraphicFramePr>
          <p:cNvPr id="66568" name="Object 8"/>
          <p:cNvGraphicFramePr>
            <a:graphicFrameLocks noChangeAspect="1"/>
          </p:cNvGraphicFramePr>
          <p:nvPr>
            <p:extLst/>
          </p:nvPr>
        </p:nvGraphicFramePr>
        <p:xfrm>
          <a:off x="3797300" y="1968500"/>
          <a:ext cx="2222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4" name="Equation" r:id="rId7" imgW="2222280" imgH="927000" progId="Equation.3">
                  <p:embed/>
                </p:oleObj>
              </mc:Choice>
              <mc:Fallback>
                <p:oleObj name="Equation" r:id="rId7" imgW="2222280" imgH="927000" progId="Equation.3">
                  <p:embed/>
                  <p:pic>
                    <p:nvPicPr>
                      <p:cNvPr id="665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7300" y="1968500"/>
                        <a:ext cx="2222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2098675" y="29860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66570" name="Object 10"/>
          <p:cNvGraphicFramePr>
            <a:graphicFrameLocks noChangeAspect="1"/>
          </p:cNvGraphicFramePr>
          <p:nvPr>
            <p:extLst/>
          </p:nvPr>
        </p:nvGraphicFramePr>
        <p:xfrm>
          <a:off x="3136900" y="2971800"/>
          <a:ext cx="2197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5" name="Equation" r:id="rId9" imgW="2197080" imgH="533160" progId="Equation.3">
                  <p:embed/>
                </p:oleObj>
              </mc:Choice>
              <mc:Fallback>
                <p:oleObj name="Equation" r:id="rId9" imgW="2197080" imgH="533160" progId="Equation.3">
                  <p:embed/>
                  <p:pic>
                    <p:nvPicPr>
                      <p:cNvPr id="665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2971800"/>
                        <a:ext cx="2197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1" name="Rectangle 11"/>
          <p:cNvSpPr>
            <a:spLocks noChangeArrowheads="1"/>
          </p:cNvSpPr>
          <p:nvPr/>
        </p:nvSpPr>
        <p:spPr bwMode="auto">
          <a:xfrm>
            <a:off x="7162800" y="3810000"/>
            <a:ext cx="3048000" cy="76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6572" name="Object 12"/>
          <p:cNvGraphicFramePr>
            <a:graphicFrameLocks noChangeAspect="1"/>
          </p:cNvGraphicFramePr>
          <p:nvPr>
            <p:extLst/>
          </p:nvPr>
        </p:nvGraphicFramePr>
        <p:xfrm>
          <a:off x="7315200" y="3962400"/>
          <a:ext cx="2667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6" name="Equation" r:id="rId11" imgW="2666880" imgH="533160" progId="Equation.3">
                  <p:embed/>
                </p:oleObj>
              </mc:Choice>
              <mc:Fallback>
                <p:oleObj name="Equation" r:id="rId11" imgW="2666880" imgH="533160" progId="Equation.3">
                  <p:embed/>
                  <p:pic>
                    <p:nvPicPr>
                      <p:cNvPr id="665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3962400"/>
                        <a:ext cx="2667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3" name="Text Box 13"/>
          <p:cNvSpPr txBox="1">
            <a:spLocks noChangeArrowheads="1"/>
          </p:cNvSpPr>
          <p:nvPr/>
        </p:nvSpPr>
        <p:spPr bwMode="auto">
          <a:xfrm>
            <a:off x="2098676" y="3748088"/>
            <a:ext cx="644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66574" name="Object 14"/>
          <p:cNvGraphicFramePr>
            <a:graphicFrameLocks noChangeAspect="1"/>
          </p:cNvGraphicFramePr>
          <p:nvPr>
            <p:extLst/>
          </p:nvPr>
        </p:nvGraphicFramePr>
        <p:xfrm>
          <a:off x="3289300" y="3602038"/>
          <a:ext cx="1841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7" name="Equation" r:id="rId13" imgW="1841400" imgH="609480" progId="Equation.3">
                  <p:embed/>
                </p:oleObj>
              </mc:Choice>
              <mc:Fallback>
                <p:oleObj name="Equation" r:id="rId13" imgW="1841400" imgH="609480" progId="Equation.3">
                  <p:embed/>
                  <p:pic>
                    <p:nvPicPr>
                      <p:cNvPr id="665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3602038"/>
                        <a:ext cx="1841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5" name="Object 15"/>
          <p:cNvGraphicFramePr>
            <a:graphicFrameLocks noChangeAspect="1"/>
          </p:cNvGraphicFramePr>
          <p:nvPr>
            <p:extLst/>
          </p:nvPr>
        </p:nvGraphicFramePr>
        <p:xfrm>
          <a:off x="5175250" y="3595688"/>
          <a:ext cx="15621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8" name="Equation" r:id="rId15" imgW="1562040" imgH="596880" progId="Equation.3">
                  <p:embed/>
                </p:oleObj>
              </mc:Choice>
              <mc:Fallback>
                <p:oleObj name="Equation" r:id="rId15" imgW="1562040" imgH="596880" progId="Equation.3">
                  <p:embed/>
                  <p:pic>
                    <p:nvPicPr>
                      <p:cNvPr id="665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250" y="3595688"/>
                        <a:ext cx="15621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6" name="Object 16"/>
          <p:cNvGraphicFramePr>
            <a:graphicFrameLocks noChangeAspect="1"/>
          </p:cNvGraphicFramePr>
          <p:nvPr>
            <p:extLst/>
          </p:nvPr>
        </p:nvGraphicFramePr>
        <p:xfrm>
          <a:off x="3352800" y="4953000"/>
          <a:ext cx="14224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9" name="Equation" r:id="rId17" imgW="1422360" imgH="596880" progId="Equation.3">
                  <p:embed/>
                </p:oleObj>
              </mc:Choice>
              <mc:Fallback>
                <p:oleObj name="Equation" r:id="rId17" imgW="1422360" imgH="596880" progId="Equation.3">
                  <p:embed/>
                  <p:pic>
                    <p:nvPicPr>
                      <p:cNvPr id="665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953000"/>
                        <a:ext cx="14224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7" name="Object 17"/>
          <p:cNvGraphicFramePr>
            <a:graphicFrameLocks noChangeAspect="1"/>
          </p:cNvGraphicFramePr>
          <p:nvPr>
            <p:extLst/>
          </p:nvPr>
        </p:nvGraphicFramePr>
        <p:xfrm>
          <a:off x="3810000" y="4260850"/>
          <a:ext cx="18415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40" name="Equation" r:id="rId19" imgW="1841400" imgH="583920" progId="Equation.3">
                  <p:embed/>
                </p:oleObj>
              </mc:Choice>
              <mc:Fallback>
                <p:oleObj name="Equation" r:id="rId19" imgW="1841400" imgH="583920" progId="Equation.3">
                  <p:embed/>
                  <p:pic>
                    <p:nvPicPr>
                      <p:cNvPr id="665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260850"/>
                        <a:ext cx="18415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8" name="Text Box 18"/>
          <p:cNvSpPr txBox="1">
            <a:spLocks noChangeArrowheads="1"/>
          </p:cNvSpPr>
          <p:nvPr/>
        </p:nvSpPr>
        <p:spPr bwMode="auto">
          <a:xfrm>
            <a:off x="6172200" y="50292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为任意常数 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6579" name="AutoShape 19"/>
          <p:cNvSpPr>
            <a:spLocks noChangeArrowheads="1"/>
          </p:cNvSpPr>
          <p:nvPr/>
        </p:nvSpPr>
        <p:spPr bwMode="auto">
          <a:xfrm rot="18008036">
            <a:off x="6151563" y="2216151"/>
            <a:ext cx="179388" cy="1995487"/>
          </a:xfrm>
          <a:prstGeom prst="downArrow">
            <a:avLst>
              <a:gd name="adj1" fmla="val 50000"/>
              <a:gd name="adj2" fmla="val 278097"/>
            </a:avLst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80" name="AutoShape 20"/>
          <p:cNvSpPr>
            <a:spLocks noChangeArrowheads="1"/>
          </p:cNvSpPr>
          <p:nvPr/>
        </p:nvSpPr>
        <p:spPr bwMode="auto">
          <a:xfrm rot="4093804">
            <a:off x="5907882" y="3717132"/>
            <a:ext cx="179387" cy="2197100"/>
          </a:xfrm>
          <a:prstGeom prst="downArrow">
            <a:avLst>
              <a:gd name="adj1" fmla="val 50000"/>
              <a:gd name="adj2" fmla="val 306196"/>
            </a:avLst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81" name="Text Box 21"/>
          <p:cNvSpPr txBox="1">
            <a:spLocks noChangeArrowheads="1"/>
          </p:cNvSpPr>
          <p:nvPr/>
        </p:nvSpPr>
        <p:spPr bwMode="auto">
          <a:xfrm>
            <a:off x="6172200" y="2743201"/>
            <a:ext cx="86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或</a:t>
            </a:r>
          </a:p>
        </p:txBody>
      </p:sp>
      <p:sp>
        <p:nvSpPr>
          <p:cNvPr id="66583" name="Text Box 23"/>
          <p:cNvSpPr txBox="1">
            <a:spLocks noChangeArrowheads="1"/>
          </p:cNvSpPr>
          <p:nvPr/>
        </p:nvSpPr>
        <p:spPr bwMode="auto">
          <a:xfrm>
            <a:off x="7696200" y="16002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ea typeface="仿宋_GB2312" pitchFamily="49" charset="-122"/>
            </a:endParaRPr>
          </a:p>
        </p:txBody>
      </p:sp>
      <p:sp>
        <p:nvSpPr>
          <p:cNvPr id="66584" name="Oval 24"/>
          <p:cNvSpPr>
            <a:spLocks noChangeArrowheads="1"/>
          </p:cNvSpPr>
          <p:nvPr/>
        </p:nvSpPr>
        <p:spPr bwMode="auto">
          <a:xfrm>
            <a:off x="4800600" y="1577975"/>
            <a:ext cx="533400" cy="457200"/>
          </a:xfrm>
          <a:prstGeom prst="ellips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85" name="Rectangle 25"/>
          <p:cNvSpPr>
            <a:spLocks noChangeArrowheads="1"/>
          </p:cNvSpPr>
          <p:nvPr/>
        </p:nvSpPr>
        <p:spPr bwMode="auto">
          <a:xfrm>
            <a:off x="6781800" y="1143000"/>
            <a:ext cx="3505200" cy="1828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86" name="Text Box 26"/>
          <p:cNvSpPr txBox="1">
            <a:spLocks noChangeArrowheads="1"/>
          </p:cNvSpPr>
          <p:nvPr/>
        </p:nvSpPr>
        <p:spPr bwMode="auto">
          <a:xfrm>
            <a:off x="6858000" y="1143000"/>
            <a:ext cx="35052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在求解过程中每一步不一定是同解变形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6587" name="Text Box 27"/>
          <p:cNvSpPr txBox="1">
            <a:spLocks noChangeArrowheads="1"/>
          </p:cNvSpPr>
          <p:nvPr/>
        </p:nvSpPr>
        <p:spPr bwMode="auto">
          <a:xfrm>
            <a:off x="7848600" y="2081214"/>
            <a:ext cx="24384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因此可能增、</a:t>
            </a:r>
          </a:p>
        </p:txBody>
      </p:sp>
      <p:sp>
        <p:nvSpPr>
          <p:cNvPr id="66588" name="Text Box 28"/>
          <p:cNvSpPr txBox="1">
            <a:spLocks noChangeArrowheads="1"/>
          </p:cNvSpPr>
          <p:nvPr/>
        </p:nvSpPr>
        <p:spPr bwMode="auto">
          <a:xfrm>
            <a:off x="6899275" y="2514600"/>
            <a:ext cx="22860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减解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6589" name="Line 29"/>
          <p:cNvSpPr>
            <a:spLocks noChangeShapeType="1"/>
          </p:cNvSpPr>
          <p:nvPr/>
        </p:nvSpPr>
        <p:spPr bwMode="auto">
          <a:xfrm>
            <a:off x="3733800" y="4267200"/>
            <a:ext cx="0" cy="762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90" name="Text Box 30"/>
          <p:cNvSpPr txBox="1">
            <a:spLocks noChangeArrowheads="1"/>
          </p:cNvSpPr>
          <p:nvPr/>
        </p:nvSpPr>
        <p:spPr bwMode="auto">
          <a:xfrm>
            <a:off x="2098675" y="5653088"/>
            <a:ext cx="594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zh-CN" altLang="en-US">
                <a:solidFill>
                  <a:srgbClr val="000000"/>
                </a:solidFill>
              </a:rPr>
              <a:t>此式含分离变量时丢失的解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= 0 )</a:t>
            </a:r>
          </a:p>
        </p:txBody>
      </p:sp>
    </p:spTree>
    <p:extLst>
      <p:ext uri="{BB962C8B-B14F-4D97-AF65-F5344CB8AC3E}">
        <p14:creationId xmlns:p14="http://schemas.microsoft.com/office/powerpoint/2010/main" val="7153153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6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6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6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6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6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autoUpdateAnimBg="0"/>
      <p:bldP spid="66567" grpId="0" autoUpdateAnimBg="0"/>
      <p:bldP spid="66569" grpId="0" autoUpdateAnimBg="0"/>
      <p:bldP spid="66573" grpId="0" autoUpdateAnimBg="0"/>
      <p:bldP spid="66578" grpId="0" autoUpdateAnimBg="0"/>
      <p:bldP spid="66581" grpId="0" build="p" autoUpdateAnimBg="0"/>
      <p:bldP spid="66586" grpId="0" autoUpdateAnimBg="0"/>
      <p:bldP spid="66587" grpId="0" autoUpdateAnimBg="0"/>
      <p:bldP spid="66588" grpId="0" autoUpdateAnimBg="0"/>
      <p:bldP spid="6659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685800"/>
            <a:ext cx="3170312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解初值问题</a:t>
            </a:r>
          </a:p>
        </p:txBody>
      </p:sp>
      <p:graphicFrame>
        <p:nvGraphicFramePr>
          <p:cNvPr id="67587" name="Object 3"/>
          <p:cNvGraphicFramePr>
            <a:graphicFrameLocks noChangeAspect="1"/>
          </p:cNvGraphicFramePr>
          <p:nvPr>
            <p:extLst/>
          </p:nvPr>
        </p:nvGraphicFramePr>
        <p:xfrm>
          <a:off x="5219700" y="419100"/>
          <a:ext cx="3200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0" name="Equation" r:id="rId3" imgW="3200400" imgH="482400" progId="Equation.3">
                  <p:embed/>
                </p:oleObj>
              </mc:Choice>
              <mc:Fallback>
                <p:oleObj name="Equation" r:id="rId3" imgW="3200400" imgH="482400" progId="Equation.3">
                  <p:embed/>
                  <p:pic>
                    <p:nvPicPr>
                      <p:cNvPr id="675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419100"/>
                        <a:ext cx="3200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133600" y="1800226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分离变量得</a:t>
            </a:r>
          </a:p>
        </p:txBody>
      </p:sp>
      <p:graphicFrame>
        <p:nvGraphicFramePr>
          <p:cNvPr id="67589" name="Object 5"/>
          <p:cNvGraphicFramePr>
            <a:graphicFrameLocks noChangeAspect="1"/>
          </p:cNvGraphicFramePr>
          <p:nvPr>
            <p:extLst/>
          </p:nvPr>
        </p:nvGraphicFramePr>
        <p:xfrm>
          <a:off x="4978400" y="1676400"/>
          <a:ext cx="2336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1" name="Equation" r:id="rId5" imgW="2336760" imgH="927000" progId="Equation.3">
                  <p:embed/>
                </p:oleObj>
              </mc:Choice>
              <mc:Fallback>
                <p:oleObj name="Equation" r:id="rId5" imgW="2336760" imgH="927000" progId="Equation.3">
                  <p:embed/>
                  <p:pic>
                    <p:nvPicPr>
                      <p:cNvPr id="675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1676400"/>
                        <a:ext cx="2336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133600" y="2905126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两边积分得</a:t>
            </a:r>
          </a:p>
        </p:txBody>
      </p:sp>
      <p:graphicFrame>
        <p:nvGraphicFramePr>
          <p:cNvPr id="67591" name="Object 7"/>
          <p:cNvGraphicFramePr>
            <a:graphicFrameLocks noChangeAspect="1"/>
          </p:cNvGraphicFramePr>
          <p:nvPr>
            <p:extLst/>
          </p:nvPr>
        </p:nvGraphicFramePr>
        <p:xfrm>
          <a:off x="4254500" y="2743200"/>
          <a:ext cx="3746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2" name="Equation" r:id="rId7" imgW="3746160" imgH="927000" progId="Equation.3">
                  <p:embed/>
                </p:oleObj>
              </mc:Choice>
              <mc:Fallback>
                <p:oleObj name="Equation" r:id="rId7" imgW="3746160" imgH="927000" progId="Equation.3">
                  <p:embed/>
                  <p:pic>
                    <p:nvPicPr>
                      <p:cNvPr id="675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2743200"/>
                        <a:ext cx="3746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2133600" y="3886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67593" name="Object 9"/>
          <p:cNvGraphicFramePr>
            <a:graphicFrameLocks noChangeAspect="1"/>
          </p:cNvGraphicFramePr>
          <p:nvPr>
            <p:extLst/>
          </p:nvPr>
        </p:nvGraphicFramePr>
        <p:xfrm>
          <a:off x="3732213" y="3886200"/>
          <a:ext cx="2044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3" name="Equation" r:id="rId9" imgW="2044440" imgH="545760" progId="Equation.3">
                  <p:embed/>
                </p:oleObj>
              </mc:Choice>
              <mc:Fallback>
                <p:oleObj name="Equation" r:id="rId9" imgW="2044440" imgH="545760" progId="Equation.3">
                  <p:embed/>
                  <p:pic>
                    <p:nvPicPr>
                      <p:cNvPr id="675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2213" y="3886200"/>
                        <a:ext cx="20447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4" name="Text Box 10"/>
          <p:cNvSpPr txBox="1">
            <a:spLocks noChangeArrowheads="1"/>
          </p:cNvSpPr>
          <p:nvPr/>
        </p:nvSpPr>
        <p:spPr bwMode="auto">
          <a:xfrm>
            <a:off x="2133600" y="45720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由初始条件得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= 1,</a:t>
            </a:r>
          </a:p>
        </p:txBody>
      </p:sp>
      <p:graphicFrame>
        <p:nvGraphicFramePr>
          <p:cNvPr id="67595" name="Object 11"/>
          <p:cNvGraphicFramePr>
            <a:graphicFrameLocks noChangeAspect="1"/>
          </p:cNvGraphicFramePr>
          <p:nvPr>
            <p:extLst/>
          </p:nvPr>
        </p:nvGraphicFramePr>
        <p:xfrm>
          <a:off x="4343400" y="5321300"/>
          <a:ext cx="19050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4" name="Equation" r:id="rId11" imgW="1904760" imgH="545760" progId="Equation.3">
                  <p:embed/>
                </p:oleObj>
              </mc:Choice>
              <mc:Fallback>
                <p:oleObj name="Equation" r:id="rId11" imgW="1904760" imgH="545760" progId="Equation.3">
                  <p:embed/>
                  <p:pic>
                    <p:nvPicPr>
                      <p:cNvPr id="6759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6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5321300"/>
                        <a:ext cx="19050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6" name="Text Box 12"/>
          <p:cNvSpPr txBox="1">
            <a:spLocks noChangeArrowheads="1"/>
          </p:cNvSpPr>
          <p:nvPr/>
        </p:nvSpPr>
        <p:spPr bwMode="auto">
          <a:xfrm>
            <a:off x="6096000" y="390048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为任意常数 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7597" name="Text Box 13"/>
          <p:cNvSpPr txBox="1">
            <a:spLocks noChangeArrowheads="1"/>
          </p:cNvSpPr>
          <p:nvPr/>
        </p:nvSpPr>
        <p:spPr bwMode="auto">
          <a:xfrm>
            <a:off x="5410200" y="45720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故所求特解为</a:t>
            </a:r>
          </a:p>
        </p:txBody>
      </p:sp>
      <p:graphicFrame>
        <p:nvGraphicFramePr>
          <p:cNvPr id="67598" name="Object 14"/>
          <p:cNvGraphicFramePr>
            <a:graphicFrameLocks noChangeAspect="1"/>
          </p:cNvGraphicFramePr>
          <p:nvPr>
            <p:extLst/>
          </p:nvPr>
        </p:nvGraphicFramePr>
        <p:xfrm>
          <a:off x="5232400" y="1068388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5" name="Equation" r:id="rId13" imgW="1244520" imgH="406080" progId="Equation.3">
                  <p:embed/>
                </p:oleObj>
              </mc:Choice>
              <mc:Fallback>
                <p:oleObj name="Equation" r:id="rId13" imgW="1244520" imgH="406080" progId="Equation.3">
                  <p:embed/>
                  <p:pic>
                    <p:nvPicPr>
                      <p:cNvPr id="6759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1068388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9" name="AutoShape 15"/>
          <p:cNvSpPr>
            <a:spLocks/>
          </p:cNvSpPr>
          <p:nvPr/>
        </p:nvSpPr>
        <p:spPr bwMode="auto">
          <a:xfrm>
            <a:off x="4953000" y="5842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7600" name="Line 16"/>
          <p:cNvSpPr>
            <a:spLocks noChangeShapeType="1"/>
          </p:cNvSpPr>
          <p:nvPr/>
        </p:nvSpPr>
        <p:spPr bwMode="auto">
          <a:xfrm>
            <a:off x="5245100" y="1524000"/>
            <a:ext cx="12319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594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 autoUpdateAnimBg="0"/>
      <p:bldP spid="67590" grpId="0" autoUpdateAnimBg="0"/>
      <p:bldP spid="67592" grpId="0" autoUpdateAnimBg="0"/>
      <p:bldP spid="67594" grpId="0" autoUpdateAnimBg="0"/>
      <p:bldP spid="67596" grpId="0" autoUpdateAnimBg="0"/>
      <p:bldP spid="6759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5029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求下述微分方程的通解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68611" name="Object 3"/>
          <p:cNvGraphicFramePr>
            <a:graphicFrameLocks noChangeAspect="1"/>
          </p:cNvGraphicFramePr>
          <p:nvPr>
            <p:extLst/>
          </p:nvPr>
        </p:nvGraphicFramePr>
        <p:xfrm>
          <a:off x="4041775" y="939800"/>
          <a:ext cx="2882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6" name="Equation" r:id="rId3" imgW="2882880" imgH="507960" progId="Equation.3">
                  <p:embed/>
                </p:oleObj>
              </mc:Choice>
              <mc:Fallback>
                <p:oleObj name="Equation" r:id="rId3" imgW="2882880" imgH="507960" progId="Equation.3">
                  <p:embed/>
                  <p:pic>
                    <p:nvPicPr>
                      <p:cNvPr id="686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939800"/>
                        <a:ext cx="2882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132013" y="14620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令 </a:t>
            </a:r>
          </a:p>
        </p:txBody>
      </p:sp>
      <p:graphicFrame>
        <p:nvGraphicFramePr>
          <p:cNvPr id="68613" name="Object 5"/>
          <p:cNvGraphicFramePr>
            <a:graphicFrameLocks noChangeAspect="1"/>
          </p:cNvGraphicFramePr>
          <p:nvPr>
            <p:extLst/>
          </p:nvPr>
        </p:nvGraphicFramePr>
        <p:xfrm>
          <a:off x="3359150" y="1555750"/>
          <a:ext cx="1866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7" name="Equation" r:id="rId5" imgW="1866600" imgH="393480" progId="Equation.3">
                  <p:embed/>
                </p:oleObj>
              </mc:Choice>
              <mc:Fallback>
                <p:oleObj name="Equation" r:id="rId5" imgW="1866600" imgH="393480" progId="Equation.3">
                  <p:embed/>
                  <p:pic>
                    <p:nvPicPr>
                      <p:cNvPr id="686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1555750"/>
                        <a:ext cx="1866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5181600" y="14478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68615" name="Object 7"/>
          <p:cNvGraphicFramePr>
            <a:graphicFrameLocks noChangeAspect="1"/>
          </p:cNvGraphicFramePr>
          <p:nvPr>
            <p:extLst/>
          </p:nvPr>
        </p:nvGraphicFramePr>
        <p:xfrm>
          <a:off x="4041775" y="2095500"/>
          <a:ext cx="1422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8" name="Equation" r:id="rId7" imgW="1422360" imgH="419040" progId="Equation.3">
                  <p:embed/>
                </p:oleObj>
              </mc:Choice>
              <mc:Fallback>
                <p:oleObj name="Equation" r:id="rId7" imgW="1422360" imgH="41904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2095500"/>
                        <a:ext cx="1422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2132013" y="277177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故有</a:t>
            </a:r>
          </a:p>
        </p:txBody>
      </p:sp>
      <p:graphicFrame>
        <p:nvGraphicFramePr>
          <p:cNvPr id="68617" name="Object 9"/>
          <p:cNvGraphicFramePr>
            <a:graphicFrameLocks noChangeAspect="1"/>
          </p:cNvGraphicFramePr>
          <p:nvPr>
            <p:extLst/>
          </p:nvPr>
        </p:nvGraphicFramePr>
        <p:xfrm>
          <a:off x="4041775" y="2743200"/>
          <a:ext cx="1981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9" name="Equation" r:id="rId9" imgW="1981080" imgH="431640" progId="Equation.3">
                  <p:embed/>
                </p:oleObj>
              </mc:Choice>
              <mc:Fallback>
                <p:oleObj name="Equation" r:id="rId9" imgW="1981080" imgH="431640" progId="Equation.3">
                  <p:embed/>
                  <p:pic>
                    <p:nvPicPr>
                      <p:cNvPr id="686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2743200"/>
                        <a:ext cx="1981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2132013" y="355282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68619" name="Object 11"/>
          <p:cNvGraphicFramePr>
            <a:graphicFrameLocks noChangeAspect="1"/>
          </p:cNvGraphicFramePr>
          <p:nvPr>
            <p:extLst/>
          </p:nvPr>
        </p:nvGraphicFramePr>
        <p:xfrm>
          <a:off x="4041775" y="3454400"/>
          <a:ext cx="2070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0" name="Equation" r:id="rId11" imgW="2070000" imgH="507960" progId="Equation.3">
                  <p:embed/>
                </p:oleObj>
              </mc:Choice>
              <mc:Fallback>
                <p:oleObj name="Equation" r:id="rId11" imgW="2070000" imgH="507960" progId="Equation.3">
                  <p:embed/>
                  <p:pic>
                    <p:nvPicPr>
                      <p:cNvPr id="686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3454400"/>
                        <a:ext cx="2070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0" name="Object 12"/>
          <p:cNvGraphicFramePr>
            <a:graphicFrameLocks noChangeAspect="1"/>
          </p:cNvGraphicFramePr>
          <p:nvPr>
            <p:extLst/>
          </p:nvPr>
        </p:nvGraphicFramePr>
        <p:xfrm>
          <a:off x="4041775" y="4335636"/>
          <a:ext cx="1892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1" name="Equation" r:id="rId13" imgW="1892160" imgH="317160" progId="Equation.3">
                  <p:embed/>
                </p:oleObj>
              </mc:Choice>
              <mc:Fallback>
                <p:oleObj name="Equation" r:id="rId13" imgW="1892160" imgH="317160" progId="Equation.3">
                  <p:embed/>
                  <p:pic>
                    <p:nvPicPr>
                      <p:cNvPr id="686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1775" y="4335636"/>
                        <a:ext cx="1892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2132013" y="42672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解得</a:t>
            </a:r>
          </a:p>
        </p:txBody>
      </p:sp>
      <p:graphicFrame>
        <p:nvGraphicFramePr>
          <p:cNvPr id="68622" name="Object 14"/>
          <p:cNvGraphicFramePr>
            <a:graphicFrameLocks noChangeAspect="1"/>
          </p:cNvGraphicFramePr>
          <p:nvPr>
            <p:extLst/>
          </p:nvPr>
        </p:nvGraphicFramePr>
        <p:xfrm>
          <a:off x="4064000" y="5080000"/>
          <a:ext cx="3098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2" name="Equation" r:id="rId15" imgW="3098520" imgH="406080" progId="Equation.3">
                  <p:embed/>
                </p:oleObj>
              </mc:Choice>
              <mc:Fallback>
                <p:oleObj name="Equation" r:id="rId15" imgW="3098520" imgH="406080" progId="Equation.3">
                  <p:embed/>
                  <p:pic>
                    <p:nvPicPr>
                      <p:cNvPr id="6862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5080000"/>
                        <a:ext cx="3098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3" name="Text Box 15"/>
          <p:cNvSpPr txBox="1">
            <a:spLocks noChangeArrowheads="1"/>
          </p:cNvSpPr>
          <p:nvPr/>
        </p:nvSpPr>
        <p:spPr bwMode="auto">
          <a:xfrm>
            <a:off x="7315200" y="49530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(</a:t>
            </a:r>
            <a:r>
              <a:rPr lang="en-US" altLang="zh-CN" i="1">
                <a:solidFill>
                  <a:srgbClr val="000000"/>
                </a:solidFill>
                <a:ea typeface="仿宋_GB2312" pitchFamily="49" charset="-122"/>
              </a:rPr>
              <a:t> C </a:t>
            </a:r>
            <a:r>
              <a:rPr lang="zh-CN" altLang="en-US">
                <a:solidFill>
                  <a:srgbClr val="000000"/>
                </a:solidFill>
              </a:rPr>
              <a:t>为任意常数</a:t>
            </a:r>
            <a:r>
              <a:rPr lang="zh-CN" altLang="en-US">
                <a:solidFill>
                  <a:srgbClr val="000000"/>
                </a:solidFill>
                <a:ea typeface="仿宋_GB2312" pitchFamily="49" charset="-122"/>
              </a:rPr>
              <a:t> 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)</a:t>
            </a:r>
          </a:p>
        </p:txBody>
      </p:sp>
      <p:sp>
        <p:nvSpPr>
          <p:cNvPr id="68624" name="Text Box 16"/>
          <p:cNvSpPr txBox="1">
            <a:spLocks noChangeArrowheads="1"/>
          </p:cNvSpPr>
          <p:nvPr/>
        </p:nvSpPr>
        <p:spPr bwMode="auto">
          <a:xfrm>
            <a:off x="2132013" y="50292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所求通解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0854272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utoUpdateAnimBg="0"/>
      <p:bldP spid="68614" grpId="0" autoUpdateAnimBg="0"/>
      <p:bldP spid="68616" grpId="0" autoUpdateAnimBg="0"/>
      <p:bldP spid="68618" grpId="0" autoUpdateAnimBg="0"/>
      <p:bldP spid="68621" grpId="0" autoUpdateAnimBg="0"/>
      <p:bldP spid="68623" grpId="0" autoUpdateAnimBg="0"/>
      <p:bldP spid="6862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2013" y="304800"/>
            <a:ext cx="12192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练习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69635" name="Object 3"/>
          <p:cNvGraphicFramePr>
            <a:graphicFrameLocks noChangeAspect="1"/>
          </p:cNvGraphicFramePr>
          <p:nvPr>
            <p:extLst/>
          </p:nvPr>
        </p:nvGraphicFramePr>
        <p:xfrm>
          <a:off x="3187700" y="215900"/>
          <a:ext cx="4025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08" name="Equation" r:id="rId3" imgW="4025880" imgH="927000" progId="Equation.3">
                  <p:embed/>
                </p:oleObj>
              </mc:Choice>
              <mc:Fallback>
                <p:oleObj name="Equation" r:id="rId3" imgW="4025880" imgH="927000" progId="Equation.3">
                  <p:embed/>
                  <p:pic>
                    <p:nvPicPr>
                      <p:cNvPr id="696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215900"/>
                        <a:ext cx="4025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132013" y="10668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  </a:t>
            </a:r>
            <a:r>
              <a:rPr lang="zh-CN" altLang="en-US" dirty="0">
                <a:solidFill>
                  <a:srgbClr val="000000"/>
                </a:solidFill>
              </a:rPr>
              <a:t>分离变量</a:t>
            </a:r>
          </a:p>
        </p:txBody>
      </p:sp>
      <p:graphicFrame>
        <p:nvGraphicFramePr>
          <p:cNvPr id="69637" name="Object 5"/>
          <p:cNvGraphicFramePr>
            <a:graphicFrameLocks noChangeAspect="1"/>
          </p:cNvGraphicFramePr>
          <p:nvPr>
            <p:extLst/>
          </p:nvPr>
        </p:nvGraphicFramePr>
        <p:xfrm>
          <a:off x="5149850" y="1040148"/>
          <a:ext cx="2032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09" name="Equation" r:id="rId5" imgW="2031840" imgH="520560" progId="Equation.3">
                  <p:embed/>
                </p:oleObj>
              </mc:Choice>
              <mc:Fallback>
                <p:oleObj name="Equation" r:id="rId5" imgW="2031840" imgH="520560" progId="Equation.3">
                  <p:embed/>
                  <p:pic>
                    <p:nvPicPr>
                      <p:cNvPr id="696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9850" y="1040148"/>
                        <a:ext cx="2032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8" name="Object 6"/>
          <p:cNvGraphicFramePr>
            <a:graphicFrameLocks noChangeAspect="1"/>
          </p:cNvGraphicFramePr>
          <p:nvPr>
            <p:extLst/>
          </p:nvPr>
        </p:nvGraphicFramePr>
        <p:xfrm>
          <a:off x="4260850" y="1670050"/>
          <a:ext cx="2133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0" name="Equation" r:id="rId7" imgW="2133360" imgH="444240" progId="Equation.3">
                  <p:embed/>
                </p:oleObj>
              </mc:Choice>
              <mc:Fallback>
                <p:oleObj name="Equation" r:id="rId7" imgW="2133360" imgH="444240" progId="Equation.3">
                  <p:embed/>
                  <p:pic>
                    <p:nvPicPr>
                      <p:cNvPr id="696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1670050"/>
                        <a:ext cx="2133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2590800" y="22240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69640" name="Object 8"/>
          <p:cNvGraphicFramePr>
            <a:graphicFrameLocks noChangeAspect="1"/>
          </p:cNvGraphicFramePr>
          <p:nvPr>
            <p:extLst/>
          </p:nvPr>
        </p:nvGraphicFramePr>
        <p:xfrm>
          <a:off x="4171950" y="2228850"/>
          <a:ext cx="2641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1" name="Equation" r:id="rId9" imgW="2641320" imgH="520560" progId="Equation.3">
                  <p:embed/>
                </p:oleObj>
              </mc:Choice>
              <mc:Fallback>
                <p:oleObj name="Equation" r:id="rId9" imgW="2641320" imgH="520560" progId="Equation.3">
                  <p:embed/>
                  <p:pic>
                    <p:nvPicPr>
                      <p:cNvPr id="6964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1950" y="2228850"/>
                        <a:ext cx="2641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7086600" y="22240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( </a:t>
            </a:r>
            <a:r>
              <a:rPr lang="en-US" altLang="zh-CN" i="1">
                <a:solidFill>
                  <a:srgbClr val="000000"/>
                </a:solidFill>
                <a:ea typeface="仿宋_GB2312" pitchFamily="49" charset="-122"/>
              </a:rPr>
              <a:t>C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 &lt; 0  )</a:t>
            </a:r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2132013" y="29718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69643" name="Object 11"/>
          <p:cNvGraphicFramePr>
            <a:graphicFrameLocks noChangeAspect="1"/>
          </p:cNvGraphicFramePr>
          <p:nvPr>
            <p:extLst/>
          </p:nvPr>
        </p:nvGraphicFramePr>
        <p:xfrm>
          <a:off x="3581400" y="3048000"/>
          <a:ext cx="1841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2" name="Equation" r:id="rId11" imgW="1841400" imgH="444240" progId="Equation.3">
                  <p:embed/>
                </p:oleObj>
              </mc:Choice>
              <mc:Fallback>
                <p:oleObj name="Equation" r:id="rId11" imgW="1841400" imgH="444240" progId="Equation.3">
                  <p:embed/>
                  <p:pic>
                    <p:nvPicPr>
                      <p:cNvPr id="696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048000"/>
                        <a:ext cx="1841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4" name="Object 12"/>
          <p:cNvGraphicFramePr>
            <a:graphicFrameLocks noChangeAspect="1"/>
          </p:cNvGraphicFramePr>
          <p:nvPr>
            <p:extLst/>
          </p:nvPr>
        </p:nvGraphicFramePr>
        <p:xfrm>
          <a:off x="5499100" y="3054350"/>
          <a:ext cx="1816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3" name="Equation" r:id="rId13" imgW="1815840" imgH="431640" progId="Equation.3">
                  <p:embed/>
                </p:oleObj>
              </mc:Choice>
              <mc:Fallback>
                <p:oleObj name="Equation" r:id="rId13" imgW="1815840" imgH="431640" progId="Equation.3">
                  <p:embed/>
                  <p:pic>
                    <p:nvPicPr>
                      <p:cNvPr id="696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3054350"/>
                        <a:ext cx="1816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2132013" y="35814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故有</a:t>
            </a:r>
          </a:p>
        </p:txBody>
      </p:sp>
      <p:graphicFrame>
        <p:nvGraphicFramePr>
          <p:cNvPr id="69646" name="Object 14"/>
          <p:cNvGraphicFramePr>
            <a:graphicFrameLocks noChangeAspect="1"/>
          </p:cNvGraphicFramePr>
          <p:nvPr>
            <p:extLst/>
          </p:nvPr>
        </p:nvGraphicFramePr>
        <p:xfrm>
          <a:off x="4260850" y="3575050"/>
          <a:ext cx="1460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4" name="Equation" r:id="rId15" imgW="1460160" imgH="444240" progId="Equation.3">
                  <p:embed/>
                </p:oleObj>
              </mc:Choice>
              <mc:Fallback>
                <p:oleObj name="Equation" r:id="rId15" imgW="1460160" imgH="444240" progId="Equation.3">
                  <p:embed/>
                  <p:pic>
                    <p:nvPicPr>
                      <p:cNvPr id="6964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3575050"/>
                        <a:ext cx="1460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2132013" y="41910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</a:t>
            </a:r>
          </a:p>
        </p:txBody>
      </p:sp>
      <p:graphicFrame>
        <p:nvGraphicFramePr>
          <p:cNvPr id="69648" name="Object 16"/>
          <p:cNvGraphicFramePr>
            <a:graphicFrameLocks noChangeAspect="1"/>
          </p:cNvGraphicFramePr>
          <p:nvPr>
            <p:extLst/>
          </p:nvPr>
        </p:nvGraphicFramePr>
        <p:xfrm>
          <a:off x="4089400" y="4102100"/>
          <a:ext cx="22479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5" name="Equation" r:id="rId17" imgW="2247840" imgH="901440" progId="Equation.3">
                  <p:embed/>
                </p:oleObj>
              </mc:Choice>
              <mc:Fallback>
                <p:oleObj name="Equation" r:id="rId17" imgW="2247840" imgH="901440" progId="Equation.3">
                  <p:embed/>
                  <p:pic>
                    <p:nvPicPr>
                      <p:cNvPr id="696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400" y="4102100"/>
                        <a:ext cx="22479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9" name="Object 17"/>
          <p:cNvGraphicFramePr>
            <a:graphicFrameLocks noChangeAspect="1"/>
          </p:cNvGraphicFramePr>
          <p:nvPr>
            <p:extLst/>
          </p:nvPr>
        </p:nvGraphicFramePr>
        <p:xfrm>
          <a:off x="3587750" y="5099050"/>
          <a:ext cx="3124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6" name="Equation" r:id="rId19" imgW="3124080" imgH="520560" progId="Equation.3">
                  <p:embed/>
                </p:oleObj>
              </mc:Choice>
              <mc:Fallback>
                <p:oleObj name="Equation" r:id="rId19" imgW="3124080" imgH="520560" progId="Equation.3">
                  <p:embed/>
                  <p:pic>
                    <p:nvPicPr>
                      <p:cNvPr id="696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0" y="5099050"/>
                        <a:ext cx="3124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7086600" y="56388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为任意常数 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2132013" y="568483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所求通解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9652" name="Object 20"/>
          <p:cNvGraphicFramePr>
            <a:graphicFrameLocks noChangeAspect="1"/>
          </p:cNvGraphicFramePr>
          <p:nvPr>
            <p:extLst/>
          </p:nvPr>
        </p:nvGraphicFramePr>
        <p:xfrm>
          <a:off x="3879850" y="5651500"/>
          <a:ext cx="2997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7" name="Equation" r:id="rId21" imgW="2997000" imgH="520560" progId="Equation.3">
                  <p:embed/>
                </p:oleObj>
              </mc:Choice>
              <mc:Fallback>
                <p:oleObj name="Equation" r:id="rId21" imgW="2997000" imgH="520560" progId="Equation.3">
                  <p:embed/>
                  <p:pic>
                    <p:nvPicPr>
                      <p:cNvPr id="6965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9850" y="5651500"/>
                        <a:ext cx="2997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3" name="Rectangle 21"/>
          <p:cNvSpPr>
            <a:spLocks noChangeArrowheads="1"/>
          </p:cNvSpPr>
          <p:nvPr/>
        </p:nvSpPr>
        <p:spPr bwMode="auto">
          <a:xfrm>
            <a:off x="7010400" y="3886200"/>
            <a:ext cx="3048000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9654" name="Object 22"/>
          <p:cNvGraphicFramePr>
            <a:graphicFrameLocks noChangeAspect="1"/>
          </p:cNvGraphicFramePr>
          <p:nvPr>
            <p:extLst/>
          </p:nvPr>
        </p:nvGraphicFramePr>
        <p:xfrm>
          <a:off x="7181850" y="3984625"/>
          <a:ext cx="25908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18" name="Equation" r:id="rId23" imgW="2590560" imgH="1002960" progId="Equation.3">
                  <p:embed/>
                </p:oleObj>
              </mc:Choice>
              <mc:Fallback>
                <p:oleObj name="Equation" r:id="rId23" imgW="2590560" imgH="1002960" progId="Equation.3">
                  <p:embed/>
                  <p:pic>
                    <p:nvPicPr>
                      <p:cNvPr id="6965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1850" y="3984625"/>
                        <a:ext cx="2590800" cy="10033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5" name="Text Box 23"/>
          <p:cNvSpPr txBox="1">
            <a:spLocks noChangeArrowheads="1"/>
          </p:cNvSpPr>
          <p:nvPr/>
        </p:nvSpPr>
        <p:spPr bwMode="auto">
          <a:xfrm>
            <a:off x="2498725" y="1568451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auto">
          <a:xfrm>
            <a:off x="2286000" y="16906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</a:t>
            </a:r>
          </a:p>
        </p:txBody>
      </p:sp>
    </p:spTree>
    <p:extLst>
      <p:ext uri="{BB962C8B-B14F-4D97-AF65-F5344CB8AC3E}">
        <p14:creationId xmlns:p14="http://schemas.microsoft.com/office/powerpoint/2010/main" val="23757620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9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9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autoUpdateAnimBg="0"/>
      <p:bldP spid="69639" grpId="0" autoUpdateAnimBg="0"/>
      <p:bldP spid="69641" grpId="0" autoUpdateAnimBg="0"/>
      <p:bldP spid="69642" grpId="0" autoUpdateAnimBg="0"/>
      <p:bldP spid="69645" grpId="0" autoUpdateAnimBg="0"/>
      <p:bldP spid="69647" grpId="0" autoUpdateAnimBg="0"/>
      <p:bldP spid="69650" grpId="0" autoUpdateAnimBg="0"/>
      <p:bldP spid="69651" grpId="0" autoUpdateAnimBg="0"/>
      <p:bldP spid="6965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8839200" y="4572000"/>
            <a:ext cx="1600200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752600" y="7620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成正比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9583738" y="762001"/>
            <a:ext cx="7032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2057400" y="1905001"/>
            <a:ext cx="480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根据牛顿第二定律：</a:t>
            </a:r>
          </a:p>
        </p:txBody>
      </p:sp>
      <p:graphicFrame>
        <p:nvGraphicFramePr>
          <p:cNvPr id="71687" name="Object 7"/>
          <p:cNvGraphicFramePr>
            <a:graphicFrameLocks noChangeAspect="1"/>
          </p:cNvGraphicFramePr>
          <p:nvPr>
            <p:extLst/>
          </p:nvPr>
        </p:nvGraphicFramePr>
        <p:xfrm>
          <a:off x="6312024" y="1752600"/>
          <a:ext cx="1028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58" name="Equation" r:id="rId3" imgW="1028520" imgH="927000" progId="Equation.3">
                  <p:embed/>
                </p:oleObj>
              </mc:Choice>
              <mc:Fallback>
                <p:oleObj name="Equation" r:id="rId3" imgW="1028520" imgH="927000" progId="Equation.3">
                  <p:embed/>
                  <p:pic>
                    <p:nvPicPr>
                      <p:cNvPr id="716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2024" y="1752600"/>
                        <a:ext cx="1028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8" name="Object 8"/>
          <p:cNvGraphicFramePr>
            <a:graphicFrameLocks noChangeAspect="1"/>
          </p:cNvGraphicFramePr>
          <p:nvPr>
            <p:extLst/>
          </p:nvPr>
        </p:nvGraphicFramePr>
        <p:xfrm>
          <a:off x="4741292" y="2527052"/>
          <a:ext cx="1282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59" name="Equation" r:id="rId5" imgW="1282680" imgH="469800" progId="Equation.3">
                  <p:embed/>
                </p:oleObj>
              </mc:Choice>
              <mc:Fallback>
                <p:oleObj name="Equation" r:id="rId5" imgW="1282680" imgH="469800" progId="Equation.3">
                  <p:embed/>
                  <p:pic>
                    <p:nvPicPr>
                      <p:cNvPr id="716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292" y="2527052"/>
                        <a:ext cx="1282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2698180" y="2477840"/>
            <a:ext cx="23082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初始条件为</a:t>
            </a:r>
          </a:p>
        </p:txBody>
      </p:sp>
      <p:sp>
        <p:nvSpPr>
          <p:cNvPr id="71690" name="Text Box 10"/>
          <p:cNvSpPr txBox="1">
            <a:spLocks noChangeArrowheads="1"/>
          </p:cNvSpPr>
          <p:nvPr/>
        </p:nvSpPr>
        <p:spPr bwMode="auto">
          <a:xfrm>
            <a:off x="1752600" y="306705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对方程分离变量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1691" name="Object 11"/>
          <p:cNvGraphicFramePr>
            <a:graphicFrameLocks noChangeAspect="1"/>
          </p:cNvGraphicFramePr>
          <p:nvPr>
            <p:extLst/>
          </p:nvPr>
        </p:nvGraphicFramePr>
        <p:xfrm>
          <a:off x="6781800" y="2882900"/>
          <a:ext cx="2247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0" name="Equation" r:id="rId7" imgW="2247840" imgH="927000" progId="Equation.3">
                  <p:embed/>
                </p:oleObj>
              </mc:Choice>
              <mc:Fallback>
                <p:oleObj name="Equation" r:id="rId7" imgW="2247840" imgH="927000" progId="Equation.3">
                  <p:embed/>
                  <p:pic>
                    <p:nvPicPr>
                      <p:cNvPr id="716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2882900"/>
                        <a:ext cx="2247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2" name="Object 12"/>
          <p:cNvGraphicFramePr>
            <a:graphicFrameLocks noChangeAspect="1"/>
          </p:cNvGraphicFramePr>
          <p:nvPr>
            <p:extLst/>
          </p:nvPr>
        </p:nvGraphicFramePr>
        <p:xfrm>
          <a:off x="6477000" y="3048001"/>
          <a:ext cx="522288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1" name="公式" r:id="rId9" imgW="203040" imgH="279360" progId="Equation.3">
                  <p:embed/>
                </p:oleObj>
              </mc:Choice>
              <mc:Fallback>
                <p:oleObj name="公式" r:id="rId9" imgW="203040" imgH="279360" progId="Equation.3">
                  <p:embed/>
                  <p:pic>
                    <p:nvPicPr>
                      <p:cNvPr id="716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048001"/>
                        <a:ext cx="522288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3" name="Object 13"/>
          <p:cNvGraphicFramePr>
            <a:graphicFrameLocks noChangeAspect="1"/>
          </p:cNvGraphicFramePr>
          <p:nvPr>
            <p:extLst/>
          </p:nvPr>
        </p:nvGraphicFramePr>
        <p:xfrm>
          <a:off x="8316914" y="3006726"/>
          <a:ext cx="522287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2" name="公式" r:id="rId11" imgW="203040" imgH="279360" progId="Equation.3">
                  <p:embed/>
                </p:oleObj>
              </mc:Choice>
              <mc:Fallback>
                <p:oleObj name="公式" r:id="rId11" imgW="203040" imgH="279360" progId="Equation.3">
                  <p:embed/>
                  <p:pic>
                    <p:nvPicPr>
                      <p:cNvPr id="716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914" y="3006726"/>
                        <a:ext cx="522287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4" name="Text Box 14"/>
          <p:cNvSpPr txBox="1">
            <a:spLocks noChangeArrowheads="1"/>
          </p:cNvSpPr>
          <p:nvPr/>
        </p:nvSpPr>
        <p:spPr bwMode="auto">
          <a:xfrm>
            <a:off x="4460876" y="3067051"/>
            <a:ext cx="2244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然后积分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1695" name="Text Box 15"/>
          <p:cNvSpPr txBox="1">
            <a:spLocks noChangeArrowheads="1"/>
          </p:cNvSpPr>
          <p:nvPr/>
        </p:nvSpPr>
        <p:spPr bwMode="auto">
          <a:xfrm>
            <a:off x="1752600" y="390048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1696" name="Object 16"/>
          <p:cNvGraphicFramePr>
            <a:graphicFrameLocks noChangeAspect="1"/>
          </p:cNvGraphicFramePr>
          <p:nvPr>
            <p:extLst/>
          </p:nvPr>
        </p:nvGraphicFramePr>
        <p:xfrm>
          <a:off x="2870200" y="3721100"/>
          <a:ext cx="3683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3" name="Equation" r:id="rId13" imgW="3682800" imgH="850680" progId="Equation.3">
                  <p:embed/>
                </p:oleObj>
              </mc:Choice>
              <mc:Fallback>
                <p:oleObj name="Equation" r:id="rId13" imgW="3682800" imgH="850680" progId="Equation.3">
                  <p:embed/>
                  <p:pic>
                    <p:nvPicPr>
                      <p:cNvPr id="716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3721100"/>
                        <a:ext cx="3683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7" name="Object 17"/>
          <p:cNvGraphicFramePr>
            <a:graphicFrameLocks noChangeAspect="1"/>
          </p:cNvGraphicFramePr>
          <p:nvPr>
            <p:extLst/>
          </p:nvPr>
        </p:nvGraphicFramePr>
        <p:xfrm>
          <a:off x="6781800" y="3962400"/>
          <a:ext cx="2971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4" name="Equation" r:id="rId15" imgW="2971800" imgH="431640" progId="Equation.3">
                  <p:embed/>
                </p:oleObj>
              </mc:Choice>
              <mc:Fallback>
                <p:oleObj name="Equation" r:id="rId15" imgW="2971800" imgH="431640" progId="Equation.3">
                  <p:embed/>
                  <p:pic>
                    <p:nvPicPr>
                      <p:cNvPr id="716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3962400"/>
                        <a:ext cx="2971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1752600" y="473868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利用初始条件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1699" name="Object 19"/>
          <p:cNvGraphicFramePr>
            <a:graphicFrameLocks noChangeAspect="1"/>
          </p:cNvGraphicFramePr>
          <p:nvPr>
            <p:extLst/>
          </p:nvPr>
        </p:nvGraphicFramePr>
        <p:xfrm>
          <a:off x="4800600" y="4635500"/>
          <a:ext cx="2336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5" name="Equation" r:id="rId17" imgW="2336760" imgH="850680" progId="Equation.3">
                  <p:embed/>
                </p:oleObj>
              </mc:Choice>
              <mc:Fallback>
                <p:oleObj name="Equation" r:id="rId17" imgW="2336760" imgH="850680" progId="Equation.3">
                  <p:embed/>
                  <p:pic>
                    <p:nvPicPr>
                      <p:cNvPr id="7169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635500"/>
                        <a:ext cx="2336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1752601" y="5484813"/>
            <a:ext cx="4225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代入上式后化简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得特解</a:t>
            </a:r>
          </a:p>
        </p:txBody>
      </p:sp>
      <p:sp>
        <p:nvSpPr>
          <p:cNvPr id="71701" name="Text Box 21"/>
          <p:cNvSpPr txBox="1">
            <a:spLocks noChangeArrowheads="1"/>
          </p:cNvSpPr>
          <p:nvPr/>
        </p:nvSpPr>
        <p:spPr bwMode="auto">
          <a:xfrm>
            <a:off x="3048000" y="762001"/>
            <a:ext cx="678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并设降落伞离开跳伞塔时</a:t>
            </a: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t </a:t>
            </a:r>
            <a:r>
              <a:rPr lang="en-US" altLang="zh-CN">
                <a:solidFill>
                  <a:srgbClr val="000000"/>
                </a:solidFill>
              </a:rPr>
              <a:t>= 0 ) </a:t>
            </a:r>
            <a:r>
              <a:rPr lang="zh-CN" altLang="en-US">
                <a:solidFill>
                  <a:srgbClr val="000000"/>
                </a:solidFill>
              </a:rPr>
              <a:t>速度为</a:t>
            </a:r>
            <a:r>
              <a:rPr lang="en-US" altLang="zh-CN">
                <a:solidFill>
                  <a:srgbClr val="000000"/>
                </a:solidFill>
              </a:rPr>
              <a:t>0,</a:t>
            </a:r>
          </a:p>
        </p:txBody>
      </p:sp>
      <p:graphicFrame>
        <p:nvGraphicFramePr>
          <p:cNvPr id="71702" name="Object 22"/>
          <p:cNvGraphicFramePr>
            <a:graphicFrameLocks noChangeAspect="1"/>
          </p:cNvGraphicFramePr>
          <p:nvPr>
            <p:extLst/>
          </p:nvPr>
        </p:nvGraphicFramePr>
        <p:xfrm>
          <a:off x="5899150" y="5168900"/>
          <a:ext cx="27305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6" name="Equation" r:id="rId19" imgW="2730240" imgH="1054080" progId="Equation.3">
                  <p:embed/>
                </p:oleObj>
              </mc:Choice>
              <mc:Fallback>
                <p:oleObj name="Equation" r:id="rId19" imgW="2730240" imgH="1054080" progId="Equation.3">
                  <p:embed/>
                  <p:pic>
                    <p:nvPicPr>
                      <p:cNvPr id="7170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9150" y="5168900"/>
                        <a:ext cx="27305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3" name="Object 23"/>
          <p:cNvGraphicFramePr>
            <a:graphicFrameLocks noChangeAspect="1"/>
          </p:cNvGraphicFramePr>
          <p:nvPr>
            <p:extLst/>
          </p:nvPr>
        </p:nvGraphicFramePr>
        <p:xfrm>
          <a:off x="7423274" y="2079625"/>
          <a:ext cx="508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7" name="Equation" r:id="rId21" imgW="507960" imgH="317160" progId="Equation.3">
                  <p:embed/>
                </p:oleObj>
              </mc:Choice>
              <mc:Fallback>
                <p:oleObj name="Equation" r:id="rId21" imgW="507960" imgH="317160" progId="Equation.3">
                  <p:embed/>
                  <p:pic>
                    <p:nvPicPr>
                      <p:cNvPr id="7170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3274" y="2079625"/>
                        <a:ext cx="508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4" name="Object 24"/>
          <p:cNvGraphicFramePr>
            <a:graphicFrameLocks noChangeAspect="1"/>
          </p:cNvGraphicFramePr>
          <p:nvPr>
            <p:extLst/>
          </p:nvPr>
        </p:nvGraphicFramePr>
        <p:xfrm>
          <a:off x="7996362" y="2017713"/>
          <a:ext cx="66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8" name="Equation" r:id="rId23" imgW="660240" imgH="406080" progId="Equation.3">
                  <p:embed/>
                </p:oleObj>
              </mc:Choice>
              <mc:Fallback>
                <p:oleObj name="Equation" r:id="rId23" imgW="660240" imgH="406080" progId="Equation.3">
                  <p:embed/>
                  <p:pic>
                    <p:nvPicPr>
                      <p:cNvPr id="7170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6362" y="2017713"/>
                        <a:ext cx="660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5" name="Text Box 25"/>
          <p:cNvSpPr txBox="1">
            <a:spLocks noChangeArrowheads="1"/>
          </p:cNvSpPr>
          <p:nvPr/>
        </p:nvSpPr>
        <p:spPr bwMode="auto">
          <a:xfrm>
            <a:off x="2825750" y="219076"/>
            <a:ext cx="7385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设降落伞从跳伞塔下落后所受空气阻力与速度 </a:t>
            </a:r>
          </a:p>
        </p:txBody>
      </p:sp>
      <p:sp>
        <p:nvSpPr>
          <p:cNvPr id="71706" name="Text Box 26"/>
          <p:cNvSpPr txBox="1">
            <a:spLocks noChangeArrowheads="1"/>
          </p:cNvSpPr>
          <p:nvPr/>
        </p:nvSpPr>
        <p:spPr bwMode="auto">
          <a:xfrm>
            <a:off x="1752600" y="1309688"/>
            <a:ext cx="586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降落伞下落速度与时间的函数关系</a:t>
            </a:r>
            <a:r>
              <a:rPr lang="en-US" altLang="zh-CN">
                <a:solidFill>
                  <a:srgbClr val="000000"/>
                </a:solidFill>
              </a:rPr>
              <a:t>.  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graphicFrame>
        <p:nvGraphicFramePr>
          <p:cNvPr id="71707" name="Object 27"/>
          <p:cNvGraphicFramePr>
            <a:graphicFrameLocks noChangeAspect="1"/>
          </p:cNvGraphicFramePr>
          <p:nvPr>
            <p:extLst/>
          </p:nvPr>
        </p:nvGraphicFramePr>
        <p:xfrm>
          <a:off x="9124950" y="5092700"/>
          <a:ext cx="990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9" name="Equation" r:id="rId25" imgW="990360" imgH="622080" progId="Equation.3">
                  <p:embed/>
                </p:oleObj>
              </mc:Choice>
              <mc:Fallback>
                <p:oleObj name="Equation" r:id="rId25" imgW="990360" imgH="622080" progId="Equation.3">
                  <p:embed/>
                  <p:pic>
                    <p:nvPicPr>
                      <p:cNvPr id="7170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4950" y="5092700"/>
                        <a:ext cx="990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8" name="Text Box 28"/>
          <p:cNvSpPr txBox="1">
            <a:spLocks noChangeArrowheads="1"/>
          </p:cNvSpPr>
          <p:nvPr/>
        </p:nvSpPr>
        <p:spPr bwMode="auto">
          <a:xfrm>
            <a:off x="8839201" y="4572001"/>
            <a:ext cx="1590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 sz="2400">
                <a:solidFill>
                  <a:srgbClr val="000000"/>
                </a:solidFill>
              </a:rPr>
              <a:t>足够大时</a:t>
            </a:r>
          </a:p>
        </p:txBody>
      </p:sp>
    </p:spTree>
    <p:extLst>
      <p:ext uri="{BB962C8B-B14F-4D97-AF65-F5344CB8AC3E}">
        <p14:creationId xmlns:p14="http://schemas.microsoft.com/office/powerpoint/2010/main" val="18401239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71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 autoUpdateAnimBg="0"/>
      <p:bldP spid="71686" grpId="0" autoUpdateAnimBg="0"/>
      <p:bldP spid="71689" grpId="0" autoUpdateAnimBg="0"/>
      <p:bldP spid="71690" grpId="0" autoUpdateAnimBg="0"/>
      <p:bldP spid="71694" grpId="0" autoUpdateAnimBg="0"/>
      <p:bldP spid="71695" grpId="0" autoUpdateAnimBg="0"/>
      <p:bldP spid="71698" grpId="0" autoUpdateAnimBg="0"/>
      <p:bldP spid="71700" grpId="0" autoUpdateAnimBg="0"/>
      <p:bldP spid="71701" grpId="0" autoUpdateAnimBg="0"/>
      <p:bldP spid="71706" grpId="0" autoUpdateAnimBg="0"/>
      <p:bldP spid="71708" grpId="0" build="p" autoUpdateAnimBg="0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911424" y="908720"/>
            <a:ext cx="3712780" cy="425000"/>
            <a:chOff x="767408" y="476672"/>
            <a:chExt cx="3712780" cy="4250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7408" y="476672"/>
              <a:ext cx="990000" cy="4250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63552" y="510672"/>
              <a:ext cx="1215000" cy="3910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87688" y="476672"/>
              <a:ext cx="1192500" cy="391000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9856" y="492220"/>
            <a:ext cx="1912500" cy="122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424" y="2204864"/>
            <a:ext cx="405000" cy="419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488" y="2170863"/>
            <a:ext cx="5692501" cy="487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658" y="2864892"/>
            <a:ext cx="1327500" cy="844333"/>
          </a:xfrm>
          <a:prstGeom prst="rect">
            <a:avLst/>
          </a:prstGeom>
        </p:spPr>
      </p:pic>
      <p:sp>
        <p:nvSpPr>
          <p:cNvPr id="10" name="右箭头 9"/>
          <p:cNvSpPr/>
          <p:nvPr/>
        </p:nvSpPr>
        <p:spPr>
          <a:xfrm>
            <a:off x="2479842" y="3224932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9696" y="2924944"/>
            <a:ext cx="2025000" cy="816000"/>
          </a:xfrm>
          <a:prstGeom prst="rect">
            <a:avLst/>
          </a:prstGeom>
        </p:spPr>
      </p:pic>
      <p:sp>
        <p:nvSpPr>
          <p:cNvPr id="12" name="右箭头 11"/>
          <p:cNvSpPr/>
          <p:nvPr/>
        </p:nvSpPr>
        <p:spPr>
          <a:xfrm>
            <a:off x="5720202" y="3241875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780" y="3152924"/>
            <a:ext cx="2070000" cy="510000"/>
          </a:xfrm>
          <a:prstGeom prst="rect">
            <a:avLst/>
          </a:prstGeom>
        </p:spPr>
      </p:pic>
      <p:sp>
        <p:nvSpPr>
          <p:cNvPr id="14" name="右箭头 13"/>
          <p:cNvSpPr/>
          <p:nvPr/>
        </p:nvSpPr>
        <p:spPr>
          <a:xfrm>
            <a:off x="9109286" y="3287058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56440" y="3152924"/>
            <a:ext cx="1305000" cy="476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723" y="4310728"/>
            <a:ext cx="5872501" cy="459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66536" y="4302228"/>
            <a:ext cx="1305000" cy="47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5770237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620688"/>
            <a:ext cx="3352500" cy="385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864" y="356976"/>
            <a:ext cx="2452500" cy="810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1340768"/>
            <a:ext cx="3690000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504" y="1988840"/>
            <a:ext cx="7425001" cy="991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388" y="3217607"/>
            <a:ext cx="3487500" cy="895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424" y="4403339"/>
            <a:ext cx="2160000" cy="470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7688" y="4077072"/>
            <a:ext cx="3375000" cy="1184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7488" y="5373732"/>
            <a:ext cx="5017501" cy="521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6200" y="2980507"/>
            <a:ext cx="3260251" cy="271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688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4086</TotalTime>
  <Words>433</Words>
  <Application>Microsoft Office PowerPoint</Application>
  <PresentationFormat>宽屏</PresentationFormat>
  <Paragraphs>85</Paragraphs>
  <Slides>12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仿宋_GB2312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2_空演示文稿</vt:lpstr>
      <vt:lpstr>Equation</vt:lpstr>
      <vt:lpstr>公式</vt:lpstr>
      <vt:lpstr>PowerPoint 演示文稿</vt:lpstr>
      <vt:lpstr>PowerPoint 演示文稿</vt:lpstr>
      <vt:lpstr>例1. 求微分方程</vt:lpstr>
      <vt:lpstr>例2.  解初值问题</vt:lpstr>
      <vt:lpstr>例3.  求下述微分方程的通解:</vt:lpstr>
      <vt:lpstr>练习:</vt:lpstr>
      <vt:lpstr>例5.</vt:lpstr>
      <vt:lpstr>PowerPoint 演示文稿</vt:lpstr>
      <vt:lpstr>PowerPoint 演示文稿</vt:lpstr>
      <vt:lpstr>内容小结</vt:lpstr>
      <vt:lpstr>3. 解微分方程应用题的方法和步骤</vt:lpstr>
      <vt:lpstr>练习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175</cp:revision>
  <cp:lastPrinted>2024-12-08T02:12:42Z</cp:lastPrinted>
  <dcterms:created xsi:type="dcterms:W3CDTF">2000-10-11T02:23:36Z</dcterms:created>
  <dcterms:modified xsi:type="dcterms:W3CDTF">2025-12-21T12:13:41Z</dcterms:modified>
</cp:coreProperties>
</file>