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</p:sldMasterIdLst>
  <p:notesMasterIdLst>
    <p:notesMasterId r:id="rId8"/>
  </p:notesMasterIdLst>
  <p:handoutMasterIdLst>
    <p:handoutMasterId r:id="rId9"/>
  </p:handoutMasterIdLst>
  <p:sldIdLst>
    <p:sldId id="281" r:id="rId3"/>
    <p:sldId id="348" r:id="rId4"/>
    <p:sldId id="349" r:id="rId5"/>
    <p:sldId id="350" r:id="rId6"/>
    <p:sldId id="351" r:id="rId7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7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7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51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2AA5A9F1-2191-4CFB-BE43-5DD1A561E880}" type="slidenum">
              <a:rPr lang="en-US" altLang="zh-CN">
                <a:solidFill>
                  <a:srgbClr val="000000"/>
                </a:solidFill>
              </a:rPr>
              <a:pPr defTabSz="914333"/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点击相片</a:t>
            </a:r>
            <a:r>
              <a:rPr lang="en-US" altLang="zh-CN"/>
              <a:t>, </a:t>
            </a:r>
            <a:r>
              <a:rPr lang="zh-CN" altLang="en-US"/>
              <a:t>或按钮“伯努利”</a:t>
            </a:r>
            <a:r>
              <a:rPr lang="en-US" altLang="zh-CN"/>
              <a:t>, </a:t>
            </a:r>
            <a:r>
              <a:rPr lang="zh-CN" altLang="en-US"/>
              <a:t>可显示伯努利的简介</a:t>
            </a:r>
            <a:r>
              <a:rPr lang="en-US" altLang="zh-CN"/>
              <a:t>,</a:t>
            </a:r>
            <a:r>
              <a:rPr lang="zh-CN" altLang="en-US"/>
              <a:t>并自动返回</a:t>
            </a:r>
          </a:p>
        </p:txBody>
      </p:sp>
    </p:spTree>
    <p:extLst>
      <p:ext uri="{BB962C8B-B14F-4D97-AF65-F5344CB8AC3E}">
        <p14:creationId xmlns:p14="http://schemas.microsoft.com/office/powerpoint/2010/main" val="668123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5334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6760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0349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7379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53583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75294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2559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51812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514891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9015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4509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9" name="Text Box 25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0" name="Picture 26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1980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emf"/><Relationship Id="rId5" Type="http://schemas.openxmlformats.org/officeDocument/2006/relationships/image" Target="../media/image9.emf"/><Relationship Id="rId15" Type="http://schemas.openxmlformats.org/officeDocument/2006/relationships/image" Target="../media/image14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22.emf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6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9.emf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.emf"/><Relationship Id="rId20" Type="http://schemas.openxmlformats.org/officeDocument/2006/relationships/image" Target="../media/image23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25.emf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10" Type="http://schemas.openxmlformats.org/officeDocument/2006/relationships/image" Target="../media/image18.emf"/><Relationship Id="rId19" Type="http://schemas.openxmlformats.org/officeDocument/2006/relationships/oleObject" Target="../embeddings/oleObject15.bin"/><Relationship Id="rId4" Type="http://schemas.openxmlformats.org/officeDocument/2006/relationships/image" Target="../media/image15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20.emf"/><Relationship Id="rId22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7.emf"/><Relationship Id="rId7" Type="http://schemas.openxmlformats.org/officeDocument/2006/relationships/image" Target="../media/image41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6.5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伯努利方程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2348880"/>
            <a:ext cx="10215001" cy="18643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019" y="1700808"/>
            <a:ext cx="9112501" cy="52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4397168"/>
            <a:ext cx="8437501" cy="544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559496" y="649913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伯努利方程的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标准形式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graphicFrame>
        <p:nvGraphicFramePr>
          <p:cNvPr id="809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896175"/>
              </p:ext>
            </p:extLst>
          </p:nvPr>
        </p:nvGraphicFramePr>
        <p:xfrm>
          <a:off x="5715248" y="476672"/>
          <a:ext cx="477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0" name="Equation" r:id="rId4" imgW="4775040" imgH="927000" progId="Equation.3">
                  <p:embed/>
                </p:oleObj>
              </mc:Choice>
              <mc:Fallback>
                <p:oleObj name="Equation" r:id="rId4" imgW="4775040" imgH="927000" progId="Equation.3">
                  <p:embed/>
                  <p:pic>
                    <p:nvPicPr>
                      <p:cNvPr id="809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248" y="476672"/>
                        <a:ext cx="477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784747"/>
              </p:ext>
            </p:extLst>
          </p:nvPr>
        </p:nvGraphicFramePr>
        <p:xfrm>
          <a:off x="3341022" y="2129601"/>
          <a:ext cx="8001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1" name="Equation" r:id="rId6" imgW="799920" imgH="545760" progId="Equation.3">
                  <p:embed/>
                </p:oleObj>
              </mc:Choice>
              <mc:Fallback>
                <p:oleObj name="Equation" r:id="rId6" imgW="799920" imgH="545760" progId="Equation.3">
                  <p:embed/>
                  <p:pic>
                    <p:nvPicPr>
                      <p:cNvPr id="809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1022" y="2129601"/>
                        <a:ext cx="8001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151601"/>
              </p:ext>
            </p:extLst>
          </p:nvPr>
        </p:nvGraphicFramePr>
        <p:xfrm>
          <a:off x="3353722" y="2670939"/>
          <a:ext cx="3835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2" name="Equation" r:id="rId8" imgW="3835080" imgH="927000" progId="Equation.3">
                  <p:embed/>
                </p:oleObj>
              </mc:Choice>
              <mc:Fallback>
                <p:oleObj name="Equation" r:id="rId8" imgW="3835080" imgH="927000" progId="Equation.3">
                  <p:embed/>
                  <p:pic>
                    <p:nvPicPr>
                      <p:cNvPr id="809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3722" y="2670939"/>
                        <a:ext cx="3835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3912522" y="3701227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09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175903"/>
              </p:ext>
            </p:extLst>
          </p:nvPr>
        </p:nvGraphicFramePr>
        <p:xfrm>
          <a:off x="4369722" y="3696464"/>
          <a:ext cx="132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3" name="Equation" r:id="rId10" imgW="1320480" imgH="507960" progId="Equation.3">
                  <p:embed/>
                </p:oleObj>
              </mc:Choice>
              <mc:Fallback>
                <p:oleObj name="Equation" r:id="rId10" imgW="1320480" imgH="507960" progId="Equation.3">
                  <p:embed/>
                  <p:pic>
                    <p:nvPicPr>
                      <p:cNvPr id="809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9722" y="3696464"/>
                        <a:ext cx="132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937021"/>
              </p:ext>
            </p:extLst>
          </p:nvPr>
        </p:nvGraphicFramePr>
        <p:xfrm>
          <a:off x="5817522" y="3558351"/>
          <a:ext cx="3136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4" name="Equation" r:id="rId12" imgW="3136680" imgH="927000" progId="Equation.3">
                  <p:embed/>
                </p:oleObj>
              </mc:Choice>
              <mc:Fallback>
                <p:oleObj name="Equation" r:id="rId12" imgW="3136680" imgH="927000" progId="Equation.3">
                  <p:embed/>
                  <p:pic>
                    <p:nvPicPr>
                      <p:cNvPr id="809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7522" y="3558351"/>
                        <a:ext cx="3136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6" name="Line 10"/>
          <p:cNvSpPr>
            <a:spLocks noChangeShapeType="1"/>
          </p:cNvSpPr>
          <p:nvPr/>
        </p:nvSpPr>
        <p:spPr bwMode="auto">
          <a:xfrm>
            <a:off x="3836322" y="3580577"/>
            <a:ext cx="0" cy="828675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090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44922"/>
              </p:ext>
            </p:extLst>
          </p:nvPr>
        </p:nvGraphicFramePr>
        <p:xfrm>
          <a:off x="3280698" y="4409251"/>
          <a:ext cx="46704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25" name="Equation" r:id="rId14" imgW="4673520" imgH="927000" progId="Equation.3">
                  <p:embed/>
                </p:oleObj>
              </mc:Choice>
              <mc:Fallback>
                <p:oleObj name="Equation" r:id="rId14" imgW="4673520" imgH="927000" progId="Equation.3">
                  <p:embed/>
                  <p:pic>
                    <p:nvPicPr>
                      <p:cNvPr id="809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0698" y="4409251"/>
                        <a:ext cx="46704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8" name="Text Box 12"/>
          <p:cNvSpPr txBox="1">
            <a:spLocks noChangeArrowheads="1"/>
          </p:cNvSpPr>
          <p:nvPr/>
        </p:nvSpPr>
        <p:spPr bwMode="auto">
          <a:xfrm>
            <a:off x="1931322" y="5336352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求出此方程通解后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4141122" y="2124839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除方程两边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4979322" y="5336352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换回原变量即得伯努利方程的通解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2282160" y="2137539"/>
            <a:ext cx="1020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80912" name="Text Box 16"/>
          <p:cNvSpPr txBox="1">
            <a:spLocks noChangeArrowheads="1"/>
          </p:cNvSpPr>
          <p:nvPr/>
        </p:nvSpPr>
        <p:spPr bwMode="auto">
          <a:xfrm>
            <a:off x="8011447" y="4625151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线性方程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" name="矩形 2"/>
          <p:cNvSpPr/>
          <p:nvPr/>
        </p:nvSpPr>
        <p:spPr>
          <a:xfrm>
            <a:off x="2282160" y="1461859"/>
            <a:ext cx="8829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解法是通过变量代换转化为线性方程来</a:t>
            </a:r>
            <a:r>
              <a:rPr lang="zh-CN" altLang="en-US" dirty="0" smtClean="0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求解</a:t>
            </a:r>
            <a:r>
              <a:rPr lang="en-US" altLang="zh-CN" dirty="0" smtClean="0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165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0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 autoUpdateAnimBg="0"/>
      <p:bldP spid="80908" grpId="0" autoUpdateAnimBg="0"/>
      <p:bldP spid="80909" grpId="0" autoUpdateAnimBg="0"/>
      <p:bldP spid="80910" grpId="0" autoUpdateAnimBg="0"/>
      <p:bldP spid="80911" grpId="0" build="p" autoUpdateAnimBg="0"/>
      <p:bldP spid="80912" grpId="0" build="p" autoUpdateAnimBg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93700"/>
            <a:ext cx="2057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求方程</a:t>
            </a:r>
          </a:p>
        </p:txBody>
      </p:sp>
      <p:graphicFrame>
        <p:nvGraphicFramePr>
          <p:cNvPr id="82947" name="Object 3"/>
          <p:cNvGraphicFramePr>
            <a:graphicFrameLocks noChangeAspect="1"/>
          </p:cNvGraphicFramePr>
          <p:nvPr>
            <p:extLst/>
          </p:nvPr>
        </p:nvGraphicFramePr>
        <p:xfrm>
          <a:off x="4114800" y="228600"/>
          <a:ext cx="2806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69" name="Equation" r:id="rId3" imgW="2806560" imgH="927000" progId="Equation.3">
                  <p:embed/>
                </p:oleObj>
              </mc:Choice>
              <mc:Fallback>
                <p:oleObj name="Equation" r:id="rId3" imgW="2806560" imgH="927000" progId="Equation.3">
                  <p:embed/>
                  <p:pic>
                    <p:nvPicPr>
                      <p:cNvPr id="829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28600"/>
                        <a:ext cx="2806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6858000" y="3810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133600" y="1219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2950" name="Object 6"/>
          <p:cNvGraphicFramePr>
            <a:graphicFrameLocks noChangeAspect="1"/>
          </p:cNvGraphicFramePr>
          <p:nvPr>
            <p:extLst/>
          </p:nvPr>
        </p:nvGraphicFramePr>
        <p:xfrm>
          <a:off x="3200400" y="1181100"/>
          <a:ext cx="1181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0" name="Equation" r:id="rId5" imgW="1180800" imgH="507960" progId="Equation.3">
                  <p:embed/>
                </p:oleObj>
              </mc:Choice>
              <mc:Fallback>
                <p:oleObj name="Equation" r:id="rId5" imgW="1180800" imgH="507960" progId="Equation.3">
                  <p:embed/>
                  <p:pic>
                    <p:nvPicPr>
                      <p:cNvPr id="829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181100"/>
                        <a:ext cx="1181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4343400" y="11557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则方程变形为</a:t>
            </a:r>
          </a:p>
        </p:txBody>
      </p:sp>
      <p:graphicFrame>
        <p:nvGraphicFramePr>
          <p:cNvPr id="82952" name="Object 8"/>
          <p:cNvGraphicFramePr>
            <a:graphicFrameLocks noChangeAspect="1"/>
          </p:cNvGraphicFramePr>
          <p:nvPr>
            <p:extLst/>
          </p:nvPr>
        </p:nvGraphicFramePr>
        <p:xfrm>
          <a:off x="3937000" y="1752600"/>
          <a:ext cx="238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1" name="Equation" r:id="rId7" imgW="2387520" imgH="927000" progId="Equation.3">
                  <p:embed/>
                </p:oleObj>
              </mc:Choice>
              <mc:Fallback>
                <p:oleObj name="Equation" r:id="rId7" imgW="2387520" imgH="927000" progId="Equation.3">
                  <p:embed/>
                  <p:pic>
                    <p:nvPicPr>
                      <p:cNvPr id="829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1752600"/>
                        <a:ext cx="238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1828800" y="32004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其通解为</a:t>
            </a:r>
          </a:p>
        </p:txBody>
      </p:sp>
      <p:graphicFrame>
        <p:nvGraphicFramePr>
          <p:cNvPr id="82954" name="Object 10"/>
          <p:cNvGraphicFramePr>
            <a:graphicFrameLocks noChangeAspect="1"/>
          </p:cNvGraphicFramePr>
          <p:nvPr>
            <p:extLst/>
          </p:nvPr>
        </p:nvGraphicFramePr>
        <p:xfrm>
          <a:off x="3709988" y="3392488"/>
          <a:ext cx="749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2" name="Equation" r:id="rId9" imgW="749160" imgH="241200" progId="Equation.3">
                  <p:embed/>
                </p:oleObj>
              </mc:Choice>
              <mc:Fallback>
                <p:oleObj name="Equation" r:id="rId9" imgW="749160" imgH="241200" progId="Equation.3">
                  <p:embed/>
                  <p:pic>
                    <p:nvPicPr>
                      <p:cNvPr id="829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9988" y="3392488"/>
                        <a:ext cx="749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1905000" y="476885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</a:t>
            </a:r>
          </a:p>
        </p:txBody>
      </p:sp>
      <p:graphicFrame>
        <p:nvGraphicFramePr>
          <p:cNvPr id="82956" name="Object 12"/>
          <p:cNvGraphicFramePr>
            <a:graphicFrameLocks noChangeAspect="1"/>
          </p:cNvGraphicFramePr>
          <p:nvPr>
            <p:extLst/>
          </p:nvPr>
        </p:nvGraphicFramePr>
        <p:xfrm>
          <a:off x="2446338" y="4778376"/>
          <a:ext cx="1058862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3" name="Equation" r:id="rId11" imgW="1054080" imgH="507960" progId="Equation.3">
                  <p:embed/>
                </p:oleObj>
              </mc:Choice>
              <mc:Fallback>
                <p:oleObj name="Equation" r:id="rId11" imgW="1054080" imgH="507960" progId="Equation.3">
                  <p:embed/>
                  <p:pic>
                    <p:nvPicPr>
                      <p:cNvPr id="829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338" y="4778376"/>
                        <a:ext cx="1058862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7" name="Object 13"/>
          <p:cNvGraphicFramePr>
            <a:graphicFrameLocks noChangeAspect="1"/>
          </p:cNvGraphicFramePr>
          <p:nvPr>
            <p:extLst/>
          </p:nvPr>
        </p:nvGraphicFramePr>
        <p:xfrm>
          <a:off x="3962400" y="5346700"/>
          <a:ext cx="3200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4" name="Equation" r:id="rId13" imgW="3200400" imgH="850680" progId="Equation.3">
                  <p:embed/>
                </p:oleObj>
              </mc:Choice>
              <mc:Fallback>
                <p:oleObj name="Equation" r:id="rId13" imgW="3200400" imgH="850680" progId="Equation.3">
                  <p:embed/>
                  <p:pic>
                    <p:nvPicPr>
                      <p:cNvPr id="829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346700"/>
                        <a:ext cx="3200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8" name="Object 14"/>
          <p:cNvGraphicFramePr>
            <a:graphicFrameLocks noChangeAspect="1"/>
          </p:cNvGraphicFramePr>
          <p:nvPr>
            <p:extLst/>
          </p:nvPr>
        </p:nvGraphicFramePr>
        <p:xfrm>
          <a:off x="4483100" y="2755900"/>
          <a:ext cx="8255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5" name="Equation" r:id="rId15" imgW="825480" imgH="672840" progId="Equation.3">
                  <p:embed/>
                </p:oleObj>
              </mc:Choice>
              <mc:Fallback>
                <p:oleObj name="Equation" r:id="rId15" imgW="825480" imgH="672840" progId="Equation.3">
                  <p:embed/>
                  <p:pic>
                    <p:nvPicPr>
                      <p:cNvPr id="829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2755900"/>
                        <a:ext cx="8255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9" name="Object 15"/>
          <p:cNvGraphicFramePr>
            <a:graphicFrameLocks noChangeAspect="1"/>
          </p:cNvGraphicFramePr>
          <p:nvPr>
            <p:extLst/>
          </p:nvPr>
        </p:nvGraphicFramePr>
        <p:xfrm>
          <a:off x="5322888" y="3238500"/>
          <a:ext cx="18415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6" name="Equation" r:id="rId17" imgW="1841400" imgH="583920" progId="Equation.3">
                  <p:embed/>
                </p:oleObj>
              </mc:Choice>
              <mc:Fallback>
                <p:oleObj name="Equation" r:id="rId17" imgW="1841400" imgH="583920" progId="Equation.3">
                  <p:embed/>
                  <p:pic>
                    <p:nvPicPr>
                      <p:cNvPr id="829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2888" y="3238500"/>
                        <a:ext cx="18415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0" name="Object 16"/>
          <p:cNvGraphicFramePr>
            <a:graphicFrameLocks noChangeAspect="1"/>
          </p:cNvGraphicFramePr>
          <p:nvPr>
            <p:extLst/>
          </p:nvPr>
        </p:nvGraphicFramePr>
        <p:xfrm>
          <a:off x="7162800" y="2844800"/>
          <a:ext cx="10922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7" name="Equation" r:id="rId19" imgW="1091880" imgH="672840" progId="Equation.3">
                  <p:embed/>
                </p:oleObj>
              </mc:Choice>
              <mc:Fallback>
                <p:oleObj name="Equation" r:id="rId19" imgW="1091880" imgH="672840" progId="Equation.3">
                  <p:embed/>
                  <p:pic>
                    <p:nvPicPr>
                      <p:cNvPr id="8296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844800"/>
                        <a:ext cx="10922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1" name="Object 17"/>
          <p:cNvGraphicFramePr>
            <a:graphicFrameLocks noChangeAspect="1"/>
          </p:cNvGraphicFramePr>
          <p:nvPr>
            <p:extLst/>
          </p:nvPr>
        </p:nvGraphicFramePr>
        <p:xfrm>
          <a:off x="8305800" y="3289300"/>
          <a:ext cx="1155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8" name="Equation" r:id="rId21" imgW="1155600" imgH="431640" progId="Equation.3">
                  <p:embed/>
                </p:oleObj>
              </mc:Choice>
              <mc:Fallback>
                <p:oleObj name="Equation" r:id="rId21" imgW="1155600" imgH="431640" progId="Equation.3">
                  <p:embed/>
                  <p:pic>
                    <p:nvPicPr>
                      <p:cNvPr id="829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289300"/>
                        <a:ext cx="1155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2" name="Object 18"/>
          <p:cNvGraphicFramePr>
            <a:graphicFrameLocks noChangeAspect="1"/>
          </p:cNvGraphicFramePr>
          <p:nvPr>
            <p:extLst/>
          </p:nvPr>
        </p:nvGraphicFramePr>
        <p:xfrm>
          <a:off x="3962400" y="3886200"/>
          <a:ext cx="275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79" name="Equation" r:id="rId23" imgW="2755800" imgH="850680" progId="Equation.3">
                  <p:embed/>
                </p:oleObj>
              </mc:Choice>
              <mc:Fallback>
                <p:oleObj name="Equation" r:id="rId23" imgW="2755800" imgH="850680" progId="Equation.3">
                  <p:embed/>
                  <p:pic>
                    <p:nvPicPr>
                      <p:cNvPr id="829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886200"/>
                        <a:ext cx="275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63" name="Text Box 19"/>
          <p:cNvSpPr txBox="1">
            <a:spLocks noChangeArrowheads="1"/>
          </p:cNvSpPr>
          <p:nvPr/>
        </p:nvSpPr>
        <p:spPr bwMode="auto">
          <a:xfrm>
            <a:off x="3429001" y="4768851"/>
            <a:ext cx="3394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得原方程通解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0733737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 autoUpdateAnimBg="0"/>
      <p:bldP spid="82951" grpId="0" autoUpdateAnimBg="0"/>
      <p:bldP spid="82953" grpId="0" autoUpdateAnimBg="0"/>
      <p:bldP spid="82955" grpId="0" build="p" autoUpdateAnimBg="0"/>
      <p:bldP spid="82963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249044"/>
            <a:ext cx="4725001" cy="549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036" y="1239045"/>
            <a:ext cx="1845000" cy="566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512" y="1916832"/>
            <a:ext cx="6547501" cy="142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3367252"/>
            <a:ext cx="2205000" cy="71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7940" y="3323935"/>
            <a:ext cx="2587500" cy="957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512" y="4397706"/>
            <a:ext cx="1012500" cy="515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9656" y="4221088"/>
            <a:ext cx="6570001" cy="991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448" y="5529209"/>
            <a:ext cx="3870000" cy="476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5906" y="5221205"/>
            <a:ext cx="1957500" cy="935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432" y="307794"/>
            <a:ext cx="5355001" cy="8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16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6592501" cy="640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233515"/>
            <a:ext cx="5512501" cy="770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088" y="1417157"/>
            <a:ext cx="3330000" cy="600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2313635"/>
            <a:ext cx="2700000" cy="566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088" y="2277689"/>
            <a:ext cx="2025000" cy="73100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7071877" y="2499172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3738" y="2183301"/>
            <a:ext cx="2497500" cy="827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568" y="3105723"/>
            <a:ext cx="7762501" cy="1003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1437" y="4450518"/>
            <a:ext cx="2182500" cy="442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7808" y="4257851"/>
            <a:ext cx="2857500" cy="827333"/>
          </a:xfrm>
          <a:prstGeom prst="rect">
            <a:avLst/>
          </a:prstGeom>
        </p:spPr>
      </p:pic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911424" y="5282044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6.5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1(1,3).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72883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5230</TotalTime>
  <Words>101</Words>
  <Application>Microsoft Office PowerPoint</Application>
  <PresentationFormat>宽屏</PresentationFormat>
  <Paragraphs>19</Paragraphs>
  <Slides>5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3_空演示文稿</vt:lpstr>
      <vt:lpstr>Equation</vt:lpstr>
      <vt:lpstr>PowerPoint 演示文稿</vt:lpstr>
      <vt:lpstr>PowerPoint 演示文稿</vt:lpstr>
      <vt:lpstr>例4. 求方程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189</cp:revision>
  <cp:lastPrinted>2024-12-13T10:48:52Z</cp:lastPrinted>
  <dcterms:created xsi:type="dcterms:W3CDTF">2000-10-11T02:23:36Z</dcterms:created>
  <dcterms:modified xsi:type="dcterms:W3CDTF">2025-12-22T00:58:22Z</dcterms:modified>
</cp:coreProperties>
</file>