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2" r:id="rId2"/>
  </p:sldMasterIdLst>
  <p:notesMasterIdLst>
    <p:notesMasterId r:id="rId9"/>
  </p:notesMasterIdLst>
  <p:handoutMasterIdLst>
    <p:handoutMasterId r:id="rId10"/>
  </p:handoutMasterIdLst>
  <p:sldIdLst>
    <p:sldId id="281" r:id="rId3"/>
    <p:sldId id="523" r:id="rId4"/>
    <p:sldId id="524" r:id="rId5"/>
    <p:sldId id="525" r:id="rId6"/>
    <p:sldId id="526" r:id="rId7"/>
    <p:sldId id="527" r:id="rId8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58" d="100"/>
          <a:sy n="58" d="100"/>
        </p:scale>
        <p:origin x="42" y="103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2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4A7A33-97FD-4942-9DA7-98B53B713C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FC8D06-7DE5-4C48-96E4-A34711066D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06C8C4-283B-6E49-9601-9FCC25A4DB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97C38-1B5C-0943-A10B-BCBD6E6F780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5250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D465E2-492D-3F4B-B225-B264D0A2FF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2581C1-2D06-BF48-8F6F-C243196017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3F45E9-9A26-8C45-961F-129566BD42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7A09D-7999-A847-BE24-B3C4B88514F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15406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181AF6-0AC9-AE48-B3F4-A79D8A7F62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588B8F-E261-BE42-9418-F4C64C997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91D278-4FF1-0147-AED8-3F6A35C4E2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06EAF-56C7-2349-B307-6122AC604FB1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6462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7AD8C4-8B0E-FA49-A012-853EA9F056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D2CCC7-F0C7-C741-9855-5A0299CE99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7C01C8-923E-FF4F-A201-D05856E487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E0985-1BC4-6540-983F-31F775CE2BE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195716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F7F7063-CB61-5C4C-B9FD-15BFD13363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C8479FD-B601-7140-8AB7-186119F28F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C330968-DD56-DC40-B28F-C94C0C17CB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4E2BB-DD07-514C-A4B9-5600E411DE8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0451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E2D268D-1824-B147-A43C-71F859AE59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747BA-65DA-4841-8257-C7D25FF106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BE18816-92D0-264A-B5A2-544C178FAB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F5DAC-138B-0E4A-B11B-13D3298ACD4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967218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3E72BE-4031-0745-92EE-24D4BA1A03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6B5F6E7-CAEB-014B-BDD2-E9159035BE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55BAF58-C02A-3644-858F-F3D504FD25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F4113-36B2-8D4E-893A-085DB50F7EC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56558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C079BC-6CAA-704C-8DC0-173C66CBC7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2CB41E-EEF3-2643-B844-FD7918907E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09CE2-50F0-1C4B-A214-551BB67D25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29875-1187-4D40-A090-E15AC160290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4251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8E455-5C38-824D-8AA8-A73DE19A2B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3DEC70-2F93-5A41-82C8-4A2705B69F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34134D-94F9-D94C-B053-146B549766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76D16-2037-D341-90ED-F39299414FE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61738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C0CA2E-53DC-794C-B929-F557A0EB98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C199BD-DE4B-7140-803B-A8D7CC51CE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F1146B-994E-094D-BBB2-747B89E442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E4370-235C-1745-B357-4FF28B4A0B12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82619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E9941F-41A7-F941-87F9-163A8F3D2E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E4DA44-6230-784B-9779-645487BD69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61AC74-EECE-DF46-9EE0-B542D034A9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498B2-E650-A143-8F4D-CACBCBDBA936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85490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31F5A16-0CC7-CC4F-95E8-778030EF2E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2E1197C-8993-C64A-902B-DEF1D88D7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B46CA2-5B94-B840-87C6-8672ECF1D4E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7D58C12-EB91-1246-94AE-A1292D9C25B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3836655-4C08-2541-9592-72B36DB27B5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946B6AF-5D9B-DE4B-89B6-95C00E1D0BC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17">
            <a:extLst>
              <a:ext uri="{FF2B5EF4-FFF2-40B4-BE49-F238E27FC236}">
                <a16:creationId xmlns:a16="http://schemas.microsoft.com/office/drawing/2014/main" id="{94E4D43D-31C6-C941-AFA4-CB59FE0944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52C99C56-88F1-904A-91CC-7784BF2284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052A0425-8B51-DB4E-893D-F74D4FD956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F5B27FF-4FCE-5546-94EF-1A18F4083E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9DB71E0-A09D-5148-AB42-44D1E5A565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A11AAC-06CF-E344-90ED-9F47447933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2721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6.bin"/><Relationship Id="rId18" Type="http://schemas.openxmlformats.org/officeDocument/2006/relationships/oleObject" Target="../embeddings/oleObject9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6.wmf"/><Relationship Id="rId17" Type="http://schemas.openxmlformats.org/officeDocument/2006/relationships/image" Target="../media/image28.w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25.wmf"/><Relationship Id="rId19" Type="http://schemas.openxmlformats.org/officeDocument/2006/relationships/image" Target="../media/image29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62242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7.3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二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阶与三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阶矩阵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690556" y="1700808"/>
            <a:ext cx="6061628" cy="1031333"/>
            <a:chOff x="1343472" y="1622164"/>
            <a:chExt cx="6061628" cy="103133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3472" y="1916832"/>
              <a:ext cx="2160000" cy="44200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03472" y="1622164"/>
              <a:ext cx="1957500" cy="103133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60972" y="1916832"/>
              <a:ext cx="1215000" cy="357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7600" y="1942693"/>
              <a:ext cx="697500" cy="362667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749" y="2931580"/>
            <a:ext cx="10192501" cy="29070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292" y="1196752"/>
            <a:ext cx="1192500" cy="34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476" y="533752"/>
            <a:ext cx="2587500" cy="166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249" y="2348880"/>
            <a:ext cx="10147501" cy="37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015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519" y="893656"/>
            <a:ext cx="1170000" cy="47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687" y="332656"/>
            <a:ext cx="4117500" cy="159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8519" y="2601672"/>
            <a:ext cx="607500" cy="391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5620" y="2060848"/>
            <a:ext cx="6300001" cy="1564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424" y="4305191"/>
            <a:ext cx="607500" cy="413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9591" y="3645024"/>
            <a:ext cx="9045001" cy="1734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9445" y="5661248"/>
            <a:ext cx="652500" cy="402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7688" y="5370684"/>
            <a:ext cx="4995001" cy="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0767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979614" y="1037457"/>
            <a:ext cx="87602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eaLnBrk="1" hangingPunct="1"/>
            <a:r>
              <a:rPr lang="zh-CN" altLang="en-US" sz="2400" b="1" dirty="0">
                <a:solidFill>
                  <a:srgbClr val="0000FF"/>
                </a:solidFill>
                <a:latin typeface="楷体_GB2312" pitchFamily="49" charset="-122"/>
              </a:rPr>
              <a:t>例  </a:t>
            </a:r>
            <a:r>
              <a:rPr lang="en-US" altLang="zh-CN" sz="2400" b="1" dirty="0">
                <a:solidFill>
                  <a:srgbClr val="0000FF"/>
                </a:solidFill>
                <a:latin typeface="楷体_GB2312" pitchFamily="49" charset="-122"/>
              </a:rPr>
              <a:t> 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272314"/>
              </p:ext>
            </p:extLst>
          </p:nvPr>
        </p:nvGraphicFramePr>
        <p:xfrm>
          <a:off x="3001963" y="908720"/>
          <a:ext cx="3224212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72" name="Equation" r:id="rId3" imgW="1612800" imgH="482400" progId="Equation.DSMT4">
                  <p:embed/>
                </p:oleObj>
              </mc:Choice>
              <mc:Fallback>
                <p:oleObj name="Equation" r:id="rId3" imgW="1612800" imgH="482400" progId="Equation.DSMT4">
                  <p:embed/>
                  <p:pic>
                    <p:nvPicPr>
                      <p:cNvPr id="102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1963" y="908720"/>
                        <a:ext cx="3224212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4602430"/>
              </p:ext>
            </p:extLst>
          </p:nvPr>
        </p:nvGraphicFramePr>
        <p:xfrm>
          <a:off x="6096001" y="908720"/>
          <a:ext cx="21828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73" name="Equation" r:id="rId5" imgW="1091880" imgH="482400" progId="Equation.DSMT4">
                  <p:embed/>
                </p:oleObj>
              </mc:Choice>
              <mc:Fallback>
                <p:oleObj name="Equation" r:id="rId5" imgW="1091880" imgH="482400" progId="Equation.DSMT4">
                  <p:embed/>
                  <p:pic>
                    <p:nvPicPr>
                      <p:cNvPr id="1026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1" y="908720"/>
                        <a:ext cx="21828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948564"/>
              </p:ext>
            </p:extLst>
          </p:nvPr>
        </p:nvGraphicFramePr>
        <p:xfrm>
          <a:off x="3000376" y="2204120"/>
          <a:ext cx="32242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74" name="Equation" r:id="rId7" imgW="1612800" imgH="482400" progId="Equation.DSMT4">
                  <p:embed/>
                </p:oleObj>
              </mc:Choice>
              <mc:Fallback>
                <p:oleObj name="Equation" r:id="rId7" imgW="1612800" imgH="482400" progId="Equation.DSMT4">
                  <p:embed/>
                  <p:pic>
                    <p:nvPicPr>
                      <p:cNvPr id="1026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6" y="2204120"/>
                        <a:ext cx="32242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049778"/>
              </p:ext>
            </p:extLst>
          </p:nvPr>
        </p:nvGraphicFramePr>
        <p:xfrm>
          <a:off x="6096001" y="2204120"/>
          <a:ext cx="15224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75" name="Equation" r:id="rId9" imgW="761760" imgH="482400" progId="Equation.DSMT4">
                  <p:embed/>
                </p:oleObj>
              </mc:Choice>
              <mc:Fallback>
                <p:oleObj name="Equation" r:id="rId9" imgW="761760" imgH="482400" progId="Equation.DSMT4">
                  <p:embed/>
                  <p:pic>
                    <p:nvPicPr>
                      <p:cNvPr id="1026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1" y="2204120"/>
                        <a:ext cx="15224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1979614" y="3501109"/>
            <a:ext cx="8220075" cy="208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eaLnBrk="1" hangingPunct="1">
              <a:spcAft>
                <a:spcPts val="60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_GB2312" pitchFamily="49" charset="-122"/>
              </a:rPr>
              <a:t>结论：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</a:rPr>
              <a:t>矩阵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_GB2312" pitchFamily="49" charset="-122"/>
              </a:rPr>
              <a:t>乘法通常不满足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</a:rPr>
              <a:t>交换律</a:t>
            </a:r>
            <a:r>
              <a:rPr lang="en-US" altLang="zh-CN" sz="2400" b="1" dirty="0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  <a:p>
            <a:pPr marL="457200" indent="-457200" eaLnBrk="1" hangingPunct="1">
              <a:lnSpc>
                <a:spcPct val="160000"/>
              </a:lnSpc>
              <a:buFontTx/>
              <a:buAutoNum type="arabicPeriod"/>
            </a:pP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</a:rPr>
              <a:t>矩阵            ，却可能有       ，</a:t>
            </a:r>
          </a:p>
          <a:p>
            <a:pPr marL="457200" indent="-457200" eaLnBrk="1" hangingPunct="1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</a:rPr>
              <a:t>	从而不能由       得出      或      的结论．</a:t>
            </a:r>
          </a:p>
        </p:txBody>
      </p:sp>
      <p:graphicFrame>
        <p:nvGraphicFramePr>
          <p:cNvPr id="10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7667193"/>
              </p:ext>
            </p:extLst>
          </p:nvPr>
        </p:nvGraphicFramePr>
        <p:xfrm>
          <a:off x="3150100" y="4512738"/>
          <a:ext cx="18018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76" name="Equation" r:id="rId11" imgW="901440" imgH="203040" progId="Equation.DSMT4">
                  <p:embed/>
                </p:oleObj>
              </mc:Choice>
              <mc:Fallback>
                <p:oleObj name="Equation" r:id="rId11" imgW="901440" imgH="203040" progId="Equation.DSMT4">
                  <p:embed/>
                  <p:pic>
                    <p:nvPicPr>
                      <p:cNvPr id="1026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0100" y="4512738"/>
                        <a:ext cx="18018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904928"/>
              </p:ext>
            </p:extLst>
          </p:nvPr>
        </p:nvGraphicFramePr>
        <p:xfrm>
          <a:off x="6510587" y="4509858"/>
          <a:ext cx="1065213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77" name="Equation" r:id="rId13" imgW="533160" imgH="177480" progId="Equation.DSMT4">
                  <p:embed/>
                </p:oleObj>
              </mc:Choice>
              <mc:Fallback>
                <p:oleObj name="Equation" r:id="rId13" imgW="533160" imgH="177480" progId="Equation.DSMT4">
                  <p:embed/>
                  <p:pic>
                    <p:nvPicPr>
                      <p:cNvPr id="1026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0587" y="4509858"/>
                        <a:ext cx="1065213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9832896"/>
              </p:ext>
            </p:extLst>
          </p:nvPr>
        </p:nvGraphicFramePr>
        <p:xfrm>
          <a:off x="4073817" y="5087127"/>
          <a:ext cx="1065213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78" name="Equation" r:id="rId15" imgW="533160" imgH="177480" progId="Equation.DSMT4">
                  <p:embed/>
                </p:oleObj>
              </mc:Choice>
              <mc:Fallback>
                <p:oleObj name="Equation" r:id="rId15" imgW="533160" imgH="177480" progId="Equation.DSMT4">
                  <p:embed/>
                  <p:pic>
                    <p:nvPicPr>
                      <p:cNvPr id="1026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3817" y="5087127"/>
                        <a:ext cx="1065213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4773029"/>
              </p:ext>
            </p:extLst>
          </p:nvPr>
        </p:nvGraphicFramePr>
        <p:xfrm>
          <a:off x="5792788" y="5087127"/>
          <a:ext cx="8636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79" name="Equation" r:id="rId16" imgW="431640" imgH="177480" progId="Equation.DSMT4">
                  <p:embed/>
                </p:oleObj>
              </mc:Choice>
              <mc:Fallback>
                <p:oleObj name="Equation" r:id="rId16" imgW="431640" imgH="177480" progId="Equation.DSMT4">
                  <p:embed/>
                  <p:pic>
                    <p:nvPicPr>
                      <p:cNvPr id="1026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2788" y="5087127"/>
                        <a:ext cx="8636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787799"/>
              </p:ext>
            </p:extLst>
          </p:nvPr>
        </p:nvGraphicFramePr>
        <p:xfrm>
          <a:off x="7020469" y="5090645"/>
          <a:ext cx="862012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80" name="Equation" r:id="rId18" imgW="431640" imgH="177480" progId="Equation.DSMT4">
                  <p:embed/>
                </p:oleObj>
              </mc:Choice>
              <mc:Fallback>
                <p:oleObj name="Equation" r:id="rId18" imgW="431640" imgH="177480" progId="Equation.DSMT4">
                  <p:embed/>
                  <p:pic>
                    <p:nvPicPr>
                      <p:cNvPr id="1026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469" y="5090645"/>
                        <a:ext cx="862012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43733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271464" y="620688"/>
            <a:ext cx="9216730" cy="1547000"/>
            <a:chOff x="1271464" y="620688"/>
            <a:chExt cx="9216730" cy="15470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1464" y="620688"/>
              <a:ext cx="4972501" cy="154700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28048" y="1181688"/>
              <a:ext cx="922500" cy="425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83194" y="1140952"/>
              <a:ext cx="3105000" cy="459000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499" y="2414666"/>
            <a:ext cx="10035001" cy="2028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9456" y="4653136"/>
            <a:ext cx="10125001" cy="8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166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3"/>
          <p:cNvSpPr txBox="1">
            <a:spLocks noChangeArrowheads="1"/>
          </p:cNvSpPr>
          <p:nvPr/>
        </p:nvSpPr>
        <p:spPr bwMode="auto">
          <a:xfrm>
            <a:off x="1199456" y="4356393"/>
            <a:ext cx="986509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习题</a:t>
            </a:r>
            <a:r>
              <a:rPr lang="en-US" altLang="zh-CN" b="1" dirty="0" smtClean="0">
                <a:solidFill>
                  <a:srgbClr val="C00000"/>
                </a:solidFill>
              </a:rPr>
              <a:t>7.3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 1(1,3); 2(1,3); 3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99" y="980728"/>
            <a:ext cx="10215001" cy="193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67" y="3087064"/>
            <a:ext cx="10192501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478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4345</TotalTime>
  <Words>33</Words>
  <Application>Microsoft Office PowerPoint</Application>
  <PresentationFormat>宽屏</PresentationFormat>
  <Paragraphs>7</Paragraphs>
  <Slides>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仿宋_GB2312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3_空演示文稿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199</cp:revision>
  <cp:lastPrinted>2025-02-24T01:17:01Z</cp:lastPrinted>
  <dcterms:created xsi:type="dcterms:W3CDTF">2000-10-11T02:23:36Z</dcterms:created>
  <dcterms:modified xsi:type="dcterms:W3CDTF">2026-02-27T02:37:06Z</dcterms:modified>
</cp:coreProperties>
</file>