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92" r:id="rId2"/>
    <p:sldMasterId id="2147483804" r:id="rId3"/>
  </p:sldMasterIdLst>
  <p:notesMasterIdLst>
    <p:notesMasterId r:id="rId56"/>
  </p:notesMasterIdLst>
  <p:handoutMasterIdLst>
    <p:handoutMasterId r:id="rId57"/>
  </p:handoutMasterIdLst>
  <p:sldIdLst>
    <p:sldId id="692" r:id="rId4"/>
    <p:sldId id="281" r:id="rId5"/>
    <p:sldId id="693" r:id="rId6"/>
    <p:sldId id="694" r:id="rId7"/>
    <p:sldId id="695" r:id="rId8"/>
    <p:sldId id="696" r:id="rId9"/>
    <p:sldId id="697" r:id="rId10"/>
    <p:sldId id="698" r:id="rId11"/>
    <p:sldId id="699" r:id="rId12"/>
    <p:sldId id="700" r:id="rId13"/>
    <p:sldId id="702" r:id="rId14"/>
    <p:sldId id="703" r:id="rId15"/>
    <p:sldId id="704" r:id="rId16"/>
    <p:sldId id="705" r:id="rId17"/>
    <p:sldId id="706" r:id="rId18"/>
    <p:sldId id="707" r:id="rId19"/>
    <p:sldId id="708" r:id="rId20"/>
    <p:sldId id="709" r:id="rId21"/>
    <p:sldId id="710" r:id="rId22"/>
    <p:sldId id="711" r:id="rId23"/>
    <p:sldId id="651" r:id="rId24"/>
    <p:sldId id="712" r:id="rId25"/>
    <p:sldId id="713" r:id="rId26"/>
    <p:sldId id="714" r:id="rId27"/>
    <p:sldId id="715" r:id="rId28"/>
    <p:sldId id="716" r:id="rId29"/>
    <p:sldId id="717" r:id="rId30"/>
    <p:sldId id="718" r:id="rId31"/>
    <p:sldId id="719" r:id="rId32"/>
    <p:sldId id="720" r:id="rId33"/>
    <p:sldId id="721" r:id="rId34"/>
    <p:sldId id="680" r:id="rId35"/>
    <p:sldId id="722" r:id="rId36"/>
    <p:sldId id="723" r:id="rId37"/>
    <p:sldId id="724" r:id="rId38"/>
    <p:sldId id="725" r:id="rId39"/>
    <p:sldId id="726" r:id="rId40"/>
    <p:sldId id="664" r:id="rId41"/>
    <p:sldId id="728" r:id="rId42"/>
    <p:sldId id="729" r:id="rId43"/>
    <p:sldId id="730" r:id="rId44"/>
    <p:sldId id="731" r:id="rId45"/>
    <p:sldId id="733" r:id="rId46"/>
    <p:sldId id="734" r:id="rId47"/>
    <p:sldId id="735" r:id="rId48"/>
    <p:sldId id="737" r:id="rId49"/>
    <p:sldId id="738" r:id="rId50"/>
    <p:sldId id="686" r:id="rId51"/>
    <p:sldId id="687" r:id="rId52"/>
    <p:sldId id="742" r:id="rId53"/>
    <p:sldId id="743" r:id="rId54"/>
    <p:sldId id="744" r:id="rId55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2340E"/>
    <a:srgbClr val="66FF99"/>
    <a:srgbClr val="0066FF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16" autoAdjust="0"/>
    <p:restoredTop sz="96006"/>
  </p:normalViewPr>
  <p:slideViewPr>
    <p:cSldViewPr>
      <p:cViewPr varScale="1">
        <p:scale>
          <a:sx n="87" d="100"/>
          <a:sy n="87" d="100"/>
        </p:scale>
        <p:origin x="39" y="633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4.emf"/><Relationship Id="rId1" Type="http://schemas.openxmlformats.org/officeDocument/2006/relationships/image" Target="../media/image15.emf"/><Relationship Id="rId4" Type="http://schemas.openxmlformats.org/officeDocument/2006/relationships/image" Target="../media/image255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3.emf"/><Relationship Id="rId3" Type="http://schemas.openxmlformats.org/officeDocument/2006/relationships/image" Target="../media/image340.emf"/><Relationship Id="rId7" Type="http://schemas.openxmlformats.org/officeDocument/2006/relationships/image" Target="../media/image294.emf"/><Relationship Id="rId2" Type="http://schemas.openxmlformats.org/officeDocument/2006/relationships/image" Target="../media/image339.emf"/><Relationship Id="rId1" Type="http://schemas.openxmlformats.org/officeDocument/2006/relationships/image" Target="../media/image15.emf"/><Relationship Id="rId6" Type="http://schemas.openxmlformats.org/officeDocument/2006/relationships/image" Target="../media/image342.emf"/><Relationship Id="rId5" Type="http://schemas.openxmlformats.org/officeDocument/2006/relationships/image" Target="../media/image293.emf"/><Relationship Id="rId4" Type="http://schemas.openxmlformats.org/officeDocument/2006/relationships/image" Target="../media/image341.emf"/><Relationship Id="rId9" Type="http://schemas.openxmlformats.org/officeDocument/2006/relationships/image" Target="../media/image34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345.emf"/><Relationship Id="rId2" Type="http://schemas.openxmlformats.org/officeDocument/2006/relationships/image" Target="../media/image29.emf"/><Relationship Id="rId1" Type="http://schemas.openxmlformats.org/officeDocument/2006/relationships/image" Target="../media/image15.emf"/><Relationship Id="rId6" Type="http://schemas.openxmlformats.org/officeDocument/2006/relationships/image" Target="../media/image255.emf"/><Relationship Id="rId5" Type="http://schemas.openxmlformats.org/officeDocument/2006/relationships/image" Target="../media/image256.emf"/><Relationship Id="rId4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4.emf"/><Relationship Id="rId1" Type="http://schemas.openxmlformats.org/officeDocument/2006/relationships/image" Target="../media/image15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5.emf"/><Relationship Id="rId6" Type="http://schemas.openxmlformats.org/officeDocument/2006/relationships/image" Target="../media/image22.emf"/><Relationship Id="rId5" Type="http://schemas.openxmlformats.org/officeDocument/2006/relationships/image" Target="../media/image13.emf"/><Relationship Id="rId4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15.emf"/><Relationship Id="rId7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9.emf"/><Relationship Id="rId7" Type="http://schemas.openxmlformats.org/officeDocument/2006/relationships/image" Target="../media/image31.emf"/><Relationship Id="rId2" Type="http://schemas.openxmlformats.org/officeDocument/2006/relationships/image" Target="../media/image12.emf"/><Relationship Id="rId1" Type="http://schemas.openxmlformats.org/officeDocument/2006/relationships/image" Target="../media/image15.emf"/><Relationship Id="rId6" Type="http://schemas.openxmlformats.org/officeDocument/2006/relationships/image" Target="../media/image30.emf"/><Relationship Id="rId5" Type="http://schemas.openxmlformats.org/officeDocument/2006/relationships/image" Target="../media/image13.emf"/><Relationship Id="rId4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233.emf"/><Relationship Id="rId2" Type="http://schemas.openxmlformats.org/officeDocument/2006/relationships/image" Target="../media/image231.emf"/><Relationship Id="rId1" Type="http://schemas.openxmlformats.org/officeDocument/2006/relationships/image" Target="../media/image230.emf"/><Relationship Id="rId6" Type="http://schemas.openxmlformats.org/officeDocument/2006/relationships/image" Target="../media/image232.emf"/><Relationship Id="rId5" Type="http://schemas.openxmlformats.org/officeDocument/2006/relationships/image" Target="../media/image13.emf"/><Relationship Id="rId4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emf"/><Relationship Id="rId2" Type="http://schemas.openxmlformats.org/officeDocument/2006/relationships/image" Target="../media/image13.emf"/><Relationship Id="rId1" Type="http://schemas.openxmlformats.org/officeDocument/2006/relationships/image" Target="../media/image14.emf"/><Relationship Id="rId6" Type="http://schemas.openxmlformats.org/officeDocument/2006/relationships/image" Target="../media/image23.emf"/><Relationship Id="rId5" Type="http://schemas.openxmlformats.org/officeDocument/2006/relationships/image" Target="../media/image257.emf"/><Relationship Id="rId4" Type="http://schemas.openxmlformats.org/officeDocument/2006/relationships/image" Target="../media/image256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emf"/><Relationship Id="rId2" Type="http://schemas.openxmlformats.org/officeDocument/2006/relationships/image" Target="../media/image266.emf"/><Relationship Id="rId1" Type="http://schemas.openxmlformats.org/officeDocument/2006/relationships/image" Target="../media/image265.emf"/><Relationship Id="rId6" Type="http://schemas.openxmlformats.org/officeDocument/2006/relationships/image" Target="../media/image13.emf"/><Relationship Id="rId5" Type="http://schemas.openxmlformats.org/officeDocument/2006/relationships/image" Target="../media/image14.emf"/><Relationship Id="rId4" Type="http://schemas.openxmlformats.org/officeDocument/2006/relationships/image" Target="../media/image268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emf"/><Relationship Id="rId2" Type="http://schemas.openxmlformats.org/officeDocument/2006/relationships/image" Target="../media/image255.emf"/><Relationship Id="rId1" Type="http://schemas.openxmlformats.org/officeDocument/2006/relationships/image" Target="../media/image291.png"/><Relationship Id="rId6" Type="http://schemas.openxmlformats.org/officeDocument/2006/relationships/image" Target="../media/image294.emf"/><Relationship Id="rId5" Type="http://schemas.openxmlformats.org/officeDocument/2006/relationships/image" Target="../media/image293.emf"/><Relationship Id="rId4" Type="http://schemas.openxmlformats.org/officeDocument/2006/relationships/image" Target="../media/image29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6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6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7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1816C-352C-F194-31E6-5EF6E70B2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5A57658-93F1-EDD9-95FE-541CC63100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044">
              <a:defRPr/>
            </a:pPr>
            <a:fld id="{67963C27-3441-F944-8B9B-07B18BDA8089}" type="slidenum">
              <a:rPr lang="en-US" altLang="zh-CN" sz="1300">
                <a:solidFill>
                  <a:srgbClr val="000000"/>
                </a:solidFill>
              </a:rPr>
              <a:pPr defTabSz="882044">
                <a:defRPr/>
              </a:pPr>
              <a:t>3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AB042A52-8A6B-FFA9-2116-3CC349553CC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4A71A13-A40E-3E97-53E0-01ABD261A0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35412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9BA41-D75E-3955-BFC4-D8CC14F38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>
            <a:extLst>
              <a:ext uri="{FF2B5EF4-FFF2-40B4-BE49-F238E27FC236}">
                <a16:creationId xmlns:a16="http://schemas.microsoft.com/office/drawing/2014/main" id="{F121B2B3-A80B-1AEF-172D-B1654B602A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80037D-1F4B-BF42-9739-5FD6C85AE30E}" type="slidenum">
              <a:rPr lang="en-US" altLang="zh-CN"/>
              <a:pPr/>
              <a:t>31</a:t>
            </a:fld>
            <a:endParaRPr lang="en-US" altLang="zh-CN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E277F4F5-EFE3-88ED-B60B-A7008D699A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0DA691B4-BB10-BF42-8B1B-45A5334729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 sz="2400" b="1">
              <a:solidFill>
                <a:schemeClr val="accent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1454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985B14-3CB3-7242-94F1-0E021D593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8B2DB3B-24FF-3742-A08E-94096A393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0F0A46-F7D7-5F40-B942-6EC4E210F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D66504-AE57-2E41-A984-C73FFEB4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B46DB6-327B-6D41-B07E-426607C09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56039-443A-E94F-BDE5-C59B105CBDF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776711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14A8ED-51A0-854A-87DE-BAA715F56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6D490A-5179-2946-81FF-EAB5533EC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8513F2-D31D-3247-A686-524E76EDB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9C13DF-6CE6-034B-B3DA-CFE941D79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C776E9-AE4E-8D44-8114-F9EDD6985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F575FB-4F3A-9043-AA72-4D1B9B57048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63561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7B32DE-5E6F-2A41-A92E-0A0357C17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3DECDC-19A8-3A46-BBC6-06A3938BF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F7D9AA-5361-3C46-B977-2F10510FC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FF030E-7899-834C-B3EA-3FEA9BC95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C8EE92-D9A1-144C-B599-5D9B699A1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9F6E0-3BDA-EF46-AE72-D7AE4D3001F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041329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1F224C-D904-8B46-A2B4-1FCA9FD4F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81B3A0-43C4-F142-9438-1498F2C87B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90469-34D3-2C40-920F-8701F408D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14B941-3F88-AE4B-995B-827157F8C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6E2577-D538-C34F-BB26-F8371729F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80E3536-FBA8-4044-9884-012E67502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3EF45-CA4F-8144-9428-B2B96430A81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605318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AFC2F5-7078-0A40-843A-C3856E70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3B186E-0FEC-074E-9378-952A113BB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5EEE94A-5584-0642-93EA-8DA4A8B3E9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99A7DE2-6162-2341-B2D0-9E3E7E4F07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8434F1-89A8-424B-86C0-F5B4D1C6F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A577EE8-A2A5-4E4D-8E66-19222DE2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01238A1-C55F-BB46-95C5-DDA3787F2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A67A055-5FA8-E04D-A4E7-5F83A0431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A8AF2-DA40-9846-98D6-E8AB00D9C04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748398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35BEB1-6831-F74C-977B-0A373DB2E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CE1C9DB-4356-1440-8673-9724C5E8C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198CAEC-471B-9B45-8E08-71EEABE39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01CB725-1064-AA4D-B6E1-A361C2C07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20A49-88C5-224D-AEA6-FFEBCC1210E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41977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6A9B78-75B2-F44B-B58A-6895E9D1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494F07A-3EDD-2140-9723-8C751DE2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04D091-DD17-EE4B-96DF-397FA59FD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6F0FE-E8FE-C241-A616-E84E84D61DB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555354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96DE46-EEFB-1040-902C-330EB6A08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FEA1D8-8DC4-2948-BEB0-D58A21BB0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62C90E9-4104-0F4A-89F9-F23853844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E131B21-B4EE-9C4B-ABCD-8BC1A562C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145DC8-EE51-E140-8F18-4EB8B2C29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94CA42-5458-B74E-94BB-D7B9CE2F6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B56C3-6416-9F46-A2A7-A85D76EF709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2184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A42A16-E29A-FA49-96D8-1930E2924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47BA38D-195B-D449-B576-D928704172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83A989D-1051-EA49-84D2-AEA2F38D6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22A4BEE-D81C-BD4E-96B0-76D899D4F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20D05E6-0630-E34A-9128-60795DB81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418836F-780D-724F-9CA9-C0C29C03D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1F99A-F91E-A140-9EC6-DDD2F4C3414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820905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C95406-87AB-D446-A903-2BE732D08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8712AC-86DF-A240-814E-9F08446FF6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AB7B54-B7F3-EC49-B468-43CC501C9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29E813-18EA-4D43-B206-9A891968C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B2E168-7201-0E4F-90A4-A9544F39A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B2955-466A-9748-8BE0-A16FC195AA1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45639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EDB0D12-FA46-8846-BDEC-A648DE5835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573ACDC-25BC-5841-AB87-CE1D8657A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A6B1A3-FFF6-1A41-910B-643434D00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DF9086-A684-0348-89C4-9CC1F8885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ED6702-8A48-6B45-9E10-06EAB757E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1185CC-090A-954A-9092-7F2C74B9ED5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925581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7592D8-4AB3-0446-BA31-515F3170E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2F39515-B661-AB41-A90A-21BB28D6BB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F30689-FE13-5540-87A1-FA1378AC4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124809-E357-7E42-9BDE-441D6637B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340B5A-DF68-0C4B-9B14-5A53C7459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C58D1AE8-2F53-AD4F-8860-B148FD3A97F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198967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A6CF72-6D5C-8D4C-A493-19DE79800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3A639A-A8C1-A44A-8499-35ACF26A6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13754B-7580-CB4D-954F-6FD36729A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BF04AC-BEDE-A644-B757-BCFEDA82A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F1CFD7-8778-5F4B-A81E-88CCD669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21170E61-8F84-6144-8A94-B03EC56CB63D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68681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3FBD5F-8655-6943-940D-B44C0EA5F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A7A8774-5C0E-E94B-A460-9AC5ECF90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77A0E0-4E53-F741-B8A1-7D0260322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A41AD3-F03E-9647-8FCD-82BDC275E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37AE20-F5B1-9E49-BCF9-1F28CEBBF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21B6C06-B062-824B-803F-AA1411FA26E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738185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2C4467-E7A5-4D4D-811E-CDE51EDC1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F8909E-FF6B-6E4C-8B03-913E62F68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4ADB1B3-1FD3-AD46-BA64-D0B46F8D3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819118C-8247-D24E-A2E4-F4949DF77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C2A8A5-3FE0-9D4B-932F-D9285045A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C6372EC-23D2-BE49-96A9-B6D78CD2D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A6F7D314-2598-004A-8BB4-01456C414E5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431972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63F3E3-ABCA-0245-A7C2-E21F82B18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35062D-A7DA-0744-BF6C-8B9BED51C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809AFD8-FFF4-4F4F-992B-48B700EC7D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C7F5986-CD77-474A-BBF9-63BD4B3A6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E4E8560-34CF-FB4F-8576-62DAB4E19D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885130F-8056-CB46-97BC-BAEE54735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94A1841-E62F-C74F-B5A3-6D93E49E3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6E217E2-0C13-C346-9F85-F593570B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44911E87-C17F-CF40-8278-8E13A092204D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35937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C4E90-DA18-034C-B51F-B57DAAE14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7962D5D-87A7-5E49-9A46-F81C233ED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82D9A9F-9B79-2641-99FC-D0A6DC4D9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6B0542-34FA-384E-B48D-C61EDF0C0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BEE9C198-EAB8-4844-997B-F440640515AD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69547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51BD868-65F3-EC48-92C0-4F744E973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CA1C267-5D65-E046-A9C7-0AFD6C8D7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9CC155-A1C4-0946-89E6-716E9ECFD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E57F49D-E786-7B43-833C-C9AB1AF853C4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560138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3B1D2A-33E5-584C-9F10-1B71974F9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716B5F-F882-B54B-86E9-A763D5A1A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25833EB-FB80-AC4E-826F-4454BE4D00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6AB851A-FF85-9447-9744-2928493A5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C6FDC1-E1F1-734B-969C-10E7ECC42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EC196D3-37BF-4842-AF35-3C3D0EAA4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A0FA7A78-9C27-DC4D-9633-091E3411EE9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428819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7FB733-5433-2542-B809-2A14B2691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8D941AC-9324-CA4B-ACEE-CAC5A9F5D0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42017A0-F2C6-2148-B6C3-BEA69DDF6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48D7C7-CFF6-DD45-B13E-5E8C10140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C674ECE-087A-C34E-8FC0-BA9DCC088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1225D24-64F7-A946-BCF0-549F7542A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03CDCAB-4D75-5B49-A472-83F0738EC46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460816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1E152F-8917-AC43-B447-99E945504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FAF854A-690D-C847-83CC-BBBFA889AB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2377E8-F7B2-DF42-AD62-ED8D2A846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087F55-63FF-6D46-A83D-C9D3727B3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3AB7FA-1007-494A-824C-BE93F3012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CE75B579-74B7-1847-855D-FC5D4388205E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1213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B509737-2AE0-9845-B9BA-0A9AB19AE3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B366BFE-46F3-2546-BC45-1DD73753F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FCA12A-EA03-6440-87E7-DE2A8F6D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172F6F-CC61-E648-9C80-D8FD3A5D1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B4223B-B94F-8448-9EA1-96BDA6F0D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2876FB61-1B62-BB46-9F74-F0C88E14137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226225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6.jpeg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" Target="../slides/slide2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6D5CB07-4528-EA45-A673-9B8D021139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F80D934-5825-B64E-B3CE-6338AB8975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4427D3C-989A-ED48-9D11-53587F63E7F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931FDFD-B0B7-EA41-8E1D-F1C37AAACD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B5B06CF-FE7A-CA4B-BE55-D6CCB4A4CB9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D991042B-CAB1-4743-8C76-DABE0E3221F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2EB71FA9-B0F6-314D-AE69-F8D98ECEEE6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094E1A82-9748-BF41-9426-4741C7F894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rId14" action="ppaction://hlinksldjump"/>
            <a:extLst>
              <a:ext uri="{FF2B5EF4-FFF2-40B4-BE49-F238E27FC236}">
                <a16:creationId xmlns:a16="http://schemas.microsoft.com/office/drawing/2014/main" id="{C60075CE-11B1-3D47-990D-DB467B947D2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0D81517-2596-9441-BEDE-EAEB3FDADF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6DD07C00-3BB0-AA44-AED2-D0632FF7B1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401D31A-9C71-E446-A79B-8C377BDA1B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79141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5CA8010-5935-4E42-84E0-D9ECDEC31B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0B3442A-0034-1A46-B8A3-8D49BF230B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5C56481-EBFD-C844-8C99-E0096E45E9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6B133EB-C368-4D41-A393-702A9AF5CEB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1848ACA-0251-1B40-9027-1D260A9E2A2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7AABF9F9-CC97-2B45-B096-274C188B42BE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BC76BB5D-F320-664E-8BDC-F10766A887D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64F885E0-FAA4-BD43-B12C-F9DB2A978E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rId15" action="ppaction://hlinksldjump"/>
            <a:extLst>
              <a:ext uri="{FF2B5EF4-FFF2-40B4-BE49-F238E27FC236}">
                <a16:creationId xmlns:a16="http://schemas.microsoft.com/office/drawing/2014/main" id="{F4159A79-A851-BF49-8486-DB440A763A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1FBCFE4-DFFB-1E48-8E2F-AB77ECACBC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B9E0CB4D-7569-DA40-8BC1-4DC2E91D5A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2B87787-D505-EA41-AA48-F6810DCE94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13363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5" Type="http://schemas.openxmlformats.org/officeDocument/2006/relationships/image" Target="../media/image36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11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3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2.png"/><Relationship Id="rId7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6.png"/><Relationship Id="rId5" Type="http://schemas.openxmlformats.org/officeDocument/2006/relationships/image" Target="../media/image53.png"/><Relationship Id="rId10" Type="http://schemas.openxmlformats.org/officeDocument/2006/relationships/image" Target="../media/image63.png"/><Relationship Id="rId4" Type="http://schemas.openxmlformats.org/officeDocument/2006/relationships/image" Target="../media/image45.png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0.png"/><Relationship Id="rId7" Type="http://schemas.openxmlformats.org/officeDocument/2006/relationships/image" Target="../media/image6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2.png"/><Relationship Id="rId5" Type="http://schemas.openxmlformats.org/officeDocument/2006/relationships/image" Target="../media/image67.png"/><Relationship Id="rId10" Type="http://schemas.openxmlformats.org/officeDocument/2006/relationships/image" Target="../media/image150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45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5.png"/><Relationship Id="rId5" Type="http://schemas.openxmlformats.org/officeDocument/2006/relationships/image" Target="../media/image76.png"/><Relationship Id="rId4" Type="http://schemas.openxmlformats.org/officeDocument/2006/relationships/image" Target="../media/image420.png"/><Relationship Id="rId9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5.png"/><Relationship Id="rId5" Type="http://schemas.openxmlformats.org/officeDocument/2006/relationships/image" Target="../media/image81.png"/><Relationship Id="rId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9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111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21.png"/><Relationship Id="rId3" Type="http://schemas.openxmlformats.org/officeDocument/2006/relationships/oleObject" Target="../embeddings/oleObject1.bin"/><Relationship Id="rId21" Type="http://schemas.openxmlformats.org/officeDocument/2006/relationships/image" Target="../media/image124.png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6.emf"/><Relationship Id="rId17" Type="http://schemas.openxmlformats.org/officeDocument/2006/relationships/image" Target="../media/image120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03.png"/><Relationship Id="rId10" Type="http://schemas.openxmlformats.org/officeDocument/2006/relationships/image" Target="../media/image15.emf"/><Relationship Id="rId19" Type="http://schemas.openxmlformats.org/officeDocument/2006/relationships/image" Target="../media/image122.png"/><Relationship Id="rId4" Type="http://schemas.openxmlformats.org/officeDocument/2006/relationships/image" Target="../media/image12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7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06.png"/><Relationship Id="rId18" Type="http://schemas.openxmlformats.org/officeDocument/2006/relationships/image" Target="../media/image132.png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9.emf"/><Relationship Id="rId17" Type="http://schemas.openxmlformats.org/officeDocument/2006/relationships/image" Target="../media/image131.pn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30.png"/><Relationship Id="rId20" Type="http://schemas.openxmlformats.org/officeDocument/2006/relationships/image" Target="../media/image134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image" Target="../media/image112.png"/><Relationship Id="rId10" Type="http://schemas.openxmlformats.org/officeDocument/2006/relationships/image" Target="../media/image18.emf"/><Relationship Id="rId19" Type="http://schemas.openxmlformats.org/officeDocument/2006/relationships/image" Target="../media/image133.png"/><Relationship Id="rId4" Type="http://schemas.openxmlformats.org/officeDocument/2006/relationships/image" Target="../media/image15.e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0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40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7.png"/><Relationship Id="rId34" Type="http://schemas.openxmlformats.org/officeDocument/2006/relationships/image" Target="../media/image152.png"/><Relationship Id="rId25" Type="http://schemas.openxmlformats.org/officeDocument/2006/relationships/image" Target="../media/image115.png"/><Relationship Id="rId33" Type="http://schemas.openxmlformats.org/officeDocument/2006/relationships/image" Target="../media/image151.png"/><Relationship Id="rId2" Type="http://schemas.openxmlformats.org/officeDocument/2006/relationships/image" Target="../media/image116.png"/><Relationship Id="rId29" Type="http://schemas.openxmlformats.org/officeDocument/2006/relationships/image" Target="../media/image146.png"/><Relationship Id="rId1" Type="http://schemas.openxmlformats.org/officeDocument/2006/relationships/slideLayout" Target="../slideLayouts/slideLayout13.xml"/><Relationship Id="rId24" Type="http://schemas.openxmlformats.org/officeDocument/2006/relationships/image" Target="../media/image141.png"/><Relationship Id="rId32" Type="http://schemas.openxmlformats.org/officeDocument/2006/relationships/image" Target="../media/image149.png"/><Relationship Id="rId28" Type="http://schemas.openxmlformats.org/officeDocument/2006/relationships/image" Target="../media/image125.png"/><Relationship Id="rId36" Type="http://schemas.openxmlformats.org/officeDocument/2006/relationships/image" Target="../media/image154.png"/><Relationship Id="rId31" Type="http://schemas.openxmlformats.org/officeDocument/2006/relationships/image" Target="../media/image148.png"/><Relationship Id="rId27" Type="http://schemas.openxmlformats.org/officeDocument/2006/relationships/image" Target="../media/image118.png"/><Relationship Id="rId30" Type="http://schemas.openxmlformats.org/officeDocument/2006/relationships/image" Target="../media/image147.png"/><Relationship Id="rId35" Type="http://schemas.openxmlformats.org/officeDocument/2006/relationships/image" Target="../media/image15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27.png"/><Relationship Id="rId7" Type="http://schemas.openxmlformats.org/officeDocument/2006/relationships/image" Target="../media/image136.png"/><Relationship Id="rId12" Type="http://schemas.openxmlformats.org/officeDocument/2006/relationships/image" Target="../media/image155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5.png"/><Relationship Id="rId11" Type="http://schemas.openxmlformats.org/officeDocument/2006/relationships/image" Target="../media/image145.png"/><Relationship Id="rId5" Type="http://schemas.openxmlformats.org/officeDocument/2006/relationships/image" Target="../media/image129.png"/><Relationship Id="rId10" Type="http://schemas.openxmlformats.org/officeDocument/2006/relationships/image" Target="../media/image144.png"/><Relationship Id="rId4" Type="http://schemas.openxmlformats.org/officeDocument/2006/relationships/image" Target="../media/image128.png"/><Relationship Id="rId9" Type="http://schemas.openxmlformats.org/officeDocument/2006/relationships/image" Target="../media/image14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1.png"/><Relationship Id="rId13" Type="http://schemas.openxmlformats.org/officeDocument/2006/relationships/image" Target="../media/image177.png"/><Relationship Id="rId3" Type="http://schemas.openxmlformats.org/officeDocument/2006/relationships/image" Target="../media/image157.png"/><Relationship Id="rId7" Type="http://schemas.openxmlformats.org/officeDocument/2006/relationships/image" Target="../media/image1251.png"/><Relationship Id="rId12" Type="http://schemas.openxmlformats.org/officeDocument/2006/relationships/image" Target="../media/image171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0.png"/><Relationship Id="rId11" Type="http://schemas.openxmlformats.org/officeDocument/2006/relationships/image" Target="../media/image167.png"/><Relationship Id="rId5" Type="http://schemas.openxmlformats.org/officeDocument/2006/relationships/image" Target="../media/image159.png"/><Relationship Id="rId10" Type="http://schemas.openxmlformats.org/officeDocument/2006/relationships/image" Target="../media/image1570.png"/><Relationship Id="rId4" Type="http://schemas.openxmlformats.org/officeDocument/2006/relationships/image" Target="../media/image158.png"/><Relationship Id="rId9" Type="http://schemas.openxmlformats.org/officeDocument/2006/relationships/image" Target="../media/image1350.png"/><Relationship Id="rId14" Type="http://schemas.openxmlformats.org/officeDocument/2006/relationships/image" Target="../media/image17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13.emf"/><Relationship Id="rId18" Type="http://schemas.openxmlformats.org/officeDocument/2006/relationships/image" Target="../media/image166.png"/><Relationship Id="rId3" Type="http://schemas.openxmlformats.org/officeDocument/2006/relationships/image" Target="../media/image163.png"/><Relationship Id="rId21" Type="http://schemas.openxmlformats.org/officeDocument/2006/relationships/image" Target="../media/image172.png"/><Relationship Id="rId7" Type="http://schemas.openxmlformats.org/officeDocument/2006/relationships/image" Target="../media/image20.emf"/><Relationship Id="rId12" Type="http://schemas.openxmlformats.org/officeDocument/2006/relationships/oleObject" Target="../embeddings/oleObject16.bin"/><Relationship Id="rId17" Type="http://schemas.openxmlformats.org/officeDocument/2006/relationships/image" Target="../media/image165.png"/><Relationship Id="rId25" Type="http://schemas.openxmlformats.org/officeDocument/2006/relationships/image" Target="../media/image176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64.png"/><Relationship Id="rId20" Type="http://schemas.openxmlformats.org/officeDocument/2006/relationships/image" Target="../media/image169.pn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4.emf"/><Relationship Id="rId24" Type="http://schemas.openxmlformats.org/officeDocument/2006/relationships/image" Target="../media/image175.png"/><Relationship Id="rId5" Type="http://schemas.openxmlformats.org/officeDocument/2006/relationships/image" Target="../media/image15.emf"/><Relationship Id="rId15" Type="http://schemas.openxmlformats.org/officeDocument/2006/relationships/image" Target="../media/image22.emf"/><Relationship Id="rId23" Type="http://schemas.openxmlformats.org/officeDocument/2006/relationships/image" Target="../media/image174.png"/><Relationship Id="rId10" Type="http://schemas.openxmlformats.org/officeDocument/2006/relationships/oleObject" Target="../embeddings/oleObject15.bin"/><Relationship Id="rId19" Type="http://schemas.openxmlformats.org/officeDocument/2006/relationships/image" Target="../media/image168.png"/><Relationship Id="rId4" Type="http://schemas.openxmlformats.org/officeDocument/2006/relationships/oleObject" Target="../embeddings/oleObject12.bin"/><Relationship Id="rId9" Type="http://schemas.openxmlformats.org/officeDocument/2006/relationships/image" Target="../media/image21.emf"/><Relationship Id="rId14" Type="http://schemas.openxmlformats.org/officeDocument/2006/relationships/oleObject" Target="../embeddings/oleObject17.bin"/><Relationship Id="rId22" Type="http://schemas.openxmlformats.org/officeDocument/2006/relationships/image" Target="../media/image1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24.emf"/><Relationship Id="rId18" Type="http://schemas.openxmlformats.org/officeDocument/2006/relationships/oleObject" Target="../embeddings/oleObject23.bin"/><Relationship Id="rId26" Type="http://schemas.openxmlformats.org/officeDocument/2006/relationships/image" Target="../media/image182.png"/><Relationship Id="rId3" Type="http://schemas.openxmlformats.org/officeDocument/2006/relationships/image" Target="../media/image1120.png"/><Relationship Id="rId21" Type="http://schemas.openxmlformats.org/officeDocument/2006/relationships/image" Target="../media/image28.emf"/><Relationship Id="rId7" Type="http://schemas.openxmlformats.org/officeDocument/2006/relationships/image" Target="../media/image14.emf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26.emf"/><Relationship Id="rId25" Type="http://schemas.openxmlformats.org/officeDocument/2006/relationships/image" Target="../media/image181.png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22.bin"/><Relationship Id="rId20" Type="http://schemas.openxmlformats.org/officeDocument/2006/relationships/oleObject" Target="../embeddings/oleObject24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3.emf"/><Relationship Id="rId24" Type="http://schemas.openxmlformats.org/officeDocument/2006/relationships/image" Target="../media/image180.png"/><Relationship Id="rId5" Type="http://schemas.openxmlformats.org/officeDocument/2006/relationships/image" Target="../media/image13.emf"/><Relationship Id="rId15" Type="http://schemas.openxmlformats.org/officeDocument/2006/relationships/image" Target="../media/image25.emf"/><Relationship Id="rId23" Type="http://schemas.openxmlformats.org/officeDocument/2006/relationships/image" Target="../media/image1260.png"/><Relationship Id="rId10" Type="http://schemas.openxmlformats.org/officeDocument/2006/relationships/oleObject" Target="../embeddings/oleObject19.bin"/><Relationship Id="rId19" Type="http://schemas.openxmlformats.org/officeDocument/2006/relationships/image" Target="../media/image27.e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15.emf"/><Relationship Id="rId14" Type="http://schemas.openxmlformats.org/officeDocument/2006/relationships/oleObject" Target="../embeddings/oleObject21.bin"/><Relationship Id="rId22" Type="http://schemas.openxmlformats.org/officeDocument/2006/relationships/image" Target="../media/image125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13.emf"/><Relationship Id="rId18" Type="http://schemas.openxmlformats.org/officeDocument/2006/relationships/oleObject" Target="../embeddings/oleObject32.bin"/><Relationship Id="rId26" Type="http://schemas.openxmlformats.org/officeDocument/2006/relationships/image" Target="../media/image188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93.png"/><Relationship Id="rId7" Type="http://schemas.openxmlformats.org/officeDocument/2006/relationships/image" Target="../media/image12.emf"/><Relationship Id="rId12" Type="http://schemas.openxmlformats.org/officeDocument/2006/relationships/oleObject" Target="../embeddings/oleObject29.bin"/><Relationship Id="rId17" Type="http://schemas.openxmlformats.org/officeDocument/2006/relationships/image" Target="../media/image31.emf"/><Relationship Id="rId25" Type="http://schemas.openxmlformats.org/officeDocument/2006/relationships/image" Target="../media/image187.png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31.bin"/><Relationship Id="rId20" Type="http://schemas.openxmlformats.org/officeDocument/2006/relationships/image" Target="../media/image190.png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14.emf"/><Relationship Id="rId24" Type="http://schemas.openxmlformats.org/officeDocument/2006/relationships/image" Target="../media/image197.png"/><Relationship Id="rId5" Type="http://schemas.openxmlformats.org/officeDocument/2006/relationships/image" Target="../media/image15.emf"/><Relationship Id="rId15" Type="http://schemas.openxmlformats.org/officeDocument/2006/relationships/image" Target="../media/image30.emf"/><Relationship Id="rId23" Type="http://schemas.openxmlformats.org/officeDocument/2006/relationships/image" Target="../media/image195.png"/><Relationship Id="rId28" Type="http://schemas.openxmlformats.org/officeDocument/2006/relationships/image" Target="../media/image201.png"/><Relationship Id="rId10" Type="http://schemas.openxmlformats.org/officeDocument/2006/relationships/oleObject" Target="../embeddings/oleObject28.bin"/><Relationship Id="rId19" Type="http://schemas.openxmlformats.org/officeDocument/2006/relationships/image" Target="../media/image32.e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29.emf"/><Relationship Id="rId14" Type="http://schemas.openxmlformats.org/officeDocument/2006/relationships/oleObject" Target="../embeddings/oleObject30.bin"/><Relationship Id="rId22" Type="http://schemas.openxmlformats.org/officeDocument/2006/relationships/image" Target="../media/image194.png"/><Relationship Id="rId27" Type="http://schemas.openxmlformats.org/officeDocument/2006/relationships/image" Target="../media/image20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161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0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3" Type="http://schemas.openxmlformats.org/officeDocument/2006/relationships/image" Target="../media/image186.png"/><Relationship Id="rId7" Type="http://schemas.openxmlformats.org/officeDocument/2006/relationships/image" Target="../media/image218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4.png"/><Relationship Id="rId11" Type="http://schemas.openxmlformats.org/officeDocument/2006/relationships/image" Target="../media/image198.png"/><Relationship Id="rId5" Type="http://schemas.openxmlformats.org/officeDocument/2006/relationships/image" Target="../media/image189.png"/><Relationship Id="rId10" Type="http://schemas.openxmlformats.org/officeDocument/2006/relationships/image" Target="../media/image196.png"/><Relationship Id="rId4" Type="http://schemas.openxmlformats.org/officeDocument/2006/relationships/image" Target="../media/image215.png"/><Relationship Id="rId9" Type="http://schemas.openxmlformats.org/officeDocument/2006/relationships/image" Target="../media/image19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3" Type="http://schemas.openxmlformats.org/officeDocument/2006/relationships/image" Target="../media/image202.png"/><Relationship Id="rId7" Type="http://schemas.openxmlformats.org/officeDocument/2006/relationships/image" Target="../media/image205.png"/><Relationship Id="rId2" Type="http://schemas.openxmlformats.org/officeDocument/2006/relationships/image" Target="../media/image199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7.png"/><Relationship Id="rId5" Type="http://schemas.openxmlformats.org/officeDocument/2006/relationships/image" Target="../media/image204.png"/><Relationship Id="rId4" Type="http://schemas.openxmlformats.org/officeDocument/2006/relationships/image" Target="../media/image20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3" Type="http://schemas.openxmlformats.org/officeDocument/2006/relationships/image" Target="../media/image208.png"/><Relationship Id="rId7" Type="http://schemas.openxmlformats.org/officeDocument/2006/relationships/image" Target="../media/image212.png"/><Relationship Id="rId2" Type="http://schemas.openxmlformats.org/officeDocument/2006/relationships/image" Target="../media/image207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1.png"/><Relationship Id="rId5" Type="http://schemas.openxmlformats.org/officeDocument/2006/relationships/image" Target="../media/image210.png"/><Relationship Id="rId10" Type="http://schemas.openxmlformats.org/officeDocument/2006/relationships/image" Target="../media/image219.png"/><Relationship Id="rId4" Type="http://schemas.openxmlformats.org/officeDocument/2006/relationships/image" Target="../media/image209.png"/><Relationship Id="rId9" Type="http://schemas.openxmlformats.org/officeDocument/2006/relationships/image" Target="../media/image21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3" Type="http://schemas.openxmlformats.org/officeDocument/2006/relationships/image" Target="../media/image221.png"/><Relationship Id="rId7" Type="http://schemas.openxmlformats.org/officeDocument/2006/relationships/image" Target="../media/image240.png"/><Relationship Id="rId2" Type="http://schemas.openxmlformats.org/officeDocument/2006/relationships/image" Target="../media/image220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9.png"/><Relationship Id="rId5" Type="http://schemas.openxmlformats.org/officeDocument/2006/relationships/image" Target="../media/image238.png"/><Relationship Id="rId4" Type="http://schemas.openxmlformats.org/officeDocument/2006/relationships/image" Target="../media/image22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7" Type="http://schemas.openxmlformats.org/officeDocument/2006/relationships/image" Target="../media/image224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4.png"/><Relationship Id="rId5" Type="http://schemas.openxmlformats.org/officeDocument/2006/relationships/image" Target="../media/image243.png"/><Relationship Id="rId10" Type="http://schemas.openxmlformats.org/officeDocument/2006/relationships/image" Target="../media/image220.emf"/><Relationship Id="rId4" Type="http://schemas.openxmlformats.org/officeDocument/2006/relationships/image" Target="../media/image247.png"/><Relationship Id="rId9" Type="http://schemas.openxmlformats.org/officeDocument/2006/relationships/image" Target="../media/image2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3" Type="http://schemas.openxmlformats.org/officeDocument/2006/relationships/image" Target="../media/image228.png"/><Relationship Id="rId7" Type="http://schemas.openxmlformats.org/officeDocument/2006/relationships/image" Target="../media/image248.png"/><Relationship Id="rId2" Type="http://schemas.openxmlformats.org/officeDocument/2006/relationships/image" Target="../media/image227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7.png"/><Relationship Id="rId5" Type="http://schemas.openxmlformats.org/officeDocument/2006/relationships/image" Target="../media/image256.png"/><Relationship Id="rId4" Type="http://schemas.openxmlformats.org/officeDocument/2006/relationships/image" Target="../media/image229.png"/><Relationship Id="rId9" Type="http://schemas.openxmlformats.org/officeDocument/2006/relationships/image" Target="../media/image25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13" Type="http://schemas.openxmlformats.org/officeDocument/2006/relationships/oleObject" Target="../embeddings/oleObject37.bin"/><Relationship Id="rId18" Type="http://schemas.openxmlformats.org/officeDocument/2006/relationships/image" Target="../media/image233.emf"/><Relationship Id="rId26" Type="http://schemas.openxmlformats.org/officeDocument/2006/relationships/image" Target="../media/image252.png"/><Relationship Id="rId3" Type="http://schemas.openxmlformats.org/officeDocument/2006/relationships/image" Target="../media/image234.png"/><Relationship Id="rId21" Type="http://schemas.openxmlformats.org/officeDocument/2006/relationships/image" Target="../media/image258.png"/><Relationship Id="rId7" Type="http://schemas.openxmlformats.org/officeDocument/2006/relationships/image" Target="../media/image231.emf"/><Relationship Id="rId12" Type="http://schemas.openxmlformats.org/officeDocument/2006/relationships/image" Target="../media/image14.emf"/><Relationship Id="rId17" Type="http://schemas.openxmlformats.org/officeDocument/2006/relationships/oleObject" Target="../embeddings/oleObject39.bin"/><Relationship Id="rId25" Type="http://schemas.openxmlformats.org/officeDocument/2006/relationships/image" Target="../media/image250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32.emf"/><Relationship Id="rId20" Type="http://schemas.openxmlformats.org/officeDocument/2006/relationships/image" Target="../media/image237.png"/><Relationship Id="rId29" Type="http://schemas.openxmlformats.org/officeDocument/2006/relationships/image" Target="../media/image265.png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4.bin"/><Relationship Id="rId11" Type="http://schemas.openxmlformats.org/officeDocument/2006/relationships/oleObject" Target="../embeddings/oleObject36.bin"/><Relationship Id="rId24" Type="http://schemas.openxmlformats.org/officeDocument/2006/relationships/image" Target="../media/image246.png"/><Relationship Id="rId5" Type="http://schemas.openxmlformats.org/officeDocument/2006/relationships/image" Target="../media/image230.emf"/><Relationship Id="rId15" Type="http://schemas.openxmlformats.org/officeDocument/2006/relationships/oleObject" Target="../embeddings/oleObject38.bin"/><Relationship Id="rId23" Type="http://schemas.openxmlformats.org/officeDocument/2006/relationships/image" Target="../media/image245.png"/><Relationship Id="rId28" Type="http://schemas.openxmlformats.org/officeDocument/2006/relationships/image" Target="../media/image254.png"/><Relationship Id="rId10" Type="http://schemas.openxmlformats.org/officeDocument/2006/relationships/image" Target="../media/image15.emf"/><Relationship Id="rId19" Type="http://schemas.openxmlformats.org/officeDocument/2006/relationships/image" Target="../media/image236.png"/><Relationship Id="rId4" Type="http://schemas.openxmlformats.org/officeDocument/2006/relationships/oleObject" Target="../embeddings/oleObject33.bin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13.emf"/><Relationship Id="rId22" Type="http://schemas.openxmlformats.org/officeDocument/2006/relationships/image" Target="../media/image241.png"/><Relationship Id="rId27" Type="http://schemas.openxmlformats.org/officeDocument/2006/relationships/image" Target="../media/image25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png"/><Relationship Id="rId13" Type="http://schemas.openxmlformats.org/officeDocument/2006/relationships/oleObject" Target="../embeddings/oleObject44.bin"/><Relationship Id="rId18" Type="http://schemas.openxmlformats.org/officeDocument/2006/relationships/image" Target="../media/image283.png"/><Relationship Id="rId26" Type="http://schemas.openxmlformats.org/officeDocument/2006/relationships/image" Target="../media/image262.png"/><Relationship Id="rId3" Type="http://schemas.openxmlformats.org/officeDocument/2006/relationships/oleObject" Target="../embeddings/oleObject40.bin"/><Relationship Id="rId21" Type="http://schemas.openxmlformats.org/officeDocument/2006/relationships/image" Target="../media/image286.png"/><Relationship Id="rId7" Type="http://schemas.openxmlformats.org/officeDocument/2006/relationships/image" Target="../media/image15.emf"/><Relationship Id="rId12" Type="http://schemas.openxmlformats.org/officeDocument/2006/relationships/image" Target="../media/image256.emf"/><Relationship Id="rId17" Type="http://schemas.openxmlformats.org/officeDocument/2006/relationships/image" Target="../media/image282.png"/><Relationship Id="rId25" Type="http://schemas.openxmlformats.org/officeDocument/2006/relationships/image" Target="../media/image274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3.emf"/><Relationship Id="rId20" Type="http://schemas.openxmlformats.org/officeDocument/2006/relationships/image" Target="../media/image261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43.bin"/><Relationship Id="rId24" Type="http://schemas.openxmlformats.org/officeDocument/2006/relationships/image" Target="../media/image273.png"/><Relationship Id="rId5" Type="http://schemas.openxmlformats.org/officeDocument/2006/relationships/oleObject" Target="../embeddings/oleObject41.bin"/><Relationship Id="rId15" Type="http://schemas.openxmlformats.org/officeDocument/2006/relationships/oleObject" Target="../embeddings/oleObject45.bin"/><Relationship Id="rId23" Type="http://schemas.openxmlformats.org/officeDocument/2006/relationships/image" Target="../media/image272.png"/><Relationship Id="rId28" Type="http://schemas.openxmlformats.org/officeDocument/2006/relationships/image" Target="../media/image264.png"/><Relationship Id="rId10" Type="http://schemas.openxmlformats.org/officeDocument/2006/relationships/image" Target="../media/image255.emf"/><Relationship Id="rId19" Type="http://schemas.openxmlformats.org/officeDocument/2006/relationships/image" Target="../media/image260.png"/><Relationship Id="rId4" Type="http://schemas.openxmlformats.org/officeDocument/2006/relationships/image" Target="../media/image14.e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257.emf"/><Relationship Id="rId22" Type="http://schemas.openxmlformats.org/officeDocument/2006/relationships/image" Target="../media/image269.png"/><Relationship Id="rId27" Type="http://schemas.openxmlformats.org/officeDocument/2006/relationships/image" Target="../media/image26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emf"/><Relationship Id="rId13" Type="http://schemas.openxmlformats.org/officeDocument/2006/relationships/oleObject" Target="../embeddings/oleObject49.bin"/><Relationship Id="rId18" Type="http://schemas.openxmlformats.org/officeDocument/2006/relationships/image" Target="../media/image13.emf"/><Relationship Id="rId26" Type="http://schemas.openxmlformats.org/officeDocument/2006/relationships/image" Target="../media/image285.png"/><Relationship Id="rId3" Type="http://schemas.openxmlformats.org/officeDocument/2006/relationships/image" Target="../media/image270.png"/><Relationship Id="rId21" Type="http://schemas.openxmlformats.org/officeDocument/2006/relationships/image" Target="../media/image278.png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267.emf"/><Relationship Id="rId17" Type="http://schemas.openxmlformats.org/officeDocument/2006/relationships/oleObject" Target="../embeddings/oleObject51.bin"/><Relationship Id="rId25" Type="http://schemas.openxmlformats.org/officeDocument/2006/relationships/image" Target="../media/image284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4.emf"/><Relationship Id="rId20" Type="http://schemas.openxmlformats.org/officeDocument/2006/relationships/image" Target="../media/image277.png"/><Relationship Id="rId29" Type="http://schemas.openxmlformats.org/officeDocument/2006/relationships/image" Target="../media/image289.png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6.png"/><Relationship Id="rId11" Type="http://schemas.openxmlformats.org/officeDocument/2006/relationships/oleObject" Target="../embeddings/oleObject48.bin"/><Relationship Id="rId24" Type="http://schemas.openxmlformats.org/officeDocument/2006/relationships/image" Target="../media/image281.png"/><Relationship Id="rId5" Type="http://schemas.openxmlformats.org/officeDocument/2006/relationships/image" Target="../media/image275.png"/><Relationship Id="rId15" Type="http://schemas.openxmlformats.org/officeDocument/2006/relationships/oleObject" Target="../embeddings/oleObject50.bin"/><Relationship Id="rId23" Type="http://schemas.openxmlformats.org/officeDocument/2006/relationships/image" Target="../media/image280.png"/><Relationship Id="rId28" Type="http://schemas.openxmlformats.org/officeDocument/2006/relationships/image" Target="../media/image288.png"/><Relationship Id="rId10" Type="http://schemas.openxmlformats.org/officeDocument/2006/relationships/image" Target="../media/image266.emf"/><Relationship Id="rId19" Type="http://schemas.openxmlformats.org/officeDocument/2006/relationships/image" Target="../media/image15.emf"/><Relationship Id="rId4" Type="http://schemas.openxmlformats.org/officeDocument/2006/relationships/image" Target="../media/image271.png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268.emf"/><Relationship Id="rId22" Type="http://schemas.openxmlformats.org/officeDocument/2006/relationships/image" Target="../media/image279.png"/><Relationship Id="rId27" Type="http://schemas.openxmlformats.org/officeDocument/2006/relationships/image" Target="../media/image287.png"/><Relationship Id="rId30" Type="http://schemas.openxmlformats.org/officeDocument/2006/relationships/image" Target="../media/image29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emf"/><Relationship Id="rId13" Type="http://schemas.openxmlformats.org/officeDocument/2006/relationships/oleObject" Target="../embeddings/oleObject57.bin"/><Relationship Id="rId18" Type="http://schemas.openxmlformats.org/officeDocument/2006/relationships/image" Target="../media/image297.png"/><Relationship Id="rId26" Type="http://schemas.openxmlformats.org/officeDocument/2006/relationships/image" Target="../media/image305.png"/><Relationship Id="rId3" Type="http://schemas.openxmlformats.org/officeDocument/2006/relationships/oleObject" Target="../embeddings/oleObject52.bin"/><Relationship Id="rId21" Type="http://schemas.openxmlformats.org/officeDocument/2006/relationships/image" Target="../media/image300.png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293.emf"/><Relationship Id="rId17" Type="http://schemas.openxmlformats.org/officeDocument/2006/relationships/image" Target="../media/image296.png"/><Relationship Id="rId25" Type="http://schemas.openxmlformats.org/officeDocument/2006/relationships/image" Target="../media/image304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95.png"/><Relationship Id="rId20" Type="http://schemas.openxmlformats.org/officeDocument/2006/relationships/image" Target="../media/image299.png"/><Relationship Id="rId1" Type="http://schemas.openxmlformats.org/officeDocument/2006/relationships/vmlDrawing" Target="../drawings/vmlDrawing9.vml"/><Relationship Id="rId6" Type="http://schemas.openxmlformats.org/officeDocument/2006/relationships/image" Target="../media/image255.emf"/><Relationship Id="rId11" Type="http://schemas.openxmlformats.org/officeDocument/2006/relationships/oleObject" Target="../embeddings/oleObject56.bin"/><Relationship Id="rId24" Type="http://schemas.openxmlformats.org/officeDocument/2006/relationships/image" Target="../media/image303.png"/><Relationship Id="rId5" Type="http://schemas.openxmlformats.org/officeDocument/2006/relationships/oleObject" Target="../embeddings/oleObject53.bin"/><Relationship Id="rId15" Type="http://schemas.openxmlformats.org/officeDocument/2006/relationships/image" Target="../media/image15.emf"/><Relationship Id="rId23" Type="http://schemas.openxmlformats.org/officeDocument/2006/relationships/image" Target="../media/image302.png"/><Relationship Id="rId10" Type="http://schemas.openxmlformats.org/officeDocument/2006/relationships/image" Target="../media/image292.emf"/><Relationship Id="rId19" Type="http://schemas.openxmlformats.org/officeDocument/2006/relationships/image" Target="../media/image298.png"/><Relationship Id="rId4" Type="http://schemas.openxmlformats.org/officeDocument/2006/relationships/image" Target="../media/image291.png"/><Relationship Id="rId9" Type="http://schemas.openxmlformats.org/officeDocument/2006/relationships/oleObject" Target="../embeddings/oleObject55.bin"/><Relationship Id="rId14" Type="http://schemas.openxmlformats.org/officeDocument/2006/relationships/image" Target="../media/image294.emf"/><Relationship Id="rId22" Type="http://schemas.openxmlformats.org/officeDocument/2006/relationships/image" Target="../media/image301.png"/><Relationship Id="rId27" Type="http://schemas.openxmlformats.org/officeDocument/2006/relationships/image" Target="../media/image30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8.png"/><Relationship Id="rId2" Type="http://schemas.openxmlformats.org/officeDocument/2006/relationships/image" Target="../media/image30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92.png"/><Relationship Id="rId4" Type="http://schemas.openxmlformats.org/officeDocument/2006/relationships/image" Target="../media/image29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9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13.png"/><Relationship Id="rId4" Type="http://schemas.openxmlformats.org/officeDocument/2006/relationships/image" Target="../media/image31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13" Type="http://schemas.openxmlformats.org/officeDocument/2006/relationships/image" Target="../media/image293.png"/><Relationship Id="rId18" Type="http://schemas.openxmlformats.org/officeDocument/2006/relationships/image" Target="../media/image318.png"/><Relationship Id="rId3" Type="http://schemas.openxmlformats.org/officeDocument/2006/relationships/image" Target="../media/image314.png"/><Relationship Id="rId21" Type="http://schemas.openxmlformats.org/officeDocument/2006/relationships/image" Target="../media/image321.png"/><Relationship Id="rId7" Type="http://schemas.openxmlformats.org/officeDocument/2006/relationships/image" Target="../media/image14.emf"/><Relationship Id="rId12" Type="http://schemas.openxmlformats.org/officeDocument/2006/relationships/image" Target="../media/image315.png"/><Relationship Id="rId17" Type="http://schemas.openxmlformats.org/officeDocument/2006/relationships/image" Target="../media/image317.pn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16.png"/><Relationship Id="rId20" Type="http://schemas.openxmlformats.org/officeDocument/2006/relationships/image" Target="../media/image320.png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9.bin"/><Relationship Id="rId11" Type="http://schemas.openxmlformats.org/officeDocument/2006/relationships/image" Target="../media/image255.emf"/><Relationship Id="rId5" Type="http://schemas.openxmlformats.org/officeDocument/2006/relationships/image" Target="../media/image15.emf"/><Relationship Id="rId15" Type="http://schemas.openxmlformats.org/officeDocument/2006/relationships/image" Target="../media/image311.png"/><Relationship Id="rId23" Type="http://schemas.openxmlformats.org/officeDocument/2006/relationships/image" Target="../media/image323.png"/><Relationship Id="rId10" Type="http://schemas.openxmlformats.org/officeDocument/2006/relationships/oleObject" Target="../embeddings/oleObject61.bin"/><Relationship Id="rId19" Type="http://schemas.openxmlformats.org/officeDocument/2006/relationships/image" Target="../media/image319.png"/><Relationship Id="rId4" Type="http://schemas.openxmlformats.org/officeDocument/2006/relationships/oleObject" Target="../embeddings/oleObject58.bin"/><Relationship Id="rId9" Type="http://schemas.openxmlformats.org/officeDocument/2006/relationships/image" Target="../media/image13.emf"/><Relationship Id="rId14" Type="http://schemas.openxmlformats.org/officeDocument/2006/relationships/image" Target="../media/image3080.png"/><Relationship Id="rId22" Type="http://schemas.openxmlformats.org/officeDocument/2006/relationships/image" Target="../media/image32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9.png"/><Relationship Id="rId7" Type="http://schemas.openxmlformats.org/officeDocument/2006/relationships/image" Target="../media/image330.png"/><Relationship Id="rId2" Type="http://schemas.openxmlformats.org/officeDocument/2006/relationships/image" Target="../media/image32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6.png"/><Relationship Id="rId5" Type="http://schemas.openxmlformats.org/officeDocument/2006/relationships/image" Target="../media/image325.png"/><Relationship Id="rId4" Type="http://schemas.openxmlformats.org/officeDocument/2006/relationships/image" Target="../media/image32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png"/><Relationship Id="rId3" Type="http://schemas.openxmlformats.org/officeDocument/2006/relationships/image" Target="../media/image331.png"/><Relationship Id="rId7" Type="http://schemas.openxmlformats.org/officeDocument/2006/relationships/image" Target="../media/image327.png"/><Relationship Id="rId2" Type="http://schemas.openxmlformats.org/officeDocument/2006/relationships/image" Target="../media/image33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7.png"/><Relationship Id="rId5" Type="http://schemas.openxmlformats.org/officeDocument/2006/relationships/image" Target="../media/image333.png"/><Relationship Id="rId10" Type="http://schemas.openxmlformats.org/officeDocument/2006/relationships/image" Target="../media/image338.png"/><Relationship Id="rId4" Type="http://schemas.openxmlformats.org/officeDocument/2006/relationships/image" Target="../media/image332.png"/><Relationship Id="rId9" Type="http://schemas.openxmlformats.org/officeDocument/2006/relationships/image" Target="../media/image3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7.bin"/><Relationship Id="rId18" Type="http://schemas.openxmlformats.org/officeDocument/2006/relationships/image" Target="../media/image343.emf"/><Relationship Id="rId26" Type="http://schemas.openxmlformats.org/officeDocument/2006/relationships/image" Target="../media/image353.png"/><Relationship Id="rId3" Type="http://schemas.openxmlformats.org/officeDocument/2006/relationships/oleObject" Target="../embeddings/oleObject62.bin"/><Relationship Id="rId21" Type="http://schemas.openxmlformats.org/officeDocument/2006/relationships/image" Target="../media/image348.png"/><Relationship Id="rId7" Type="http://schemas.openxmlformats.org/officeDocument/2006/relationships/oleObject" Target="../embeddings/oleObject64.bin"/><Relationship Id="rId12" Type="http://schemas.openxmlformats.org/officeDocument/2006/relationships/image" Target="../media/image293.emf"/><Relationship Id="rId17" Type="http://schemas.openxmlformats.org/officeDocument/2006/relationships/oleObject" Target="../embeddings/oleObject69.bin"/><Relationship Id="rId25" Type="http://schemas.openxmlformats.org/officeDocument/2006/relationships/image" Target="../media/image352.png"/><Relationship Id="rId33" Type="http://schemas.openxmlformats.org/officeDocument/2006/relationships/image" Target="../media/image347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94.emf"/><Relationship Id="rId20" Type="http://schemas.openxmlformats.org/officeDocument/2006/relationships/image" Target="../media/image344.emf"/><Relationship Id="rId29" Type="http://schemas.openxmlformats.org/officeDocument/2006/relationships/image" Target="../media/image356.png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39.emf"/><Relationship Id="rId11" Type="http://schemas.openxmlformats.org/officeDocument/2006/relationships/oleObject" Target="../embeddings/oleObject66.bin"/><Relationship Id="rId24" Type="http://schemas.openxmlformats.org/officeDocument/2006/relationships/image" Target="../media/image351.png"/><Relationship Id="rId32" Type="http://schemas.openxmlformats.org/officeDocument/2006/relationships/image" Target="../media/image359.png"/><Relationship Id="rId5" Type="http://schemas.openxmlformats.org/officeDocument/2006/relationships/oleObject" Target="../embeddings/oleObject63.bin"/><Relationship Id="rId15" Type="http://schemas.openxmlformats.org/officeDocument/2006/relationships/oleObject" Target="../embeddings/oleObject68.bin"/><Relationship Id="rId23" Type="http://schemas.openxmlformats.org/officeDocument/2006/relationships/image" Target="../media/image350.png"/><Relationship Id="rId28" Type="http://schemas.openxmlformats.org/officeDocument/2006/relationships/image" Target="../media/image355.png"/><Relationship Id="rId10" Type="http://schemas.openxmlformats.org/officeDocument/2006/relationships/image" Target="../media/image341.emf"/><Relationship Id="rId19" Type="http://schemas.openxmlformats.org/officeDocument/2006/relationships/oleObject" Target="../embeddings/oleObject70.bin"/><Relationship Id="rId31" Type="http://schemas.openxmlformats.org/officeDocument/2006/relationships/image" Target="../media/image346.png"/><Relationship Id="rId4" Type="http://schemas.openxmlformats.org/officeDocument/2006/relationships/image" Target="../media/image15.emf"/><Relationship Id="rId9" Type="http://schemas.openxmlformats.org/officeDocument/2006/relationships/oleObject" Target="../embeddings/oleObject65.bin"/><Relationship Id="rId14" Type="http://schemas.openxmlformats.org/officeDocument/2006/relationships/image" Target="../media/image342.emf"/><Relationship Id="rId22" Type="http://schemas.openxmlformats.org/officeDocument/2006/relationships/image" Target="../media/image349.png"/><Relationship Id="rId27" Type="http://schemas.openxmlformats.org/officeDocument/2006/relationships/image" Target="../media/image354.png"/><Relationship Id="rId30" Type="http://schemas.openxmlformats.org/officeDocument/2006/relationships/image" Target="../media/image357.png"/><Relationship Id="rId8" Type="http://schemas.openxmlformats.org/officeDocument/2006/relationships/image" Target="../media/image340.emf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1.bin"/><Relationship Id="rId18" Type="http://schemas.openxmlformats.org/officeDocument/2006/relationships/image" Target="../media/image360.png"/><Relationship Id="rId26" Type="http://schemas.openxmlformats.org/officeDocument/2006/relationships/image" Target="../media/image365.png"/><Relationship Id="rId3" Type="http://schemas.openxmlformats.org/officeDocument/2006/relationships/oleObject" Target="../embeddings/oleObject71.bin"/><Relationship Id="rId21" Type="http://schemas.openxmlformats.org/officeDocument/2006/relationships/image" Target="../media/image363.png"/><Relationship Id="rId34" Type="http://schemas.openxmlformats.org/officeDocument/2006/relationships/image" Target="../media/image374.png"/><Relationship Id="rId7" Type="http://schemas.openxmlformats.org/officeDocument/2006/relationships/oleObject" Target="../embeddings/oleObject60.bin"/><Relationship Id="rId12" Type="http://schemas.openxmlformats.org/officeDocument/2006/relationships/image" Target="../media/image256.emf"/><Relationship Id="rId17" Type="http://schemas.openxmlformats.org/officeDocument/2006/relationships/image" Target="../media/image358.png"/><Relationship Id="rId25" Type="http://schemas.openxmlformats.org/officeDocument/2006/relationships/image" Target="../media/image3600.png"/><Relationship Id="rId33" Type="http://schemas.openxmlformats.org/officeDocument/2006/relationships/image" Target="../media/image373.pn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45.emf"/><Relationship Id="rId20" Type="http://schemas.openxmlformats.org/officeDocument/2006/relationships/image" Target="../media/image362.png"/><Relationship Id="rId29" Type="http://schemas.openxmlformats.org/officeDocument/2006/relationships/image" Target="../media/image368.png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9.emf"/><Relationship Id="rId11" Type="http://schemas.openxmlformats.org/officeDocument/2006/relationships/oleObject" Target="../embeddings/oleObject73.bin"/><Relationship Id="rId24" Type="http://schemas.openxmlformats.org/officeDocument/2006/relationships/image" Target="../media/image369.png"/><Relationship Id="rId32" Type="http://schemas.openxmlformats.org/officeDocument/2006/relationships/image" Target="../media/image372.png"/><Relationship Id="rId5" Type="http://schemas.openxmlformats.org/officeDocument/2006/relationships/oleObject" Target="../embeddings/oleObject72.bin"/><Relationship Id="rId15" Type="http://schemas.openxmlformats.org/officeDocument/2006/relationships/oleObject" Target="../embeddings/oleObject74.bin"/><Relationship Id="rId28" Type="http://schemas.openxmlformats.org/officeDocument/2006/relationships/image" Target="../media/image367.png"/><Relationship Id="rId10" Type="http://schemas.openxmlformats.org/officeDocument/2006/relationships/image" Target="../media/image14.emf"/><Relationship Id="rId19" Type="http://schemas.openxmlformats.org/officeDocument/2006/relationships/image" Target="../media/image361.png"/><Relationship Id="rId31" Type="http://schemas.openxmlformats.org/officeDocument/2006/relationships/image" Target="../media/image371.png"/><Relationship Id="rId4" Type="http://schemas.openxmlformats.org/officeDocument/2006/relationships/image" Target="../media/image15.emf"/><Relationship Id="rId9" Type="http://schemas.openxmlformats.org/officeDocument/2006/relationships/oleObject" Target="../embeddings/oleObject59.bin"/><Relationship Id="rId14" Type="http://schemas.openxmlformats.org/officeDocument/2006/relationships/image" Target="../media/image255.emf"/><Relationship Id="rId22" Type="http://schemas.openxmlformats.org/officeDocument/2006/relationships/image" Target="../media/image364.png"/><Relationship Id="rId27" Type="http://schemas.openxmlformats.org/officeDocument/2006/relationships/image" Target="../media/image366.png"/><Relationship Id="rId30" Type="http://schemas.openxmlformats.org/officeDocument/2006/relationships/image" Target="../media/image370.png"/><Relationship Id="rId8" Type="http://schemas.openxmlformats.org/officeDocument/2006/relationships/image" Target="../media/image13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1.png"/><Relationship Id="rId13" Type="http://schemas.openxmlformats.org/officeDocument/2006/relationships/image" Target="../media/image386.png"/><Relationship Id="rId18" Type="http://schemas.openxmlformats.org/officeDocument/2006/relationships/image" Target="../media/image391.png"/><Relationship Id="rId3" Type="http://schemas.openxmlformats.org/officeDocument/2006/relationships/image" Target="../media/image376.png"/><Relationship Id="rId7" Type="http://schemas.openxmlformats.org/officeDocument/2006/relationships/image" Target="../media/image380.png"/><Relationship Id="rId12" Type="http://schemas.openxmlformats.org/officeDocument/2006/relationships/image" Target="../media/image385.png"/><Relationship Id="rId17" Type="http://schemas.openxmlformats.org/officeDocument/2006/relationships/image" Target="../media/image390.png"/><Relationship Id="rId2" Type="http://schemas.openxmlformats.org/officeDocument/2006/relationships/image" Target="../media/image375.png"/><Relationship Id="rId16" Type="http://schemas.openxmlformats.org/officeDocument/2006/relationships/image" Target="../media/image38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79.png"/><Relationship Id="rId11" Type="http://schemas.openxmlformats.org/officeDocument/2006/relationships/image" Target="../media/image384.png"/><Relationship Id="rId5" Type="http://schemas.openxmlformats.org/officeDocument/2006/relationships/image" Target="../media/image378.png"/><Relationship Id="rId15" Type="http://schemas.openxmlformats.org/officeDocument/2006/relationships/image" Target="../media/image388.png"/><Relationship Id="rId10" Type="http://schemas.openxmlformats.org/officeDocument/2006/relationships/image" Target="../media/image383.png"/><Relationship Id="rId19" Type="http://schemas.openxmlformats.org/officeDocument/2006/relationships/image" Target="../media/image392.png"/><Relationship Id="rId4" Type="http://schemas.openxmlformats.org/officeDocument/2006/relationships/image" Target="../media/image377.png"/><Relationship Id="rId9" Type="http://schemas.openxmlformats.org/officeDocument/2006/relationships/image" Target="../media/image382.png"/><Relationship Id="rId14" Type="http://schemas.openxmlformats.org/officeDocument/2006/relationships/image" Target="../media/image38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emf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0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C08AF1-6672-56FE-764D-433294690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17" name="AutoShape 25">
            <a:extLst>
              <a:ext uri="{FF2B5EF4-FFF2-40B4-BE49-F238E27FC236}">
                <a16:creationId xmlns:a16="http://schemas.microsoft.com/office/drawing/2014/main" id="{CD28BDA8-4238-CF26-D389-1868A620DCB9}"/>
              </a:ext>
            </a:extLst>
          </p:cNvPr>
          <p:cNvSpPr>
            <a:spLocks/>
          </p:cNvSpPr>
          <p:nvPr/>
        </p:nvSpPr>
        <p:spPr bwMode="auto">
          <a:xfrm>
            <a:off x="4511824" y="3077343"/>
            <a:ext cx="179388" cy="914400"/>
          </a:xfrm>
          <a:prstGeom prst="leftBrace">
            <a:avLst>
              <a:gd name="adj1" fmla="val 424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395" name="Line 3">
            <a:extLst>
              <a:ext uri="{FF2B5EF4-FFF2-40B4-BE49-F238E27FC236}">
                <a16:creationId xmlns:a16="http://schemas.microsoft.com/office/drawing/2014/main" id="{2F9F568F-A1A8-99A1-9165-0C3951DEBA31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1914365"/>
            <a:ext cx="83058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396" name="Text Box 4">
            <a:extLst>
              <a:ext uri="{FF2B5EF4-FFF2-40B4-BE49-F238E27FC236}">
                <a16:creationId xmlns:a16="http://schemas.microsoft.com/office/drawing/2014/main" id="{50483166-8A03-E0C5-5CEA-EBDC08056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296" y="1319026"/>
            <a:ext cx="1295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积分学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</a:p>
        </p:txBody>
      </p:sp>
      <p:sp>
        <p:nvSpPr>
          <p:cNvPr id="59397" name="Text Box 5">
            <a:extLst>
              <a:ext uri="{FF2B5EF4-FFF2-40B4-BE49-F238E27FC236}">
                <a16:creationId xmlns:a16="http://schemas.microsoft.com/office/drawing/2014/main" id="{95023D91-A48E-69D0-B734-F2C49FAD5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764" y="1989846"/>
            <a:ext cx="12953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积分域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398" name="Line 6">
            <a:extLst>
              <a:ext uri="{FF2B5EF4-FFF2-40B4-BE49-F238E27FC236}">
                <a16:creationId xmlns:a16="http://schemas.microsoft.com/office/drawing/2014/main" id="{A33A00B9-1C48-CFAD-6A0C-95FA166868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1228565"/>
            <a:ext cx="0" cy="14478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399" name="Line 7">
            <a:extLst>
              <a:ext uri="{FF2B5EF4-FFF2-40B4-BE49-F238E27FC236}">
                <a16:creationId xmlns:a16="http://schemas.microsoft.com/office/drawing/2014/main" id="{2BB2BEA9-56E6-A768-C316-E7A78B5F1F0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1228565"/>
            <a:ext cx="0" cy="14478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400" name="Line 8">
            <a:extLst>
              <a:ext uri="{FF2B5EF4-FFF2-40B4-BE49-F238E27FC236}">
                <a16:creationId xmlns:a16="http://schemas.microsoft.com/office/drawing/2014/main" id="{FE8B9DDC-113B-58E0-6A6C-C3737D3DC3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9816" y="1228565"/>
            <a:ext cx="0" cy="14478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401" name="Line 9">
            <a:extLst>
              <a:ext uri="{FF2B5EF4-FFF2-40B4-BE49-F238E27FC236}">
                <a16:creationId xmlns:a16="http://schemas.microsoft.com/office/drawing/2014/main" id="{2A4F96E6-7F7F-88DC-081A-C14DC9B83D17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9976" y="1228565"/>
            <a:ext cx="0" cy="14478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402" name="Line 10">
            <a:extLst>
              <a:ext uri="{FF2B5EF4-FFF2-40B4-BE49-F238E27FC236}">
                <a16:creationId xmlns:a16="http://schemas.microsoft.com/office/drawing/2014/main" id="{560DC57A-BF0F-14A4-8C77-F95658C87B80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228565"/>
            <a:ext cx="0" cy="14478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403" name="Line 11">
            <a:extLst>
              <a:ext uri="{FF2B5EF4-FFF2-40B4-BE49-F238E27FC236}">
                <a16:creationId xmlns:a16="http://schemas.microsoft.com/office/drawing/2014/main" id="{730A91DD-B3D1-EABC-9AC9-651EE3BF51EC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1228565"/>
            <a:ext cx="0" cy="14478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404" name="Text Box 12">
            <a:extLst>
              <a:ext uri="{FF2B5EF4-FFF2-40B4-BE49-F238E27FC236}">
                <a16:creationId xmlns:a16="http://schemas.microsoft.com/office/drawing/2014/main" id="{6B6B051D-F4B2-FE38-8E5B-93FB9415A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2410" y="1314945"/>
            <a:ext cx="16192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曲线积分</a:t>
            </a:r>
          </a:p>
        </p:txBody>
      </p:sp>
      <p:sp>
        <p:nvSpPr>
          <p:cNvPr id="59405" name="Text Box 13">
            <a:extLst>
              <a:ext uri="{FF2B5EF4-FFF2-40B4-BE49-F238E27FC236}">
                <a16:creationId xmlns:a16="http://schemas.microsoft.com/office/drawing/2014/main" id="{62937979-6E97-9DF6-D150-E655E922E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0154" y="1989845"/>
            <a:ext cx="1447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曲线弧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406" name="Text Box 14">
            <a:extLst>
              <a:ext uri="{FF2B5EF4-FFF2-40B4-BE49-F238E27FC236}">
                <a16:creationId xmlns:a16="http://schemas.microsoft.com/office/drawing/2014/main" id="{969AE2AF-CC30-6107-FFD4-1BF46A108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2940" y="1989844"/>
            <a:ext cx="1447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曲面域</a:t>
            </a:r>
          </a:p>
        </p:txBody>
      </p:sp>
      <p:sp>
        <p:nvSpPr>
          <p:cNvPr id="59407" name="Text Box 15">
            <a:extLst>
              <a:ext uri="{FF2B5EF4-FFF2-40B4-BE49-F238E27FC236}">
                <a16:creationId xmlns:a16="http://schemas.microsoft.com/office/drawing/2014/main" id="{4F750F30-C136-362B-BBBA-0BEFB8E8C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8568" y="3273390"/>
            <a:ext cx="1905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曲线积分</a:t>
            </a:r>
          </a:p>
        </p:txBody>
      </p:sp>
      <p:sp>
        <p:nvSpPr>
          <p:cNvPr id="59408" name="Text Box 16">
            <a:extLst>
              <a:ext uri="{FF2B5EF4-FFF2-40B4-BE49-F238E27FC236}">
                <a16:creationId xmlns:a16="http://schemas.microsoft.com/office/drawing/2014/main" id="{66F9F895-A28B-54F9-C2B4-CE48ED970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8568" y="4622318"/>
            <a:ext cx="18049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曲面积分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99">
                  <a:lumMod val="60000"/>
                  <a:lumOff val="40000"/>
                </a:srgb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411" name="Text Box 19">
            <a:extLst>
              <a:ext uri="{FF2B5EF4-FFF2-40B4-BE49-F238E27FC236}">
                <a16:creationId xmlns:a16="http://schemas.microsoft.com/office/drawing/2014/main" id="{1020702D-A632-7E1B-DF58-3B011C937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424" y="2924944"/>
            <a:ext cx="4946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对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弧长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的曲线积分 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(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第一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型</a:t>
            </a:r>
            <a:r>
              <a:rPr lang="zh-CN" altLang="en-US" sz="2400" dirty="0" smtClean="0">
                <a:solidFill>
                  <a:srgbClr val="000000"/>
                </a:solidFill>
                <a:latin typeface="+mn-ea"/>
                <a:ea typeface="+mn-ea"/>
              </a:rPr>
              <a:t>、标量</a:t>
            </a:r>
            <a:r>
              <a:rPr kumimoji="1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)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412" name="Text Box 20">
            <a:extLst>
              <a:ext uri="{FF2B5EF4-FFF2-40B4-BE49-F238E27FC236}">
                <a16:creationId xmlns:a16="http://schemas.microsoft.com/office/drawing/2014/main" id="{00905C76-DD31-C761-6949-0BDFC58AA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424" y="3534544"/>
            <a:ext cx="53788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对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坐标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的曲线积分 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(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第二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型、向量</a:t>
            </a:r>
            <a:r>
              <a:rPr kumimoji="1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)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251D17CF-F222-B9C0-886F-EC7D9D7D7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424" y="4304035"/>
            <a:ext cx="50188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对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面积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的曲面积分 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(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第一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型、标量</a:t>
            </a:r>
            <a:r>
              <a:rPr kumimoji="1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)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414" name="Text Box 22">
            <a:extLst>
              <a:ext uri="{FF2B5EF4-FFF2-40B4-BE49-F238E27FC236}">
                <a16:creationId xmlns:a16="http://schemas.microsoft.com/office/drawing/2014/main" id="{1AD90415-4082-03C9-3A7C-4C54609D8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424" y="4897760"/>
            <a:ext cx="59549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对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坐标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的曲面积分 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(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第二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型、向量</a:t>
            </a:r>
            <a:r>
              <a:rPr kumimoji="1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)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9415" name="Text Box 23">
            <a:extLst>
              <a:ext uri="{FF2B5EF4-FFF2-40B4-BE49-F238E27FC236}">
                <a16:creationId xmlns:a16="http://schemas.microsoft.com/office/drawing/2014/main" id="{9D17ECC0-F1E4-C3D1-ECBD-63EB176FB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7954" y="1314944"/>
            <a:ext cx="14414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曲面积分</a:t>
            </a:r>
          </a:p>
        </p:txBody>
      </p:sp>
      <p:sp>
        <p:nvSpPr>
          <p:cNvPr id="59418" name="AutoShape 26">
            <a:extLst>
              <a:ext uri="{FF2B5EF4-FFF2-40B4-BE49-F238E27FC236}">
                <a16:creationId xmlns:a16="http://schemas.microsoft.com/office/drawing/2014/main" id="{5201F919-1D53-9237-52C1-77E18A4C837E}"/>
              </a:ext>
            </a:extLst>
          </p:cNvPr>
          <p:cNvSpPr>
            <a:spLocks/>
          </p:cNvSpPr>
          <p:nvPr/>
        </p:nvSpPr>
        <p:spPr bwMode="auto">
          <a:xfrm>
            <a:off x="4511824" y="4442147"/>
            <a:ext cx="179388" cy="914400"/>
          </a:xfrm>
          <a:prstGeom prst="leftBrace">
            <a:avLst>
              <a:gd name="adj1" fmla="val 424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9D16B11-490A-7182-AD1D-C18685663081}"/>
              </a:ext>
            </a:extLst>
          </p:cNvPr>
          <p:cNvSpPr/>
          <p:nvPr/>
        </p:nvSpPr>
        <p:spPr>
          <a:xfrm>
            <a:off x="5519936" y="316561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积分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00BBF01-C7CA-1614-8420-2D8EF7BE7491}"/>
              </a:ext>
            </a:extLst>
          </p:cNvPr>
          <p:cNvSpPr txBox="1"/>
          <p:nvPr/>
        </p:nvSpPr>
        <p:spPr>
          <a:xfrm>
            <a:off x="3399072" y="1314945"/>
            <a:ext cx="1118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定积分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3B1B4D9-AA29-283C-ABD4-7CD50CA52C4C}"/>
              </a:ext>
            </a:extLst>
          </p:cNvPr>
          <p:cNvSpPr txBox="1"/>
          <p:nvPr/>
        </p:nvSpPr>
        <p:spPr>
          <a:xfrm>
            <a:off x="4517085" y="1314945"/>
            <a:ext cx="1828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二重积分 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90E0DF1-13CC-00E7-83A3-DBC65A9B7037}"/>
              </a:ext>
            </a:extLst>
          </p:cNvPr>
          <p:cNvSpPr txBox="1"/>
          <p:nvPr/>
        </p:nvSpPr>
        <p:spPr>
          <a:xfrm>
            <a:off x="5926588" y="1314945"/>
            <a:ext cx="1650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三重积分  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00BE7C0-718B-C959-338D-C0B1E9357EFB}"/>
              </a:ext>
            </a:extLst>
          </p:cNvPr>
          <p:cNvSpPr txBox="1"/>
          <p:nvPr/>
        </p:nvSpPr>
        <p:spPr>
          <a:xfrm>
            <a:off x="3360013" y="1998537"/>
            <a:ext cx="1165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</a:rPr>
              <a:t>区  间</a:t>
            </a: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AF21E8E-5218-CB6B-DAAD-D3656ADEB8E0}"/>
              </a:ext>
            </a:extLst>
          </p:cNvPr>
          <p:cNvSpPr txBox="1"/>
          <p:nvPr/>
        </p:nvSpPr>
        <p:spPr>
          <a:xfrm>
            <a:off x="4632309" y="1993857"/>
            <a:ext cx="1388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</a:rPr>
              <a:t>平面域</a:t>
            </a: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CDBF7A1-11AB-16AF-88A0-E7F28266B0E2}"/>
              </a:ext>
            </a:extLst>
          </p:cNvPr>
          <p:cNvSpPr txBox="1"/>
          <p:nvPr/>
        </p:nvSpPr>
        <p:spPr>
          <a:xfrm>
            <a:off x="6059923" y="1989845"/>
            <a:ext cx="14921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</a:rPr>
              <a:t>空间域 </a:t>
            </a:r>
            <a:endParaRPr lang="zh-CN" altLang="en-US" sz="24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503027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9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9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9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9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9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9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9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9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4" grpId="0" build="p" autoUpdateAnimBg="0"/>
      <p:bldP spid="59405" grpId="0" build="p" autoUpdateAnimBg="0"/>
      <p:bldP spid="59406" grpId="0" build="p" autoUpdateAnimBg="0"/>
      <p:bldP spid="59407" grpId="0" build="p" autoUpdateAnimBg="0"/>
      <p:bldP spid="59408" grpId="0" build="p" autoUpdateAnimBg="0"/>
      <p:bldP spid="59411" grpId="0" build="p" autoUpdateAnimBg="0"/>
      <p:bldP spid="59412" grpId="0" build="p" autoUpdateAnimBg="0"/>
      <p:bldP spid="59413" grpId="0" build="p" autoUpdateAnimBg="0"/>
      <p:bldP spid="59414" grpId="0" build="p" autoUpdateAnimBg="0"/>
      <p:bldP spid="59415" grpId="0" build="p" autoUpdateAnimBg="0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C8B83-B4E2-9329-BC7B-F29EB71B8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01E883D-A50E-5DD9-B58B-092EE4E309B7}"/>
                  </a:ext>
                </a:extLst>
              </p:cNvPr>
              <p:cNvSpPr txBox="1"/>
              <p:nvPr/>
            </p:nvSpPr>
            <p:spPr>
              <a:xfrm>
                <a:off x="988499" y="766365"/>
                <a:ext cx="11203501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9.27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若平面光滑曲线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有显表示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，则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的长为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01E883D-A50E-5DD9-B58B-092EE4E30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499" y="766365"/>
                <a:ext cx="11203501" cy="470000"/>
              </a:xfrm>
              <a:prstGeom prst="rect">
                <a:avLst/>
              </a:prstGeom>
              <a:blipFill>
                <a:blip r:embed="rId2"/>
                <a:stretch>
                  <a:fillRect l="-816" t="-14286" b="-2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D28A186-DDDD-BED1-7A9B-232A0DED7528}"/>
                  </a:ext>
                </a:extLst>
              </p:cNvPr>
              <p:cNvSpPr txBox="1"/>
              <p:nvPr/>
            </p:nvSpPr>
            <p:spPr>
              <a:xfrm>
                <a:off x="3043880" y="1200105"/>
                <a:ext cx="6104238" cy="1052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Γ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)=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𝑏</m:t>
                          </m:r>
                        </m:sup>
                        <m:e>
                          <m:rad>
                            <m:radPr>
                              <m:degHide m:val="on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D28A186-DDDD-BED1-7A9B-232A0DED7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880" y="1200105"/>
                <a:ext cx="6104238" cy="1052404"/>
              </a:xfrm>
              <a:prstGeom prst="rect">
                <a:avLst/>
              </a:prstGeom>
              <a:blipFill>
                <a:blip r:embed="rId3"/>
                <a:stretch>
                  <a:fillRect t="-139286" b="-196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A8A3F171-A865-608D-6609-93DF07289722}"/>
                  </a:ext>
                </a:extLst>
              </p:cNvPr>
              <p:cNvSpPr txBox="1"/>
              <p:nvPr/>
            </p:nvSpPr>
            <p:spPr>
              <a:xfrm>
                <a:off x="988499" y="2315208"/>
                <a:ext cx="10215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证明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的显参数表示是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，由定理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	.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26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即得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A8A3F171-A865-608D-6609-93DF07289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499" y="2315208"/>
                <a:ext cx="10215000" cy="461665"/>
              </a:xfrm>
              <a:prstGeom prst="rect">
                <a:avLst/>
              </a:prstGeom>
              <a:blipFill>
                <a:blip r:embed="rId4"/>
                <a:stretch>
                  <a:fillRect l="-868" t="-16216" b="-29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658C381-4C82-98F4-B533-9C561B14790F}"/>
                  </a:ext>
                </a:extLst>
              </p:cNvPr>
              <p:cNvSpPr txBox="1"/>
              <p:nvPr/>
            </p:nvSpPr>
            <p:spPr>
              <a:xfrm>
                <a:off x="985965" y="3032438"/>
                <a:ext cx="1058264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 9.28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若平面光滑曲线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用极坐标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表示，则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的长为 </a:t>
                </a:r>
                <a:endParaRPr lang="zh-CN" altLang="en-US" sz="2400" dirty="0">
                  <a:solidFill>
                    <a:schemeClr val="bg2"/>
                  </a:solidFill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658C381-4C82-98F4-B533-9C561B147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965" y="3032438"/>
                <a:ext cx="10582643" cy="461665"/>
              </a:xfrm>
              <a:prstGeom prst="rect">
                <a:avLst/>
              </a:prstGeom>
              <a:blipFill>
                <a:blip r:embed="rId5"/>
                <a:stretch>
                  <a:fillRect l="-922" t="-14474" b="-30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DE8CD6C-5884-72F7-94F8-D67F51DE6CCC}"/>
                  </a:ext>
                </a:extLst>
              </p:cNvPr>
              <p:cNvSpPr txBox="1"/>
              <p:nvPr/>
            </p:nvSpPr>
            <p:spPr>
              <a:xfrm>
                <a:off x="3043880" y="3582988"/>
                <a:ext cx="6104238" cy="10524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Γ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)=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𝛽</m:t>
                          </m:r>
                        </m:sup>
                        <m:e>
                          <m:rad>
                            <m:radPr>
                              <m:degHide m:val="on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DE8CD6C-5884-72F7-94F8-D67F51DE6C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880" y="3582988"/>
                <a:ext cx="6104238" cy="1052468"/>
              </a:xfrm>
              <a:prstGeom prst="rect">
                <a:avLst/>
              </a:prstGeom>
              <a:blipFill>
                <a:blip r:embed="rId6"/>
                <a:stretch>
                  <a:fillRect t="-140964" b="-1987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文本框 26">
            <a:extLst>
              <a:ext uri="{FF2B5EF4-FFF2-40B4-BE49-F238E27FC236}">
                <a16:creationId xmlns:a16="http://schemas.microsoft.com/office/drawing/2014/main" id="{FB104A27-F998-538B-0650-E3475935A80E}"/>
              </a:ext>
            </a:extLst>
          </p:cNvPr>
          <p:cNvSpPr txBox="1"/>
          <p:nvPr/>
        </p:nvSpPr>
        <p:spPr>
          <a:xfrm>
            <a:off x="985965" y="4897147"/>
            <a:ext cx="1023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1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证明</a:t>
            </a:r>
            <a:r>
              <a:rPr lang="zh-CN" altLang="zh-CN" sz="2400" b="1" dirty="0">
                <a:solidFill>
                  <a:schemeClr val="bg2"/>
                </a:solidFill>
                <a:effectLst/>
                <a:latin typeface="+mn-ea"/>
                <a:ea typeface="+mn-ea"/>
              </a:rPr>
              <a:t> </a:t>
            </a:r>
            <a:endParaRPr lang="zh-CN" altLang="en-US" sz="2400" b="1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4FED1ABE-0C03-FB41-100E-E11AE6633F23}"/>
                  </a:ext>
                </a:extLst>
              </p:cNvPr>
              <p:cNvSpPr txBox="1"/>
              <p:nvPr/>
            </p:nvSpPr>
            <p:spPr>
              <a:xfrm>
                <a:off x="2009861" y="4725144"/>
                <a:ext cx="4230155" cy="8056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</m: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 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∈[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]</m:t>
                        </m:r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4FED1ABE-0C03-FB41-100E-E11AE6633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861" y="4725144"/>
                <a:ext cx="4230155" cy="805670"/>
              </a:xfrm>
              <a:prstGeom prst="rect">
                <a:avLst/>
              </a:prstGeom>
              <a:blipFill>
                <a:blip r:embed="rId7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文本框 30">
            <a:extLst>
              <a:ext uri="{FF2B5EF4-FFF2-40B4-BE49-F238E27FC236}">
                <a16:creationId xmlns:a16="http://schemas.microsoft.com/office/drawing/2014/main" id="{3BEC3D7D-9DAD-16B4-3AEB-85064D52F4E2}"/>
              </a:ext>
            </a:extLst>
          </p:cNvPr>
          <p:cNvSpPr txBox="1"/>
          <p:nvPr/>
        </p:nvSpPr>
        <p:spPr>
          <a:xfrm>
            <a:off x="6086300" y="4897147"/>
            <a:ext cx="3394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solidFill>
                  <a:schemeClr val="bg2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由定理 </a:t>
            </a:r>
            <a:r>
              <a:rPr lang="en-US" altLang="zh-CN" sz="2400" dirty="0">
                <a:solidFill>
                  <a:schemeClr val="bg2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9.26</a:t>
            </a:r>
            <a:r>
              <a:rPr lang="zh-CN" altLang="zh-CN" sz="2400" dirty="0">
                <a:solidFill>
                  <a:schemeClr val="bg2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计算可得</a:t>
            </a:r>
            <a:r>
              <a:rPr lang="zh-CN" altLang="zh-CN" sz="2400" dirty="0">
                <a:solidFill>
                  <a:schemeClr val="bg2"/>
                </a:solidFill>
                <a:effectLst/>
                <a:latin typeface="+mn-lt"/>
                <a:ea typeface="+mn-ea"/>
              </a:rPr>
              <a:t> </a:t>
            </a:r>
            <a:endParaRPr lang="zh-CN" altLang="en-US" sz="2400" dirty="0">
              <a:solidFill>
                <a:schemeClr val="bg2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013369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5" grpId="0"/>
      <p:bldP spid="27" grpId="0"/>
      <p:bldP spid="29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550B9-B663-2023-AFB6-87DA93EB7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57E8A06-8970-808D-49EF-43EE770EEBDC}"/>
                  </a:ext>
                </a:extLst>
              </p:cNvPr>
              <p:cNvSpPr txBox="1"/>
              <p:nvPr/>
            </p:nvSpPr>
            <p:spPr>
              <a:xfrm>
                <a:off x="998326" y="640720"/>
                <a:ext cx="10781953" cy="22025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是可求长曲线，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eqArrPr>
                        <m:e>
                          <m:r>
                            <a:rPr lang="en-US" altLang="zh-CN" sz="2400" b="1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𝒑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zh-CN" sz="2400" b="1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 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∈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𝛽</m:t>
                              </m:r>
                            </m:e>
                          </m:d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#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##</m:t>
                          </m:r>
                        </m:e>
                      </m:eqAr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的参数表示．则任取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，令</a:t>
                </a: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)=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曲线</m:t>
                      </m:r>
                      <m: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𝒇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([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])</m:t>
                      </m:r>
                      <m:r>
                        <m:rPr>
                          <m:nor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的弧长</m:t>
                      </m:r>
                      <m:r>
                        <m:rPr>
                          <m:nor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, 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57E8A06-8970-808D-49EF-43EE770EE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326" y="640720"/>
                <a:ext cx="10781953" cy="2202591"/>
              </a:xfrm>
              <a:prstGeom prst="rect">
                <a:avLst/>
              </a:prstGeom>
              <a:blipFill>
                <a:blip r:embed="rId2"/>
                <a:stretch>
                  <a:fillRect l="-824" t="-28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B920DA2-9E49-3278-12C6-6FA45C937ECE}"/>
                  </a:ext>
                </a:extLst>
              </p:cNvPr>
              <p:cNvSpPr txBox="1"/>
              <p:nvPr/>
            </p:nvSpPr>
            <p:spPr>
              <a:xfrm>
                <a:off x="1022249" y="2914954"/>
                <a:ext cx="1097422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上严格增的连续函数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𝑙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存在反函数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B920DA2-9E49-3278-12C6-6FA45C937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249" y="2914954"/>
                <a:ext cx="10974228" cy="461665"/>
              </a:xfrm>
              <a:prstGeom prst="rect">
                <a:avLst/>
              </a:prstGeom>
              <a:blipFill>
                <a:blip r:embed="rId3"/>
                <a:stretch>
                  <a:fillRect l="-925" t="-13514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C8F75F1-55D6-79AE-DCF8-F2F28EB3D623}"/>
                  </a:ext>
                </a:extLst>
              </p:cNvPr>
              <p:cNvSpPr txBox="1"/>
              <p:nvPr/>
            </p:nvSpPr>
            <p:spPr>
              <a:xfrm>
                <a:off x="3043881" y="3519904"/>
                <a:ext cx="610423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𝑡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𝑡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𝑠</m:t>
                          </m:r>
                        </m:e>
                      </m: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, 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𝑠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sepChr m:val=",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e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𝑙</m:t>
                          </m:r>
                        </m:e>
                      </m: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.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C8F75F1-55D6-79AE-DCF8-F2F28EB3D6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881" y="3519904"/>
                <a:ext cx="6104238" cy="461665"/>
              </a:xfrm>
              <a:prstGeom prst="rect">
                <a:avLst/>
              </a:prstGeom>
              <a:blipFill>
                <a:blip r:embed="rId4"/>
                <a:stretch>
                  <a:fillRect b="-236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9256393-59AF-688E-484B-4F93EBFBEAD5}"/>
                  </a:ext>
                </a:extLst>
              </p:cNvPr>
              <p:cNvSpPr txBox="1"/>
              <p:nvPr/>
            </p:nvSpPr>
            <p:spPr>
              <a:xfrm>
                <a:off x="1002213" y="4144645"/>
                <a:ext cx="10778066" cy="15940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这时就有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的参数表示</a:t>
                </a: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eqArrPr>
                        <m:e>
                          <m:r>
                            <a:rPr lang="en-US" altLang="zh-CN" sz="2400" b="1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𝒑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zh-CN" sz="2400" b="1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d>
                                <m:dPr>
                                  <m:ctrlP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zh-CN" sz="2400" b="1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𝒈</m:t>
                          </m:r>
                          <m:d>
                            <m:dPr>
                              <m:ctrlP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ℝ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 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𝑠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∈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</m:e>
                          </m:d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#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####</m:t>
                          </m:r>
                        </m:e>
                      </m:eqAr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并称它为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弧长参数表示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400" b="1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弧长参数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．可求长曲线必有弧长参数表示．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9256393-59AF-688E-484B-4F93EBFBE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213" y="4144645"/>
                <a:ext cx="10778066" cy="1594091"/>
              </a:xfrm>
              <a:prstGeom prst="rect">
                <a:avLst/>
              </a:prstGeom>
              <a:blipFill>
                <a:blip r:embed="rId5"/>
                <a:stretch>
                  <a:fillRect l="-848" t="-4215" b="-68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64694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EC27C-CF68-DFB3-6EBD-59917010B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箭头 3">
            <a:extLst>
              <a:ext uri="{FF2B5EF4-FFF2-40B4-BE49-F238E27FC236}">
                <a16:creationId xmlns:a16="http://schemas.microsoft.com/office/drawing/2014/main" id="{FF274DC2-BEF2-9BE4-9D2E-5E96EDF44050}"/>
              </a:ext>
            </a:extLst>
          </p:cNvPr>
          <p:cNvSpPr/>
          <p:nvPr/>
        </p:nvSpPr>
        <p:spPr bwMode="auto">
          <a:xfrm>
            <a:off x="3730869" y="1560344"/>
            <a:ext cx="340134" cy="14401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3" name="右箭头 12">
            <a:extLst>
              <a:ext uri="{FF2B5EF4-FFF2-40B4-BE49-F238E27FC236}">
                <a16:creationId xmlns:a16="http://schemas.microsoft.com/office/drawing/2014/main" id="{06FAFED3-8077-BE3D-DB81-1B69089C49CC}"/>
              </a:ext>
            </a:extLst>
          </p:cNvPr>
          <p:cNvSpPr/>
          <p:nvPr/>
        </p:nvSpPr>
        <p:spPr bwMode="auto">
          <a:xfrm>
            <a:off x="8588393" y="4164337"/>
            <a:ext cx="340134" cy="14401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48DD619F-48A9-C765-7408-4F5416369C53}"/>
                  </a:ext>
                </a:extLst>
              </p:cNvPr>
              <p:cNvSpPr txBox="1"/>
              <p:nvPr/>
            </p:nvSpPr>
            <p:spPr>
              <a:xfrm>
                <a:off x="1021104" y="584342"/>
                <a:ext cx="72792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若已知光滑曲线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的参数式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48DD619F-48A9-C765-7408-4F5416369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104" y="584342"/>
                <a:ext cx="7279292" cy="461665"/>
              </a:xfrm>
              <a:prstGeom prst="rect">
                <a:avLst/>
              </a:prstGeom>
              <a:blipFill>
                <a:blip r:embed="rId2"/>
                <a:stretch>
                  <a:fillRect l="-1394" t="-13514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DD77495C-29F0-73E6-DB9D-78B8BA9FC3E6}"/>
                  </a:ext>
                </a:extLst>
              </p:cNvPr>
              <p:cNvSpPr txBox="1"/>
              <p:nvPr/>
            </p:nvSpPr>
            <p:spPr>
              <a:xfrm>
                <a:off x="927465" y="1316032"/>
                <a:ext cx="61042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))=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zh-CN" altLang="en-US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DD77495C-29F0-73E6-DB9D-78B8BA9FC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465" y="1316032"/>
                <a:ext cx="6104238" cy="523220"/>
              </a:xfrm>
              <a:prstGeom prst="rect">
                <a:avLst/>
              </a:prstGeom>
              <a:blipFill>
                <a:blip r:embed="rId3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A232D574-4942-9D44-F144-1DE0C2536C34}"/>
                  </a:ext>
                </a:extLst>
              </p:cNvPr>
              <p:cNvSpPr txBox="1"/>
              <p:nvPr/>
            </p:nvSpPr>
            <p:spPr>
              <a:xfrm>
                <a:off x="4071003" y="1233914"/>
                <a:ext cx="8733275" cy="767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8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𝒈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)=(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))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𝒇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en-US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A232D574-4942-9D44-F144-1DE0C2536C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003" y="1233914"/>
                <a:ext cx="8733275" cy="767774"/>
              </a:xfrm>
              <a:prstGeom prst="rect">
                <a:avLst/>
              </a:prstGeom>
              <a:blipFill>
                <a:blip r:embed="rId4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890859B8-DA87-6469-46F0-A25ACFCC3FC1}"/>
                  </a:ext>
                </a:extLst>
              </p:cNvPr>
              <p:cNvSpPr txBox="1"/>
              <p:nvPr/>
            </p:nvSpPr>
            <p:spPr>
              <a:xfrm>
                <a:off x="5577981" y="2075202"/>
                <a:ext cx="64008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𝑻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是</m:t>
                      </m:r>
                      <m: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Γ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的从</m:t>
                      </m:r>
                      <m: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𝒇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到</m:t>
                      </m:r>
                      <m: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𝒇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𝛽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的定向</m:t>
                      </m:r>
                      <m:r>
                        <m:rPr>
                          <m:nor/>
                        </m:rPr>
                        <a:rPr lang="en-US" altLang="zh-CN" sz="2400" b="0" i="0" smtClean="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890859B8-DA87-6469-46F0-A25ACFCC3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981" y="2075202"/>
                <a:ext cx="6400800" cy="461665"/>
              </a:xfrm>
              <a:prstGeom prst="rect">
                <a:avLst/>
              </a:prstGeom>
              <a:blipFill>
                <a:blip r:embed="rId5"/>
                <a:stretch>
                  <a:fillRect b="-243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0E775A02-4940-B847-7FBE-AEBF15E25FB1}"/>
                  </a:ext>
                </a:extLst>
              </p:cNvPr>
              <p:cNvSpPr txBox="1"/>
              <p:nvPr/>
            </p:nvSpPr>
            <p:spPr>
              <a:xfrm>
                <a:off x="924762" y="2961730"/>
                <a:ext cx="89172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表明了，当曲线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用弧长参数表示时，单位切向量有简洁形式</a:t>
                </a:r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0E775A02-4940-B847-7FBE-AEBF15E25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762" y="2961730"/>
                <a:ext cx="8917216" cy="461665"/>
              </a:xfrm>
              <a:prstGeom prst="rect">
                <a:avLst/>
              </a:prstGeom>
              <a:blipFill>
                <a:blip r:embed="rId6"/>
                <a:stretch>
                  <a:fillRect l="-996" t="-13514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EB15A464-F99D-4373-6EB6-6C2D01EE1317}"/>
                  </a:ext>
                </a:extLst>
              </p:cNvPr>
              <p:cNvSpPr txBox="1"/>
              <p:nvPr/>
            </p:nvSpPr>
            <p:spPr>
              <a:xfrm>
                <a:off x="9520389" y="2875488"/>
                <a:ext cx="1599456" cy="634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𝒇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 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EB15A464-F99D-4373-6EB6-6C2D01EE13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0389" y="2875488"/>
                <a:ext cx="1599456" cy="634148"/>
              </a:xfrm>
              <a:prstGeom prst="rect">
                <a:avLst/>
              </a:prstGeom>
              <a:blipFill>
                <a:blip r:embed="rId7"/>
                <a:stretch>
                  <a:fillRect l="-787" b="-39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9761DA8-4C3F-FAF5-DD0E-89E6F9A7254D}"/>
                  </a:ext>
                </a:extLst>
              </p:cNvPr>
              <p:cNvSpPr txBox="1"/>
              <p:nvPr/>
            </p:nvSpPr>
            <p:spPr>
              <a:xfrm>
                <a:off x="924762" y="3920650"/>
                <a:ext cx="7513485" cy="631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由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可得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⋅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，从而有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⋅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9761DA8-4C3F-FAF5-DD0E-89E6F9A72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762" y="3920650"/>
                <a:ext cx="7513485" cy="631391"/>
              </a:xfrm>
              <a:prstGeom prst="rect">
                <a:avLst/>
              </a:prstGeom>
              <a:blipFill>
                <a:blip r:embed="rId8"/>
                <a:stretch>
                  <a:fillRect l="-1180" b="-39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7932007-F931-5252-5B51-E4E41043D62B}"/>
                  </a:ext>
                </a:extLst>
              </p:cNvPr>
              <p:cNvSpPr txBox="1"/>
              <p:nvPr/>
            </p:nvSpPr>
            <p:spPr>
              <a:xfrm>
                <a:off x="1467627" y="4885277"/>
                <a:ext cx="6104238" cy="6423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</a:t>
                </a:r>
                <a:r>
                  <a:rPr lang="zh-CN" altLang="zh-CN" sz="2400" b="1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曲率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</a:t>
                </a: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7932007-F931-5252-5B51-E4E41043D6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627" y="4885277"/>
                <a:ext cx="6104238" cy="642355"/>
              </a:xfrm>
              <a:prstGeom prst="rect">
                <a:avLst/>
              </a:prstGeom>
              <a:blipFill>
                <a:blip r:embed="rId9"/>
                <a:stretch>
                  <a:fillRect l="-1452" b="-38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71DFA574-AD76-6DCB-17EA-B855B351F671}"/>
                  </a:ext>
                </a:extLst>
              </p:cNvPr>
              <p:cNvSpPr txBox="1"/>
              <p:nvPr/>
            </p:nvSpPr>
            <p:spPr>
              <a:xfrm>
                <a:off x="9078674" y="3920650"/>
                <a:ext cx="1867500" cy="634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与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正交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71DFA574-AD76-6DCB-17EA-B855B351F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8674" y="3920650"/>
                <a:ext cx="1867500" cy="634148"/>
              </a:xfrm>
              <a:prstGeom prst="rect">
                <a:avLst/>
              </a:prstGeom>
              <a:blipFill>
                <a:blip r:embed="rId10"/>
                <a:stretch>
                  <a:fillRect l="-671" b="-39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821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24" grpId="0"/>
      <p:bldP spid="26" grpId="0"/>
      <p:bldP spid="28" grpId="0"/>
      <p:bldP spid="30" grpId="0"/>
      <p:bldP spid="32" grpId="0"/>
      <p:bldP spid="34" grpId="0"/>
      <p:bldP spid="35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AE731-8BAA-4C74-A0A5-07DDE1C16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右箭头 7">
            <a:extLst>
              <a:ext uri="{FF2B5EF4-FFF2-40B4-BE49-F238E27FC236}">
                <a16:creationId xmlns:a16="http://schemas.microsoft.com/office/drawing/2014/main" id="{EFFD5F89-B9D5-D002-6138-28EC65D15E64}"/>
              </a:ext>
            </a:extLst>
          </p:cNvPr>
          <p:cNvSpPr/>
          <p:nvPr/>
        </p:nvSpPr>
        <p:spPr bwMode="auto">
          <a:xfrm>
            <a:off x="5836575" y="3683570"/>
            <a:ext cx="432048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1" name="右箭头 10">
            <a:extLst>
              <a:ext uri="{FF2B5EF4-FFF2-40B4-BE49-F238E27FC236}">
                <a16:creationId xmlns:a16="http://schemas.microsoft.com/office/drawing/2014/main" id="{F41D3CB9-C247-248D-683E-DBDCE7B8BD7E}"/>
              </a:ext>
            </a:extLst>
          </p:cNvPr>
          <p:cNvSpPr/>
          <p:nvPr/>
        </p:nvSpPr>
        <p:spPr bwMode="auto">
          <a:xfrm>
            <a:off x="6029406" y="5249308"/>
            <a:ext cx="432048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98736C9-0720-C14A-A74E-C8DABFB73042}"/>
                  </a:ext>
                </a:extLst>
              </p:cNvPr>
              <p:cNvSpPr txBox="1"/>
              <p:nvPr/>
            </p:nvSpPr>
            <p:spPr>
              <a:xfrm>
                <a:off x="723169" y="412426"/>
                <a:ext cx="11468831" cy="14090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若已知光滑曲线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的参数式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)/</m:t>
                    </m:r>
                    <m:d>
                      <m:dPr>
                        <m:begChr m:val="|"/>
                        <m:endChr m:val="|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𝒇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𝜏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，再由复合函数求导法则可以得到曲率的计算公式</a:t>
                </a: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98736C9-0720-C14A-A74E-C8DABFB73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169" y="412426"/>
                <a:ext cx="11468831" cy="1409040"/>
              </a:xfrm>
              <a:prstGeom prst="rect">
                <a:avLst/>
              </a:prstGeom>
              <a:blipFill>
                <a:blip r:embed="rId2"/>
                <a:stretch>
                  <a:fillRect l="-4978" b="-741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5FCA3EE-AA9F-1EAC-1730-EB9BE37E5691}"/>
                  </a:ext>
                </a:extLst>
              </p:cNvPr>
              <p:cNvSpPr txBox="1"/>
              <p:nvPr/>
            </p:nvSpPr>
            <p:spPr>
              <a:xfrm>
                <a:off x="2842156" y="1772816"/>
                <a:ext cx="1757431" cy="9140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𝑘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  <m:r>
                                <a:rPr lang="zh-CN" altLang="en-US" sz="2400" b="1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𝑻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𝑠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5FCA3EE-AA9F-1EAC-1730-EB9BE37E5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156" y="1772816"/>
                <a:ext cx="1757431" cy="9140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582AC484-729C-FCAF-C978-3EE80882DF7C}"/>
                  </a:ext>
                </a:extLst>
              </p:cNvPr>
              <p:cNvSpPr txBox="1"/>
              <p:nvPr/>
            </p:nvSpPr>
            <p:spPr>
              <a:xfrm>
                <a:off x="4266561" y="1772816"/>
                <a:ext cx="1829439" cy="9140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d</m:t>
                                  </m:r>
                                  <m:r>
                                    <a:rPr lang="zh-CN" altLang="en-US" sz="2400" b="1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zh-CN" altLang="en-US" sz="2400" b="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d</m:t>
                                  </m:r>
                                  <m:r>
                                    <a:rPr lang="zh-CN" altLang="en-US" sz="2400" b="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𝑡</m:t>
                                  </m:r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zh-CN" altLang="en-US" sz="2400" b="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zh-CN" altLang="en-US" sz="2400" b="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d</m:t>
                                  </m:r>
                                  <m:r>
                                    <a:rPr lang="zh-CN" altLang="en-US" sz="2400" b="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𝑠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zh-CN" altLang="en-US" sz="2400" b="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d</m:t>
                                  </m:r>
                                  <m:r>
                                    <a:rPr lang="zh-CN" altLang="en-US" sz="2400" b="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𝑡</m:t>
                                  </m:r>
                                </m:den>
                              </m:f>
                            </m:den>
                          </m:f>
                        </m:e>
                      </m:d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.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582AC484-729C-FCAF-C978-3EE80882D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561" y="1772816"/>
                <a:ext cx="1829439" cy="9140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9B3D7F7-8143-DEBD-BF2F-4C9C94CFE6D0}"/>
                  </a:ext>
                </a:extLst>
              </p:cNvPr>
              <p:cNvSpPr txBox="1"/>
              <p:nvPr/>
            </p:nvSpPr>
            <p:spPr>
              <a:xfrm>
                <a:off x="1386240" y="2808206"/>
                <a:ext cx="759007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如果给出平面光滑曲线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的显示式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</a:t>
                </a: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9B3D7F7-8143-DEBD-BF2F-4C9C94CFE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240" y="2808206"/>
                <a:ext cx="7590079" cy="461665"/>
              </a:xfrm>
              <a:prstGeom prst="rect">
                <a:avLst/>
              </a:prstGeom>
              <a:blipFill>
                <a:blip r:embed="rId5"/>
                <a:stretch>
                  <a:fillRect l="-1205" t="-14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7289687B-A60E-E0A6-D022-2030D29230FF}"/>
                  </a:ext>
                </a:extLst>
              </p:cNvPr>
              <p:cNvSpPr txBox="1"/>
              <p:nvPr/>
            </p:nvSpPr>
            <p:spPr>
              <a:xfrm>
                <a:off x="6069701" y="3356992"/>
                <a:ext cx="2931365" cy="11638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′′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DengXian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DengXian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′2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</m:oMath>
                  </m:oMathPara>
                </a14:m>
                <a:endParaRPr lang="zh-CN" altLang="zh-CN" sz="2800" dirty="0">
                  <a:solidFill>
                    <a:schemeClr val="bg2"/>
                  </a:solidFill>
                  <a:effectLst/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7289687B-A60E-E0A6-D022-2030D2923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9701" y="3356992"/>
                <a:ext cx="2931365" cy="11638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70450A52-3600-4F1B-1031-5A825F6409A3}"/>
                  </a:ext>
                </a:extLst>
              </p:cNvPr>
              <p:cNvSpPr txBox="1"/>
              <p:nvPr/>
            </p:nvSpPr>
            <p:spPr>
              <a:xfrm>
                <a:off x="2472446" y="3531200"/>
                <a:ext cx="3508754" cy="4726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𝒑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𝒇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)=(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))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70450A52-3600-4F1B-1031-5A825F6409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446" y="3531200"/>
                <a:ext cx="3508754" cy="472659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E37EE93-46B2-BA03-24D8-860CB5F6D4D8}"/>
                  </a:ext>
                </a:extLst>
              </p:cNvPr>
              <p:cNvSpPr txBox="1"/>
              <p:nvPr/>
            </p:nvSpPr>
            <p:spPr>
              <a:xfrm>
                <a:off x="1386240" y="4440401"/>
                <a:ext cx="60997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如果给出平面光滑曲线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的参数式为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E37EE93-46B2-BA03-24D8-860CB5F6D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240" y="4440401"/>
                <a:ext cx="6099716" cy="461665"/>
              </a:xfrm>
              <a:prstGeom prst="rect">
                <a:avLst/>
              </a:prstGeom>
              <a:blipFill>
                <a:blip r:embed="rId8"/>
                <a:stretch>
                  <a:fillRect l="-1452" t="-13514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A6248D16-0374-EE26-EB2C-2289F8D099C4}"/>
                  </a:ext>
                </a:extLst>
              </p:cNvPr>
              <p:cNvSpPr txBox="1"/>
              <p:nvPr/>
            </p:nvSpPr>
            <p:spPr>
              <a:xfrm>
                <a:off x="2697581" y="5126487"/>
                <a:ext cx="39019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)=(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A6248D16-0374-EE26-EB2C-2289F8D09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581" y="5126487"/>
                <a:ext cx="3901916" cy="461665"/>
              </a:xfrm>
              <a:prstGeom prst="rect">
                <a:avLst/>
              </a:prstGeom>
              <a:blipFill>
                <a:blip r:embed="rId9"/>
                <a:stretch>
                  <a:fillRect l="-625" b="-184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BD2594B-EA1F-FC81-EA5C-30CE00E363C9}"/>
                  </a:ext>
                </a:extLst>
              </p:cNvPr>
              <p:cNvSpPr txBox="1"/>
              <p:nvPr/>
            </p:nvSpPr>
            <p:spPr>
              <a:xfrm>
                <a:off x="6268623" y="4859816"/>
                <a:ext cx="2931365" cy="12039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𝑘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′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′′</m:t>
                                  </m:r>
                                </m:sup>
                              </m:s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′′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′2</m:t>
                                      </m:r>
                                    </m:sup>
                                  </m:s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′2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BD2594B-EA1F-FC81-EA5C-30CE00E363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8623" y="4859816"/>
                <a:ext cx="2931365" cy="1203919"/>
              </a:xfrm>
              <a:prstGeom prst="rect">
                <a:avLst/>
              </a:prstGeom>
              <a:blipFill>
                <a:blip r:embed="rId10"/>
                <a:stretch>
                  <a:fillRect b="-10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25181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6" grpId="0"/>
      <p:bldP spid="18" grpId="0"/>
      <p:bldP spid="20" grpId="0"/>
      <p:bldP spid="24" grpId="0"/>
      <p:bldP spid="26" grpId="0"/>
      <p:bldP spid="28" grpId="0"/>
      <p:bldP spid="30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3D717-B036-F976-A4A1-7515C525E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ED204C2-77C6-8064-F62A-F4E87BD4B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184" y="969394"/>
            <a:ext cx="3955501" cy="1567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26D409C-E21C-7733-2899-25822D117D27}"/>
                  </a:ext>
                </a:extLst>
              </p:cNvPr>
              <p:cNvSpPr txBox="1"/>
              <p:nvPr/>
            </p:nvSpPr>
            <p:spPr>
              <a:xfrm>
                <a:off x="784187" y="467900"/>
                <a:ext cx="1044116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9.18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一轮子沿一直线滚动，求轮子上一定点的轨迹曲线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的参数式、切向量、切线方程、弧长与曲率．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26D409C-E21C-7733-2899-25822D117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87" y="467900"/>
                <a:ext cx="10441160" cy="830997"/>
              </a:xfrm>
              <a:prstGeom prst="rect">
                <a:avLst/>
              </a:prstGeom>
              <a:blipFill>
                <a:blip r:embed="rId3"/>
                <a:stretch>
                  <a:fillRect l="-935" t="-8088" r="-643" b="-139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AA1122F-FADA-7049-29E4-E67C52870E1A}"/>
                  </a:ext>
                </a:extLst>
              </p:cNvPr>
              <p:cNvSpPr txBox="1"/>
              <p:nvPr/>
            </p:nvSpPr>
            <p:spPr>
              <a:xfrm>
                <a:off x="784412" y="1543314"/>
                <a:ext cx="4230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)=(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为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AA1122F-FADA-7049-29E4-E67C52870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412" y="1543314"/>
                <a:ext cx="4230000" cy="461665"/>
              </a:xfrm>
              <a:prstGeom prst="rect">
                <a:avLst/>
              </a:prstGeom>
              <a:blipFill>
                <a:blip r:embed="rId4"/>
                <a:stretch>
                  <a:fillRect l="-2090" t="-13514" r="-896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EDEFB64-6770-5260-4627-BA57AE5D5291}"/>
                  </a:ext>
                </a:extLst>
              </p:cNvPr>
              <p:cNvSpPr txBox="1"/>
              <p:nvPr/>
            </p:nvSpPr>
            <p:spPr>
              <a:xfrm>
                <a:off x="4641220" y="1305884"/>
                <a:ext cx="2909559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𝑥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=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𝑎</m:t>
                                </m:r>
                                <m:d>
                                  <m:d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𝑡</m:t>
                                    </m:r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sin</m:t>
                                    </m:r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,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𝑦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=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𝑎</m:t>
                                </m:r>
                                <m:d>
                                  <m:d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1−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cos</m:t>
                                    </m:r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,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EDEFB64-6770-5260-4627-BA57AE5D5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220" y="1305884"/>
                <a:ext cx="2909559" cy="916148"/>
              </a:xfrm>
              <a:prstGeom prst="rect">
                <a:avLst/>
              </a:prstGeom>
              <a:blipFill>
                <a:blip r:embed="rId5"/>
                <a:stretch>
                  <a:fillRect l="-43043" t="-194595" b="-283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58EC37C6-F9B7-6882-C6CC-E1828D3F6567}"/>
                  </a:ext>
                </a:extLst>
              </p:cNvPr>
              <p:cNvSpPr txBox="1"/>
              <p:nvPr/>
            </p:nvSpPr>
            <p:spPr>
              <a:xfrm>
                <a:off x="2047395" y="2324557"/>
                <a:ext cx="368856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𝑓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𝑡</m:t>
                        </m:r>
                      </m:e>
                    </m:d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𝑎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(1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cos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𝑡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 </m:t>
                    </m:r>
                    <m:r>
                      <m:rPr>
                        <m:sty m:val="p"/>
                      </m:rP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sin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,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58EC37C6-F9B7-6882-C6CC-E1828D3F6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395" y="2324557"/>
                <a:ext cx="3688565" cy="461665"/>
              </a:xfrm>
              <a:prstGeom prst="rect">
                <a:avLst/>
              </a:prstGeom>
              <a:blipFill>
                <a:blip r:embed="rId6"/>
                <a:stretch>
                  <a:fillRect l="-1488" t="-14474" r="-165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2D89BA6E-2294-E692-72A7-7E6A8C63C253}"/>
                  </a:ext>
                </a:extLst>
              </p:cNvPr>
              <p:cNvSpPr txBox="1"/>
              <p:nvPr/>
            </p:nvSpPr>
            <p:spPr>
              <a:xfrm>
                <a:off x="853322" y="3164592"/>
                <a:ext cx="368856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点的切线斜率为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2D89BA6E-2294-E692-72A7-7E6A8C63C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322" y="3164592"/>
                <a:ext cx="3688565" cy="461665"/>
              </a:xfrm>
              <a:prstGeom prst="rect">
                <a:avLst/>
              </a:prstGeom>
              <a:blipFill>
                <a:blip r:embed="rId7"/>
                <a:stretch>
                  <a:fillRect l="-344" t="-13514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EDE5429-6DA0-82F3-59EF-5F3CFF0C9436}"/>
                  </a:ext>
                </a:extLst>
              </p:cNvPr>
              <p:cNvSpPr txBox="1"/>
              <p:nvPr/>
            </p:nvSpPr>
            <p:spPr>
              <a:xfrm>
                <a:off x="4151784" y="2996952"/>
                <a:ext cx="4230000" cy="7425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cot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EDE5429-6DA0-82F3-59EF-5F3CFF0C94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2996952"/>
                <a:ext cx="4230000" cy="7425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文本框 26">
            <a:extLst>
              <a:ext uri="{FF2B5EF4-FFF2-40B4-BE49-F238E27FC236}">
                <a16:creationId xmlns:a16="http://schemas.microsoft.com/office/drawing/2014/main" id="{87360ADA-055D-D6E9-E065-47943D873BE3}"/>
              </a:ext>
            </a:extLst>
          </p:cNvPr>
          <p:cNvSpPr txBox="1"/>
          <p:nvPr/>
        </p:nvSpPr>
        <p:spPr>
          <a:xfrm>
            <a:off x="1803125" y="4026187"/>
            <a:ext cx="19645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切线方程为</a:t>
            </a:r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</a:rPr>
              <a:t> 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0ACB48ED-F0FB-6971-EDA7-A5E0C392B4D0}"/>
                  </a:ext>
                </a:extLst>
              </p:cNvPr>
              <p:cNvSpPr txBox="1"/>
              <p:nvPr/>
            </p:nvSpPr>
            <p:spPr>
              <a:xfrm>
                <a:off x="3539430" y="3881597"/>
                <a:ext cx="3904520" cy="757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cot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0ACB48ED-F0FB-6971-EDA7-A5E0C392B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430" y="3881597"/>
                <a:ext cx="3904520" cy="757067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文本框 30">
            <a:extLst>
              <a:ext uri="{FF2B5EF4-FFF2-40B4-BE49-F238E27FC236}">
                <a16:creationId xmlns:a16="http://schemas.microsoft.com/office/drawing/2014/main" id="{E3F71A10-F6AD-1856-BFCA-30290DFC6230}"/>
              </a:ext>
            </a:extLst>
          </p:cNvPr>
          <p:cNvSpPr txBox="1"/>
          <p:nvPr/>
        </p:nvSpPr>
        <p:spPr>
          <a:xfrm>
            <a:off x="853322" y="4665462"/>
            <a:ext cx="3298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旋轮线一拱的弧长为</a:t>
            </a:r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</a:rPr>
              <a:t> 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D74A4087-9AB5-3B13-8D89-649BDABBDE36}"/>
                  </a:ext>
                </a:extLst>
              </p:cNvPr>
              <p:cNvSpPr txBox="1"/>
              <p:nvPr/>
            </p:nvSpPr>
            <p:spPr>
              <a:xfrm>
                <a:off x="1768348" y="5367309"/>
                <a:ext cx="9224196" cy="619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𝒇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  <m:e>
                        <m:rad>
                          <m:radPr>
                            <m:degHide m:val="on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sin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D74A4087-9AB5-3B13-8D89-649BDABBD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8348" y="5367309"/>
                <a:ext cx="9224196" cy="619657"/>
              </a:xfrm>
              <a:prstGeom prst="rect">
                <a:avLst/>
              </a:prstGeom>
              <a:blipFill>
                <a:blip r:embed="rId10"/>
                <a:stretch>
                  <a:fillRect l="-825" t="-104000" b="-16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935655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3" grpId="0"/>
      <p:bldP spid="25" grpId="0"/>
      <p:bldP spid="27" grpId="0"/>
      <p:bldP spid="29" grpId="0"/>
      <p:bldP spid="31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939AE-6270-9E02-EE89-A5C71745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A47486E0-75B2-519C-58D3-E83AA37DB47F}"/>
              </a:ext>
            </a:extLst>
          </p:cNvPr>
          <p:cNvCxnSpPr/>
          <p:nvPr/>
        </p:nvCxnSpPr>
        <p:spPr bwMode="auto">
          <a:xfrm flipH="1">
            <a:off x="3899756" y="728700"/>
            <a:ext cx="504056" cy="3600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01D673EF-8A12-2CFD-8BC3-07E260E0EEA4}"/>
              </a:ext>
            </a:extLst>
          </p:cNvPr>
          <p:cNvCxnSpPr/>
          <p:nvPr/>
        </p:nvCxnSpPr>
        <p:spPr bwMode="auto">
          <a:xfrm flipH="1" flipV="1">
            <a:off x="3917418" y="3925250"/>
            <a:ext cx="666414" cy="50405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510DF3A-28BC-5860-0452-79767A77E061}"/>
                  </a:ext>
                </a:extLst>
              </p:cNvPr>
              <p:cNvSpPr txBox="1"/>
              <p:nvPr/>
            </p:nvSpPr>
            <p:spPr>
              <a:xfrm>
                <a:off x="4081580" y="156296"/>
                <a:ext cx="3560366" cy="4905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lang="en-US" altLang="zh-CN" sz="2400" b="1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1−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sin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),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510DF3A-28BC-5860-0452-79767A77E0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580" y="156296"/>
                <a:ext cx="3560366" cy="490519"/>
              </a:xfrm>
              <a:prstGeom prst="rect">
                <a:avLst/>
              </a:prstGeom>
              <a:blipFill>
                <a:blip r:embed="rId2"/>
                <a:stretch>
                  <a:fillRect b="-205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107CC54-91F9-11A6-84FD-62B4452199D1}"/>
                  </a:ext>
                </a:extLst>
              </p:cNvPr>
              <p:cNvSpPr txBox="1"/>
              <p:nvPr/>
            </p:nvSpPr>
            <p:spPr>
              <a:xfrm>
                <a:off x="1854293" y="976588"/>
                <a:ext cx="2261487" cy="988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𝑻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b="1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𝒇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107CC54-91F9-11A6-84FD-62B4452199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293" y="976588"/>
                <a:ext cx="2261487" cy="988027"/>
              </a:xfrm>
              <a:prstGeom prst="rect">
                <a:avLst/>
              </a:prstGeom>
              <a:blipFill>
                <a:blip r:embed="rId3"/>
                <a:stretch>
                  <a:fillRect b="-50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E685CAB9-9D6C-C314-1CDA-B0DD66128B96}"/>
                  </a:ext>
                </a:extLst>
              </p:cNvPr>
              <p:cNvSpPr txBox="1"/>
              <p:nvPr/>
            </p:nvSpPr>
            <p:spPr>
              <a:xfrm>
                <a:off x="3768221" y="1085993"/>
                <a:ext cx="5264366" cy="10646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cos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sin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sin</m:t>
                          </m:r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num>
                            <m:den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sin</m:t>
                          </m:r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num>
                            <m:den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cos</m:t>
                          </m:r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num>
                            <m:den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E685CAB9-9D6C-C314-1CDA-B0DD66128B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221" y="1085993"/>
                <a:ext cx="5264366" cy="1064650"/>
              </a:xfrm>
              <a:prstGeom prst="rect">
                <a:avLst/>
              </a:prstGeom>
              <a:blipFill>
                <a:blip r:embed="rId4"/>
                <a:stretch>
                  <a:fillRect b="-4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045DF680-2D69-FF80-6F53-DBE0C0181EB0}"/>
                  </a:ext>
                </a:extLst>
              </p:cNvPr>
              <p:cNvSpPr txBox="1"/>
              <p:nvPr/>
            </p:nvSpPr>
            <p:spPr>
              <a:xfrm>
                <a:off x="1568665" y="2967335"/>
                <a:ext cx="7023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曲率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045DF680-2D69-FF80-6F53-DBE0C0181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665" y="2967335"/>
                <a:ext cx="702319" cy="461665"/>
              </a:xfrm>
              <a:prstGeom prst="rect">
                <a:avLst/>
              </a:prstGeom>
              <a:blipFill>
                <a:blip r:embed="rId5"/>
                <a:stretch>
                  <a:fillRect l="-7018" r="-19298"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BF2DDEA-F10A-C58A-6FC9-4F9964D45C32}"/>
                  </a:ext>
                </a:extLst>
              </p:cNvPr>
              <p:cNvSpPr txBox="1"/>
              <p:nvPr/>
            </p:nvSpPr>
            <p:spPr>
              <a:xfrm>
                <a:off x="2620432" y="2488682"/>
                <a:ext cx="1397790" cy="1462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d</m:t>
                                  </m:r>
                                  <m:r>
                                    <a:rPr lang="en-US" altLang="zh-CN" sz="2400" b="1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d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d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d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BF2DDEA-F10A-C58A-6FC9-4F9964D45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0432" y="2488682"/>
                <a:ext cx="1397790" cy="14627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0C1C27B-DDB7-BA87-4CC3-EB208DCF1A01}"/>
                  </a:ext>
                </a:extLst>
              </p:cNvPr>
              <p:cNvSpPr txBox="1"/>
              <p:nvPr/>
            </p:nvSpPr>
            <p:spPr>
              <a:xfrm>
                <a:off x="3870662" y="2507936"/>
                <a:ext cx="6579446" cy="13151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  <m:f>
                                    <m:f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num>
                                    <m:den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sin</m:t>
                                  </m:r>
                                  <m:f>
                                    <m:f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num>
                                    <m:den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f>
                                <m:f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num>
                                <m:den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𝑎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csc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 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∈(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).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0C1C27B-DDB7-BA87-4CC3-EB208DCF1A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662" y="2507936"/>
                <a:ext cx="6579446" cy="1315168"/>
              </a:xfrm>
              <a:prstGeom prst="rect">
                <a:avLst/>
              </a:prstGeom>
              <a:blipFill>
                <a:blip r:embed="rId7"/>
                <a:stretch>
                  <a:fillRect b="-28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6D11E8DD-82C4-2D91-45FB-ACDDF08E9CCA}"/>
                  </a:ext>
                </a:extLst>
              </p:cNvPr>
              <p:cNvSpPr txBox="1"/>
              <p:nvPr/>
            </p:nvSpPr>
            <p:spPr>
              <a:xfrm>
                <a:off x="1272755" y="4161530"/>
                <a:ext cx="2927226" cy="9120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b="1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𝒇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𝜏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6D11E8DD-82C4-2D91-45FB-ACDDF08E9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755" y="4161530"/>
                <a:ext cx="2927226" cy="912045"/>
              </a:xfrm>
              <a:prstGeom prst="rect">
                <a:avLst/>
              </a:prstGeom>
              <a:blipFill>
                <a:blip r:embed="rId8"/>
                <a:stretch>
                  <a:fillRect l="-6061" t="-163014" b="-2383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9DDA90A2-40E5-C8DD-6D62-F5FADFB0C58C}"/>
                  </a:ext>
                </a:extLst>
              </p:cNvPr>
              <p:cNvSpPr txBox="1"/>
              <p:nvPr/>
            </p:nvSpPr>
            <p:spPr>
              <a:xfrm>
                <a:off x="4036456" y="4239018"/>
                <a:ext cx="4008450" cy="757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⇒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𝑎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sin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9DDA90A2-40E5-C8DD-6D62-F5FADFB0C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456" y="4239018"/>
                <a:ext cx="4008450" cy="757067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13795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1" grpId="0"/>
      <p:bldP spid="23" grpId="0"/>
      <p:bldP spid="25" grpId="0"/>
      <p:bldP spid="27" grpId="0"/>
      <p:bldP spid="2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8C57F-DB3D-EC99-5257-56BB9F39F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83A2B668-7D48-6CF0-5176-165B880F6E6F}"/>
              </a:ext>
            </a:extLst>
          </p:cNvPr>
          <p:cNvSpPr txBox="1"/>
          <p:nvPr/>
        </p:nvSpPr>
        <p:spPr>
          <a:xfrm>
            <a:off x="2567608" y="385500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C00000"/>
                </a:solidFill>
              </a:rPr>
              <a:t>9.2.2    </a:t>
            </a:r>
            <a:r>
              <a:rPr lang="zh-CN" altLang="en-US" dirty="0">
                <a:solidFill>
                  <a:srgbClr val="C00000"/>
                </a:solidFill>
                <a:latin typeface="+mn-ea"/>
                <a:ea typeface="+mn-ea"/>
              </a:rPr>
              <a:t>第一型曲线积分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DC6597CB-BB2E-4A65-90E5-D093A27F08DD}"/>
                  </a:ext>
                </a:extLst>
              </p:cNvPr>
              <p:cNvSpPr txBox="1"/>
              <p:nvPr/>
            </p:nvSpPr>
            <p:spPr>
              <a:xfrm>
                <a:off x="1084536" y="1485006"/>
                <a:ext cx="10297144" cy="38879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中一条可求长曲线，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是定义在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上的函数，即</a:t>
                </a: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的分法，它将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分成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个小曲线段，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zh-CN" altLang="en-US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,⋯,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的弧长为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，并约定，当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是可求长曲线时，用</a:t>
                </a:r>
              </a:p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∥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Ω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∥=</m:t>
                      </m:r>
                      <m:limLow>
                        <m:limLow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max</m:t>
                          </m:r>
                        </m:e>
                        <m:li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𝑁</m:t>
                          </m:r>
                        </m:lim>
                      </m:limLow>
                      <m:d>
                        <m:dPr>
                          <m:begChr m:val="{"/>
                          <m:endChr m:val="}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表示曲线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分法的范数．再取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𝝃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,⋯,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是属于分法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的取法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DC6597CB-BB2E-4A65-90E5-D093A27F0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536" y="1485006"/>
                <a:ext cx="10297144" cy="3887987"/>
              </a:xfrm>
              <a:prstGeom prst="rect">
                <a:avLst/>
              </a:prstGeom>
              <a:blipFill>
                <a:blip r:embed="rId2"/>
                <a:stretch>
                  <a:fillRect l="-985" r="-739" b="-26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89835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AD2E3-F307-9B5D-1236-CB7219821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40B98B3-61C9-3D14-BC04-5D6D15CEA1C6}"/>
                  </a:ext>
                </a:extLst>
              </p:cNvPr>
              <p:cNvSpPr txBox="1"/>
              <p:nvPr/>
            </p:nvSpPr>
            <p:spPr>
              <a:xfrm>
                <a:off x="731404" y="692696"/>
                <a:ext cx="11053228" cy="41230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定义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9.29 </a:t>
                </a: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（第一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型曲线积分）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是可求长曲线，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是定义在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上的函数．若存在实数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𝐽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，任给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，存在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，只要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∥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∥&lt;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𝛿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且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𝝃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是属于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的取法，就有</a:t>
                </a:r>
              </a:p>
              <a:p>
                <a:pPr algn="ctr"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p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</m:nary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𝝃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𝐽</m:t>
                        </m:r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ea typeface="+mn-ea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则称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上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黎曼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可积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，记为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ℛ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，称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𝐽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上的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第一型曲线积分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，记为</a:t>
                </a:r>
              </a:p>
              <a:p>
                <a:pPr algn="ctr"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limLow>
                      <m:limLow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lim</m:t>
                        </m:r>
                      </m:e>
                      <m:lim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∥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Ω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∥→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lim>
                    </m:limLow>
                    <m:nary>
                      <m:naryPr>
                        <m:chr m:val="∑"/>
                        <m:limLoc m:val="undOvr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𝑁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40B98B3-61C9-3D14-BC04-5D6D15CEA1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692696"/>
                <a:ext cx="11053228" cy="4123052"/>
              </a:xfrm>
              <a:prstGeom prst="rect">
                <a:avLst/>
              </a:prstGeom>
              <a:blipFill>
                <a:blip r:embed="rId2"/>
                <a:stretch>
                  <a:fillRect l="-883" r="-5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478384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7935B-EF4F-454B-295F-680E35184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D9606CE5-0D79-3E48-BC65-43493AA0A6A1}"/>
              </a:ext>
            </a:extLst>
          </p:cNvPr>
          <p:cNvSpPr txBox="1"/>
          <p:nvPr/>
        </p:nvSpPr>
        <p:spPr>
          <a:xfrm>
            <a:off x="1775520" y="316434"/>
            <a:ext cx="60997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solidFill>
                  <a:schemeClr val="bg2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第一型曲线积分可化为定积分</a:t>
            </a:r>
            <a:r>
              <a:rPr lang="en-US" altLang="zh-CN" sz="2400" dirty="0">
                <a:solidFill>
                  <a:schemeClr val="bg2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400" dirty="0">
                <a:solidFill>
                  <a:schemeClr val="bg2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endParaRPr lang="zh-CN" altLang="en-US" sz="2400" dirty="0">
              <a:solidFill>
                <a:schemeClr val="bg2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CBBE564-441F-2AD6-9339-FB97BF804CAF}"/>
                  </a:ext>
                </a:extLst>
              </p:cNvPr>
              <p:cNvSpPr txBox="1"/>
              <p:nvPr/>
            </p:nvSpPr>
            <p:spPr>
              <a:xfrm>
                <a:off x="927181" y="814077"/>
                <a:ext cx="10685867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9.30 </a:t>
                </a: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是可求长曲线</a:t>
                </a:r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的弧长参数表示，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上的黎曼可积函数，则有</a:t>
                </a: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CBBE564-441F-2AD6-9339-FB97BF804C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181" y="814077"/>
                <a:ext cx="10685867" cy="1200329"/>
              </a:xfrm>
              <a:prstGeom prst="rect">
                <a:avLst/>
              </a:prstGeom>
              <a:blipFill>
                <a:blip r:embed="rId2"/>
                <a:stretch>
                  <a:fillRect l="-856" r="-342" b="-40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0D9796A-EE25-99EE-52F3-F02713DBB285}"/>
                  </a:ext>
                </a:extLst>
              </p:cNvPr>
              <p:cNvSpPr txBox="1"/>
              <p:nvPr/>
            </p:nvSpPr>
            <p:spPr>
              <a:xfrm>
                <a:off x="3863752" y="1982040"/>
                <a:ext cx="5573855" cy="686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i="1" smtClean="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i="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r>
                          <a:rPr lang="zh-CN" altLang="en-US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zh-CN" altLang="en-US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b="1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  <m:r>
                      <m:rPr>
                        <m:sty m:val="p"/>
                      </m:rPr>
                      <a:rPr lang="zh-CN" altLang="en-US" b="0" i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b="0" i="1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zh-CN" altLang="en-US" b="0" i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b="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b="0" i="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b="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p>
                      <m:e>
                        <m:r>
                          <a:rPr lang="zh-CN" altLang="en-US" b="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zh-CN" altLang="en-US" b="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b="1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d>
                          <m:dPr>
                            <m:ctrlPr>
                              <a:rPr lang="zh-CN" altLang="en-US" b="1" i="1">
                                <a:solidFill>
                                  <a:schemeClr val="bg1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b="0" i="1">
                                <a:solidFill>
                                  <a:schemeClr val="bg1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m:rPr>
                        <m:sty m:val="p"/>
                      </m:rPr>
                      <a:rPr lang="zh-CN" altLang="en-US" b="0" i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b="0" i="1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zh-CN" altLang="en-US" dirty="0">
                  <a:solidFill>
                    <a:schemeClr val="bg1">
                      <a:lumMod val="60000"/>
                      <a:lumOff val="40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0D9796A-EE25-99EE-52F3-F02713DBB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1982040"/>
                <a:ext cx="5573855" cy="68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7B8D582-DC33-FBE8-6BF9-FF46A4EC00FB}"/>
                  </a:ext>
                </a:extLst>
              </p:cNvPr>
              <p:cNvSpPr txBox="1"/>
              <p:nvPr/>
            </p:nvSpPr>
            <p:spPr>
              <a:xfrm>
                <a:off x="927181" y="2986138"/>
                <a:ext cx="819482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特别可得，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ℛ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当且仅当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∘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ℛ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7B8D582-DC33-FBE8-6BF9-FF46A4EC0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181" y="2986138"/>
                <a:ext cx="8194826" cy="461665"/>
              </a:xfrm>
              <a:prstGeom prst="rect">
                <a:avLst/>
              </a:prstGeom>
              <a:blipFill>
                <a:blip r:embed="rId4"/>
                <a:stretch>
                  <a:fillRect l="-1082" t="-13514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F7B39AB-AE42-05A5-0A12-65CE109BB79F}"/>
                  </a:ext>
                </a:extLst>
              </p:cNvPr>
              <p:cNvSpPr txBox="1"/>
              <p:nvPr/>
            </p:nvSpPr>
            <p:spPr>
              <a:xfrm>
                <a:off x="927181" y="3527404"/>
                <a:ext cx="10685867" cy="17734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zh-CN" sz="2400" b="1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证明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任取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的分法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，满足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，再记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,⋯,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，就得到了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</m:d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的分法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&lt;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&lt;</m:t>
                        </m:r>
                      </m:e>
                    </m:d>
                    <m:d>
                      <m:dPr>
                        <m:begChr m:val="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⋯&lt;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</m:d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再取属于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的取法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，则有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𝝃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F7B39AB-AE42-05A5-0A12-65CE109BB7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181" y="3527404"/>
                <a:ext cx="10685867" cy="1773434"/>
              </a:xfrm>
              <a:prstGeom prst="rect">
                <a:avLst/>
              </a:prstGeom>
              <a:blipFill>
                <a:blip r:embed="rId5"/>
                <a:stretch>
                  <a:fillRect l="-830" b="-496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3D35E7B7-6D09-185F-E657-62082C188A54}"/>
                  </a:ext>
                </a:extLst>
              </p:cNvPr>
              <p:cNvSpPr txBox="1"/>
              <p:nvPr/>
            </p:nvSpPr>
            <p:spPr>
              <a:xfrm>
                <a:off x="1048976" y="5478512"/>
                <a:ext cx="10442275" cy="6932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∥</m:t>
                        </m:r>
                        <m:r>
                          <m:rPr>
                            <m:sty m:val="p"/>
                          </m:rP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∥→0</m:t>
                        </m:r>
                      </m:lim>
                    </m:limLow>
                    <m:nary>
                      <m:naryPr>
                        <m:chr m:val="∑"/>
                        <m:limLoc m:val="undOvr"/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d>
                          <m:dPr>
                            <m:begChr m:val=""/>
                            <m:endChr m:val=""/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∥</m:t>
                            </m:r>
                            <m:sSup>
                              <m:sSupPr>
                                <m:ctrlP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</m:e>
                              <m:sup>
                                <m: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∥</m:t>
                            </m:r>
                          </m:e>
                        </m:d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→0</m:t>
                        </m:r>
                      </m:lim>
                    </m:limLow>
                    <m:nary>
                      <m:naryPr>
                        <m:chr m:val="∑"/>
                        <m:limLoc m:val="undOvr"/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d>
                          <m:dPr>
                            <m:ctrlPr>
                              <a:rPr lang="zh-CN" altLang="en-US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en-US" sz="2400" b="1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p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d>
                          <m:dPr>
                            <m:ctrlPr>
                              <a:rPr lang="zh-CN" altLang="en-US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SimSun" panose="02010600030101010101" pitchFamily="2" charset="-122"/>
                  <a:ea typeface="SimSun" panose="02010600030101010101" pitchFamily="2" charset="-122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3D35E7B7-6D09-185F-E657-62082C188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976" y="5478512"/>
                <a:ext cx="10442275" cy="6932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33814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83427-682C-7756-AC67-451FE63FA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4DC0A1AF-A7E4-CFD8-B056-6234DF06DE63}"/>
              </a:ext>
            </a:extLst>
          </p:cNvPr>
          <p:cNvSpPr/>
          <p:nvPr/>
        </p:nvSpPr>
        <p:spPr bwMode="auto">
          <a:xfrm>
            <a:off x="1631504" y="2564904"/>
            <a:ext cx="8856984" cy="1830750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71FEEBA-5E8E-7549-76C8-9900299F99DB}"/>
                  </a:ext>
                </a:extLst>
              </p:cNvPr>
              <p:cNvSpPr txBox="1"/>
              <p:nvPr/>
            </p:nvSpPr>
            <p:spPr>
              <a:xfrm>
                <a:off x="1003222" y="402874"/>
                <a:ext cx="10245278" cy="21005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 9.31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设光滑曲线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的光滑参数表示是</a:t>
                </a:r>
              </a:p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𝒑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𝒈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)=</m:t>
                      </m:r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∈[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𝛽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]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 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&lt;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𝛽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).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则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上黎曼可积，当且仅当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∘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𝒈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上黎曼可积，且下式成立</a:t>
                </a: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71FEEBA-5E8E-7549-76C8-9900299F9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222" y="402874"/>
                <a:ext cx="10245278" cy="2100575"/>
              </a:xfrm>
              <a:prstGeom prst="rect">
                <a:avLst/>
              </a:prstGeom>
              <a:blipFill>
                <a:blip r:embed="rId2"/>
                <a:stretch>
                  <a:fillRect l="-952" b="-14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016DC31-A14C-4C62-FE0C-B595615500DF}"/>
                  </a:ext>
                </a:extLst>
              </p:cNvPr>
              <p:cNvSpPr txBox="1"/>
              <p:nvPr/>
            </p:nvSpPr>
            <p:spPr>
              <a:xfrm>
                <a:off x="906475" y="2568135"/>
                <a:ext cx="6103088" cy="9408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𝒑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𝛽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𝒈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))</m:t>
                      </m:r>
                      <m:d>
                        <m:dPr>
                          <m:begChr m:val="|"/>
                          <m:endChr m:val="|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𝒈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016DC31-A14C-4C62-FE0C-B595615500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475" y="2568135"/>
                <a:ext cx="6103088" cy="940835"/>
              </a:xfrm>
              <a:prstGeom prst="rect">
                <a:avLst/>
              </a:prstGeom>
              <a:blipFill>
                <a:blip r:embed="rId3"/>
                <a:stretch>
                  <a:fillRect l="-6861" t="-156000" b="-23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AB9F5AF2-2D5E-ED8A-2279-10BF584386E6}"/>
                  </a:ext>
                </a:extLst>
              </p:cNvPr>
              <p:cNvSpPr txBox="1"/>
              <p:nvPr/>
            </p:nvSpPr>
            <p:spPr>
              <a:xfrm>
                <a:off x="3074316" y="3380460"/>
                <a:ext cx="7414171" cy="9408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𝛽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nary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d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dt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AB9F5AF2-2D5E-ED8A-2279-10BF58438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316" y="3380460"/>
                <a:ext cx="7414171" cy="940835"/>
              </a:xfrm>
              <a:prstGeom prst="rect">
                <a:avLst/>
              </a:prstGeom>
              <a:blipFill>
                <a:blip r:embed="rId4"/>
                <a:stretch>
                  <a:fillRect l="-12287" t="-156000" b="-23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016C848-28C5-9B2B-8263-78FCC12B67BD}"/>
                  </a:ext>
                </a:extLst>
              </p:cNvPr>
              <p:cNvSpPr txBox="1"/>
              <p:nvPr/>
            </p:nvSpPr>
            <p:spPr>
              <a:xfrm>
                <a:off x="1489864" y="4561773"/>
                <a:ext cx="7439792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当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是闭曲线时，常把曲线积分记作 </a:t>
                </a:r>
                <a14:m>
                  <m:oMath xmlns:m="http://schemas.openxmlformats.org/officeDocument/2006/math">
                    <m:nary>
                      <m:naryPr>
                        <m:chr m:val="∮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016C848-28C5-9B2B-8263-78FCC12B6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864" y="4561773"/>
                <a:ext cx="7439792" cy="518668"/>
              </a:xfrm>
              <a:prstGeom prst="rect">
                <a:avLst/>
              </a:prstGeom>
              <a:blipFill>
                <a:blip r:embed="rId5"/>
                <a:stretch>
                  <a:fillRect l="-1363" t="-141463" b="-2073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文本框 31">
            <a:extLst>
              <a:ext uri="{FF2B5EF4-FFF2-40B4-BE49-F238E27FC236}">
                <a16:creationId xmlns:a16="http://schemas.microsoft.com/office/drawing/2014/main" id="{F3D214A0-995F-8FBD-EF5B-6E613F2268BE}"/>
              </a:ext>
            </a:extLst>
          </p:cNvPr>
          <p:cNvSpPr txBox="1"/>
          <p:nvPr/>
        </p:nvSpPr>
        <p:spPr>
          <a:xfrm>
            <a:off x="891282" y="5157192"/>
            <a:ext cx="102452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chemeClr val="bg2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zh-CN" sz="2400" dirty="0">
                <a:solidFill>
                  <a:schemeClr val="bg2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定积分的基本性质（线性、单调性、有限可加性、绝对值性、中值性</a:t>
            </a:r>
            <a:r>
              <a:rPr lang="zh-CN" altLang="zh-CN" sz="2400" dirty="0" smtClean="0">
                <a:solidFill>
                  <a:schemeClr val="bg2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en-US" sz="2400" dirty="0">
                <a:solidFill>
                  <a:schemeClr val="bg2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对于</a:t>
            </a:r>
            <a:r>
              <a:rPr lang="zh-CN" altLang="zh-CN" sz="2400" dirty="0" smtClean="0">
                <a:solidFill>
                  <a:schemeClr val="bg2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第一</a:t>
            </a:r>
            <a:r>
              <a:rPr lang="zh-CN" altLang="zh-CN" sz="2400" dirty="0">
                <a:solidFill>
                  <a:schemeClr val="bg2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型曲线</a:t>
            </a:r>
            <a:r>
              <a:rPr lang="zh-CN" altLang="zh-CN" sz="2400" dirty="0" smtClean="0">
                <a:solidFill>
                  <a:schemeClr val="bg2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积分</a:t>
            </a:r>
            <a:r>
              <a:rPr lang="zh-CN" altLang="en-US" sz="2400" dirty="0" smtClean="0">
                <a:solidFill>
                  <a:schemeClr val="bg2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仍然适用</a:t>
            </a:r>
            <a:r>
              <a:rPr lang="zh-CN" altLang="zh-CN" sz="2400" dirty="0" smtClean="0">
                <a:solidFill>
                  <a:schemeClr val="bg2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zh-CN" sz="2400" dirty="0" smtClean="0">
                <a:solidFill>
                  <a:schemeClr val="bg2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endParaRPr lang="zh-CN" altLang="en-US" sz="2400" dirty="0">
              <a:solidFill>
                <a:schemeClr val="bg2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79622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6" grpId="0"/>
      <p:bldP spid="30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62242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C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9.2</a:t>
            </a:r>
            <a:r>
              <a:rPr lang="zh-CN" altLang="en-US" sz="3600" b="1" dirty="0">
                <a:solidFill>
                  <a:srgbClr val="C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节 曲线积分</a:t>
            </a: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647728" y="2060848"/>
            <a:ext cx="5688632" cy="238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9.2.1 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定向曲线与曲线弧长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9.2.2 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第一型曲线积分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9.2.3 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第二型曲线积分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31DB6-6943-019B-6C7D-8CF67DAAD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F8803BD-B187-8335-88FD-ADD305861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44" y="4892175"/>
            <a:ext cx="9733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思考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DAF09A98-FE4C-C2A0-E724-105671EDF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0665" y="4884468"/>
            <a:ext cx="61863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定积分是否可看作对弧长曲线积分的特例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14">
                <a:extLst>
                  <a:ext uri="{FF2B5EF4-FFF2-40B4-BE49-F238E27FC236}">
                    <a16:creationId xmlns:a16="http://schemas.microsoft.com/office/drawing/2014/main" id="{6EB43363-BEB1-39D0-EF46-4649FEBA53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51584" y="5456198"/>
                <a:ext cx="4462375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对弧长的曲线积分要求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itchFamily="2" charset="2"/>
                  </a:rPr>
                  <a:t>,</a:t>
                </a:r>
                <a:endParaRPr lang="en-US" altLang="zh-CN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Text Box 14">
                <a:extLst>
                  <a:ext uri="{FF2B5EF4-FFF2-40B4-BE49-F238E27FC236}">
                    <a16:creationId xmlns:a16="http://schemas.microsoft.com/office/drawing/2014/main" id="{6EB43363-BEB1-39D0-EF46-4649FEBA5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1584" y="5456198"/>
                <a:ext cx="4462375" cy="461665"/>
              </a:xfrm>
              <a:prstGeom prst="rect">
                <a:avLst/>
              </a:prstGeom>
              <a:blipFill>
                <a:blip r:embed="rId2"/>
                <a:stretch>
                  <a:fillRect l="-2273" t="-13158" b="-263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2">
            <a:extLst>
              <a:ext uri="{FF2B5EF4-FFF2-40B4-BE49-F238E27FC236}">
                <a16:creationId xmlns:a16="http://schemas.microsoft.com/office/drawing/2014/main" id="{23FBFEE2-D17E-8D82-7E91-A785B205698F}"/>
              </a:ext>
            </a:extLst>
          </p:cNvPr>
          <p:cNvSpPr txBox="1">
            <a:spLocks noChangeArrowheads="1"/>
          </p:cNvSpPr>
          <p:nvPr/>
        </p:nvSpPr>
        <p:spPr>
          <a:xfrm>
            <a:off x="609600" y="228600"/>
            <a:ext cx="1981200" cy="5334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性质</a:t>
            </a:r>
            <a:endParaRPr lang="zh-CN" altLang="en-US" sz="2800" dirty="0">
              <a:solidFill>
                <a:schemeClr val="bg1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">
                <a:extLst>
                  <a:ext uri="{FF2B5EF4-FFF2-40B4-BE49-F238E27FC236}">
                    <a16:creationId xmlns:a16="http://schemas.microsoft.com/office/drawing/2014/main" id="{96C906C5-82C6-6A51-B00A-15A15D08A0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74235" y="1560117"/>
                <a:ext cx="27432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（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为常数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)</a:t>
                </a:r>
              </a:p>
            </p:txBody>
          </p:sp>
        </mc:Choice>
        <mc:Fallback xmlns="">
          <p:sp>
            <p:nvSpPr>
              <p:cNvPr id="12" name="Text Box 4">
                <a:extLst>
                  <a:ext uri="{FF2B5EF4-FFF2-40B4-BE49-F238E27FC236}">
                    <a16:creationId xmlns:a16="http://schemas.microsoft.com/office/drawing/2014/main" id="{96C906C5-82C6-6A51-B00A-15A15D08A0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74235" y="1560117"/>
                <a:ext cx="2743200" cy="461665"/>
              </a:xfrm>
              <a:prstGeom prst="rect">
                <a:avLst/>
              </a:prstGeom>
              <a:blipFill>
                <a:blip r:embed="rId3"/>
                <a:stretch>
                  <a:fillRect l="-3687" t="-13158" b="-210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55480D4-89B4-907C-2B4A-87269E707650}"/>
                  </a:ext>
                </a:extLst>
              </p:cNvPr>
              <p:cNvSpPr txBox="1"/>
              <p:nvPr/>
            </p:nvSpPr>
            <p:spPr>
              <a:xfrm>
                <a:off x="416399" y="908495"/>
                <a:ext cx="6451165" cy="5175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）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[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)]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55480D4-89B4-907C-2B4A-87269E7076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99" y="908495"/>
                <a:ext cx="6451165" cy="517546"/>
              </a:xfrm>
              <a:prstGeom prst="rect">
                <a:avLst/>
              </a:prstGeom>
              <a:blipFill>
                <a:blip r:embed="rId4"/>
                <a:stretch>
                  <a:fillRect l="-1375" t="-138095" b="-20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E36F368-D8F4-3783-9597-34F5B477E1F6}"/>
                  </a:ext>
                </a:extLst>
              </p:cNvPr>
              <p:cNvSpPr txBox="1"/>
              <p:nvPr/>
            </p:nvSpPr>
            <p:spPr>
              <a:xfrm>
                <a:off x="5208751" y="901538"/>
                <a:ext cx="2743201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SimSun" panose="02010600030101010101" pitchFamily="2" charset="-122"/>
                  <a:ea typeface="SimSun" panose="02010600030101010101" pitchFamily="2" charset="-122"/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E36F368-D8F4-3783-9597-34F5B477E1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751" y="901538"/>
                <a:ext cx="2743201" cy="518668"/>
              </a:xfrm>
              <a:prstGeom prst="rect">
                <a:avLst/>
              </a:prstGeom>
              <a:blipFill>
                <a:blip r:embed="rId5"/>
                <a:stretch>
                  <a:fillRect t="-141463" b="-2048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EBA8435-AC3D-19F5-0C6B-60F23D07ADF1}"/>
                  </a:ext>
                </a:extLst>
              </p:cNvPr>
              <p:cNvSpPr txBox="1"/>
              <p:nvPr/>
            </p:nvSpPr>
            <p:spPr>
              <a:xfrm>
                <a:off x="7711262" y="901538"/>
                <a:ext cx="3000153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nary>
                    <m:r>
                      <a:rPr lang="en-US" altLang="zh-CN" sz="2400" b="1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EBA8435-AC3D-19F5-0C6B-60F23D07A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1262" y="901538"/>
                <a:ext cx="3000153" cy="518668"/>
              </a:xfrm>
              <a:prstGeom prst="rect">
                <a:avLst/>
              </a:prstGeom>
              <a:blipFill>
                <a:blip r:embed="rId6"/>
                <a:stretch>
                  <a:fillRect t="-143902" b="-2024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3321F102-95D2-BC39-3E6B-5E2AAF3EB8EA}"/>
                  </a:ext>
                </a:extLst>
              </p:cNvPr>
              <p:cNvSpPr txBox="1"/>
              <p:nvPr/>
            </p:nvSpPr>
            <p:spPr>
              <a:xfrm>
                <a:off x="429106" y="2199685"/>
                <a:ext cx="62200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）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3321F102-95D2-BC39-3E6B-5E2AAF3EB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106" y="2199685"/>
                <a:ext cx="6220046" cy="523220"/>
              </a:xfrm>
              <a:prstGeom prst="rect">
                <a:avLst/>
              </a:prstGeom>
              <a:blipFill>
                <a:blip r:embed="rId7"/>
                <a:stretch>
                  <a:fillRect l="-1426" t="-138095" b="-20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241E1D71-4AFE-35EF-46B4-1176809056A6}"/>
                  </a:ext>
                </a:extLst>
              </p:cNvPr>
              <p:cNvSpPr txBox="1"/>
              <p:nvPr/>
            </p:nvSpPr>
            <p:spPr>
              <a:xfrm>
                <a:off x="3143672" y="2192548"/>
                <a:ext cx="6220046" cy="564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Γ</m:t>
                            </m:r>
                          </m:e>
                          <m:sub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1</m:t>
                            </m:r>
                          </m:sub>
                        </m:sSub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𝑓</m:t>
                        </m:r>
                      </m:e>
                    </m:nary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𝑠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Γ</m:t>
                            </m:r>
                          </m:e>
                          <m:sub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b>
                        </m:sSub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𝑓</m:t>
                        </m:r>
                      </m:e>
                    </m:nary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𝑠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241E1D71-4AFE-35EF-46B4-1176809056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2192548"/>
                <a:ext cx="6220046" cy="564450"/>
              </a:xfrm>
              <a:prstGeom prst="rect">
                <a:avLst/>
              </a:prstGeom>
              <a:blipFill>
                <a:blip r:embed="rId8"/>
                <a:stretch>
                  <a:fillRect l="-3055" t="-126667" b="-18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D3F6E610-985E-0C6F-D282-003FF18FCD2E}"/>
                  </a:ext>
                </a:extLst>
              </p:cNvPr>
              <p:cNvSpPr txBox="1"/>
              <p:nvPr/>
            </p:nvSpPr>
            <p:spPr>
              <a:xfrm>
                <a:off x="8727175" y="2234062"/>
                <a:ext cx="2933954" cy="4572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𝛤</m:t>
                        </m:r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由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𝛤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𝛤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组成）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D3F6E610-985E-0C6F-D282-003FF18FC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7175" y="2234062"/>
                <a:ext cx="2933954" cy="457200"/>
              </a:xfrm>
              <a:prstGeom prst="rect">
                <a:avLst/>
              </a:prstGeom>
              <a:blipFill>
                <a:blip r:embed="rId9"/>
                <a:stretch>
                  <a:fillRect l="-16379" t="-121622" b="-1972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8CF589C-67DA-A409-9D2F-68F8B9F8DFA8}"/>
                  </a:ext>
                </a:extLst>
              </p:cNvPr>
              <p:cNvSpPr txBox="1"/>
              <p:nvPr/>
            </p:nvSpPr>
            <p:spPr>
              <a:xfrm>
                <a:off x="413197" y="3159108"/>
                <a:ext cx="622004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）设在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上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zh-CN" altLang="en-US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，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8CF589C-67DA-A409-9D2F-68F8B9F8DF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97" y="3159108"/>
                <a:ext cx="6220046" cy="461665"/>
              </a:xfrm>
              <a:prstGeom prst="rect">
                <a:avLst/>
              </a:prstGeom>
              <a:blipFill>
                <a:blip r:embed="rId10"/>
                <a:stretch>
                  <a:fillRect l="-1629" t="-15789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C87DB3C8-5093-78D2-F627-58AEE1785B49}"/>
                  </a:ext>
                </a:extLst>
              </p:cNvPr>
              <p:cNvSpPr txBox="1"/>
              <p:nvPr/>
            </p:nvSpPr>
            <p:spPr>
              <a:xfrm>
                <a:off x="5959960" y="3137153"/>
                <a:ext cx="449348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C87DB3C8-5093-78D2-F627-58AEE1785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960" y="3137153"/>
                <a:ext cx="4493489" cy="523220"/>
              </a:xfrm>
              <a:prstGeom prst="rect">
                <a:avLst/>
              </a:prstGeom>
              <a:blipFill>
                <a:blip r:embed="rId11"/>
                <a:stretch>
                  <a:fillRect l="-12676" t="-141463" b="-2048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D46A7D82-5B48-93C4-98AF-7BE706D50ADF}"/>
                  </a:ext>
                </a:extLst>
              </p:cNvPr>
              <p:cNvSpPr txBox="1"/>
              <p:nvPr/>
            </p:nvSpPr>
            <p:spPr>
              <a:xfrm>
                <a:off x="413197" y="3969193"/>
                <a:ext cx="1794371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）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nary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D46A7D82-5B48-93C4-98AF-7BE706D50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97" y="3969193"/>
                <a:ext cx="1794371" cy="518668"/>
              </a:xfrm>
              <a:prstGeom prst="rect">
                <a:avLst/>
              </a:prstGeom>
              <a:blipFill>
                <a:blip r:embed="rId12"/>
                <a:stretch>
                  <a:fillRect l="-5634" t="-138095" b="-20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6B7F876A-C3F6-5A3D-C7F8-5F53CBB20C3F}"/>
                  </a:ext>
                </a:extLst>
              </p:cNvPr>
              <p:cNvSpPr txBox="1"/>
              <p:nvPr/>
            </p:nvSpPr>
            <p:spPr>
              <a:xfrm>
                <a:off x="2980661" y="3940216"/>
                <a:ext cx="623067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𝑙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为曲线弧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𝛤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的长度）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6B7F876A-C3F6-5A3D-C7F8-5F53CBB20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0661" y="3940216"/>
                <a:ext cx="6230678" cy="461665"/>
              </a:xfrm>
              <a:prstGeom prst="rect">
                <a:avLst/>
              </a:prstGeom>
              <a:blipFill>
                <a:blip r:embed="rId13"/>
                <a:stretch>
                  <a:fillRect l="-1423" t="-13514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3EBB4456-8BF3-5B97-3E58-668D0B92D204}"/>
                  </a:ext>
                </a:extLst>
              </p:cNvPr>
              <p:cNvSpPr txBox="1"/>
              <p:nvPr/>
            </p:nvSpPr>
            <p:spPr>
              <a:xfrm>
                <a:off x="1754265" y="3976431"/>
                <a:ext cx="90660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3EBB4456-8BF3-5B97-3E58-668D0B92D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4265" y="3976431"/>
                <a:ext cx="906605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文本框 49">
            <a:extLst>
              <a:ext uri="{FF2B5EF4-FFF2-40B4-BE49-F238E27FC236}">
                <a16:creationId xmlns:a16="http://schemas.microsoft.com/office/drawing/2014/main" id="{6B3DF029-CD29-CBD2-081C-6708C533CBE2}"/>
              </a:ext>
            </a:extLst>
          </p:cNvPr>
          <p:cNvSpPr txBox="1"/>
          <p:nvPr/>
        </p:nvSpPr>
        <p:spPr>
          <a:xfrm>
            <a:off x="1610665" y="5456198"/>
            <a:ext cx="10035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否！</a:t>
            </a:r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</a:rPr>
              <a:t> 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E2E2EEC6-BAC7-88A3-3C72-06375AA33B98}"/>
                  </a:ext>
                </a:extLst>
              </p:cNvPr>
              <p:cNvSpPr txBox="1"/>
              <p:nvPr/>
            </p:nvSpPr>
            <p:spPr>
              <a:xfrm>
                <a:off x="6580352" y="5462359"/>
                <a:ext cx="429364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但定积分中</a:t>
                </a:r>
                <a14:m>
                  <m:oMath xmlns:m="http://schemas.openxmlformats.org/officeDocument/2006/math">
                    <m:r>
                      <a:rPr lang="zh-CN" altLang="en-US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zh-CN" altLang="en-US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可能为负．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E2E2EEC6-BAC7-88A3-3C72-06375AA33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0352" y="5462359"/>
                <a:ext cx="4293645" cy="461665"/>
              </a:xfrm>
              <a:prstGeom prst="rect">
                <a:avLst/>
              </a:prstGeom>
              <a:blipFill>
                <a:blip r:embed="rId15"/>
                <a:stretch>
                  <a:fillRect l="-2059" t="-13514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64999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12" grpId="0" build="p" autoUpdateAnimBg="0" advAuto="0"/>
      <p:bldP spid="4" grpId="0"/>
      <p:bldP spid="28" grpId="0"/>
      <p:bldP spid="30" grpId="0"/>
      <p:bldP spid="34" grpId="0"/>
      <p:bldP spid="36" grpId="0"/>
      <p:bldP spid="38" grpId="0"/>
      <p:bldP spid="40" grpId="0"/>
      <p:bldP spid="42" grpId="0"/>
      <p:bldP spid="44" grpId="0"/>
      <p:bldP spid="46" grpId="0"/>
      <p:bldP spid="48" grpId="0"/>
      <p:bldP spid="50" grpId="0"/>
      <p:bldP spid="5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15E3B72-E809-A2C4-DB9F-0330F7DFB6EC}"/>
                  </a:ext>
                </a:extLst>
              </p:cNvPr>
              <p:cNvSpPr txBox="1"/>
              <p:nvPr/>
            </p:nvSpPr>
            <p:spPr>
              <a:xfrm>
                <a:off x="1055440" y="883713"/>
                <a:ext cx="8805096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第一型曲线积分与定向无关，即有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Γ</m:t>
                            </m:r>
                          </m:e>
                          <m: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Γ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15E3B72-E809-A2C4-DB9F-0330F7DFB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883713"/>
                <a:ext cx="8805096" cy="518668"/>
              </a:xfrm>
              <a:prstGeom prst="rect">
                <a:avLst/>
              </a:prstGeom>
              <a:blipFill>
                <a:blip r:embed="rId2"/>
                <a:stretch>
                  <a:fillRect l="-1153" t="-135714" b="-20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DCEE460-C6C1-98E3-26D0-D530618E1C40}"/>
                  </a:ext>
                </a:extLst>
              </p:cNvPr>
              <p:cNvSpPr txBox="1"/>
              <p:nvPr/>
            </p:nvSpPr>
            <p:spPr>
              <a:xfrm>
                <a:off x="1026687" y="1759484"/>
                <a:ext cx="11521280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当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或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中的曲线时，常将曲线积分记为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或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DCEE460-C6C1-98E3-26D0-D530618E1C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87" y="1759484"/>
                <a:ext cx="11521280" cy="518668"/>
              </a:xfrm>
              <a:prstGeom prst="rect">
                <a:avLst/>
              </a:prstGeom>
              <a:blipFill>
                <a:blip r:embed="rId3"/>
                <a:stretch>
                  <a:fillRect l="-771" t="-135714" b="-20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47DB08E-ED67-EA15-7469-DB7E132B14AF}"/>
                  </a:ext>
                </a:extLst>
              </p:cNvPr>
              <p:cNvSpPr txBox="1"/>
              <p:nvPr/>
            </p:nvSpPr>
            <p:spPr>
              <a:xfrm>
                <a:off x="1026686" y="2680773"/>
                <a:ext cx="8741721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19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求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，其中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是圆心在原点的右半单位圆周．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47DB08E-ED67-EA15-7469-DB7E132B1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86" y="2680773"/>
                <a:ext cx="8741721" cy="518668"/>
              </a:xfrm>
              <a:prstGeom prst="rect">
                <a:avLst/>
              </a:prstGeom>
              <a:blipFill>
                <a:blip r:embed="rId4"/>
                <a:stretch>
                  <a:fillRect l="-1046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405908EB-D2D4-BF28-6463-9B1FEA180F1E}"/>
                  </a:ext>
                </a:extLst>
              </p:cNvPr>
              <p:cNvSpPr txBox="1"/>
              <p:nvPr/>
            </p:nvSpPr>
            <p:spPr>
              <a:xfrm>
                <a:off x="1026687" y="3563716"/>
                <a:ext cx="8424936" cy="744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方法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1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的参数式为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</m:m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，则</a:t>
                </a: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405908EB-D2D4-BF28-6463-9B1FEA180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87" y="3563716"/>
                <a:ext cx="8424936" cy="744563"/>
              </a:xfrm>
              <a:prstGeom prst="rect">
                <a:avLst/>
              </a:prstGeom>
              <a:blipFill>
                <a:blip r:embed="rId5"/>
                <a:stretch>
                  <a:fillRect l="-10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ED35C4A-ECBC-2C5C-6A01-352E02237C15}"/>
                  </a:ext>
                </a:extLst>
              </p:cNvPr>
              <p:cNvSpPr txBox="1"/>
              <p:nvPr/>
            </p:nvSpPr>
            <p:spPr>
              <a:xfrm>
                <a:off x="737804" y="4579849"/>
                <a:ext cx="10716392" cy="864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b>
                      <m:sup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)|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b>
                      <m:sup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ED35C4A-ECBC-2C5C-6A01-352E02237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804" y="4579849"/>
                <a:ext cx="10716392" cy="8642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105641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84862-DAA2-3F83-46FA-ED3CF364D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39A9D6F-E9F3-EB9E-8BE4-BD6402992C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996" b="21850"/>
          <a:stretch/>
        </p:blipFill>
        <p:spPr>
          <a:xfrm>
            <a:off x="10272463" y="3410826"/>
            <a:ext cx="683537" cy="7262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0B7C3FF-BB9B-155A-D12A-3D7CF7062C02}"/>
                  </a:ext>
                </a:extLst>
              </p:cNvPr>
              <p:cNvSpPr txBox="1"/>
              <p:nvPr/>
            </p:nvSpPr>
            <p:spPr>
              <a:xfrm>
                <a:off x="997954" y="696297"/>
                <a:ext cx="8626437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9.19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求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，其中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是圆心在原点的右半单位圆周．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0B7C3FF-BB9B-155A-D12A-3D7CF7062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954" y="696297"/>
                <a:ext cx="8626437" cy="518668"/>
              </a:xfrm>
              <a:prstGeom prst="rect">
                <a:avLst/>
              </a:prstGeom>
              <a:blipFill>
                <a:blip r:embed="rId3"/>
                <a:stretch>
                  <a:fillRect l="-1131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1D992CE-DF78-2978-22F4-B85C2C6E6AFE}"/>
                  </a:ext>
                </a:extLst>
              </p:cNvPr>
              <p:cNvSpPr txBox="1"/>
              <p:nvPr/>
            </p:nvSpPr>
            <p:spPr>
              <a:xfrm>
                <a:off x="995418" y="1556412"/>
                <a:ext cx="9418525" cy="5146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方法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2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的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𝐴𝐶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段为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𝐵𝐶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段为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，所以</a:t>
                </a: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1D992CE-DF78-2978-22F4-B85C2C6E6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18" y="1556412"/>
                <a:ext cx="9418525" cy="514628"/>
              </a:xfrm>
              <a:prstGeom prst="rect">
                <a:avLst/>
              </a:prstGeom>
              <a:blipFill>
                <a:blip r:embed="rId4"/>
                <a:stretch>
                  <a:fillRect l="-943" t="-4762" b="-238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15283F8-812E-81B7-0831-F07956A5F1F1}"/>
                  </a:ext>
                </a:extLst>
              </p:cNvPr>
              <p:cNvSpPr txBox="1"/>
              <p:nvPr/>
            </p:nvSpPr>
            <p:spPr>
              <a:xfrm>
                <a:off x="2988773" y="2378775"/>
                <a:ext cx="6103088" cy="978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|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15283F8-812E-81B7-0831-F07956A5F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8773" y="2378775"/>
                <a:ext cx="6103088" cy="9782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FCA029AC-70CE-B2E3-9D7D-9C5335E157D9}"/>
                  </a:ext>
                </a:extLst>
              </p:cNvPr>
              <p:cNvSpPr txBox="1"/>
              <p:nvPr/>
            </p:nvSpPr>
            <p:spPr>
              <a:xfrm>
                <a:off x="839416" y="3613881"/>
                <a:ext cx="525658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故 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acc>
                          <m:accPr>
                            <m:chr m:val="̂"/>
                            <m:ctrlPr>
                              <a:rPr lang="zh-CN" altLang="zh-CN" sz="2400" i="1" smtClean="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acc>
                          <m:accPr>
                            <m:chr m:val="̂"/>
                            <m:ctrlPr>
                              <a:rPr lang="zh-CN" altLang="zh-CN" sz="2400" i="1" smtClean="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𝐵𝐶</m:t>
                            </m:r>
                          </m:e>
                        </m:acc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FCA029AC-70CE-B2E3-9D7D-9C5335E15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613881"/>
                <a:ext cx="5256583" cy="523220"/>
              </a:xfrm>
              <a:prstGeom prst="rect">
                <a:avLst/>
              </a:prstGeom>
              <a:blipFill>
                <a:blip r:embed="rId6"/>
                <a:stretch>
                  <a:fillRect l="-1928" t="-135714" b="-20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7C10D086-EDC6-6174-34C1-E90D5E73C670}"/>
                  </a:ext>
                </a:extLst>
              </p:cNvPr>
              <p:cNvSpPr txBox="1"/>
              <p:nvPr/>
            </p:nvSpPr>
            <p:spPr>
              <a:xfrm>
                <a:off x="5704680" y="3535814"/>
                <a:ext cx="3919712" cy="6793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|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d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|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d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7C10D086-EDC6-6174-34C1-E90D5E73C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680" y="3535814"/>
                <a:ext cx="3919712" cy="679353"/>
              </a:xfrm>
              <a:prstGeom prst="rect">
                <a:avLst/>
              </a:prstGeom>
              <a:blipFill>
                <a:blip r:embed="rId7"/>
                <a:stretch>
                  <a:fillRect l="-6796" t="-94444" b="-1444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86826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7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B2002A8-6851-796C-B510-1990C7AA0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4" name="Text Box 6">
            <a:extLst>
              <a:ext uri="{FF2B5EF4-FFF2-40B4-BE49-F238E27FC236}">
                <a16:creationId xmlns:a16="http://schemas.microsoft.com/office/drawing/2014/main" id="{F8E58177-7ED8-0D78-CFC1-4B4754741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443" y="1295401"/>
            <a:ext cx="52906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 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建立坐标系如图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 smtClean="0">
                <a:solidFill>
                  <a:schemeClr val="bg2"/>
                </a:solidFill>
                <a:latin typeface="+mn-ea"/>
              </a:rPr>
              <a:t>则</a:t>
            </a: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grpSp>
        <p:nvGrpSpPr>
          <p:cNvPr id="68615" name="Group 7">
            <a:extLst>
              <a:ext uri="{FF2B5EF4-FFF2-40B4-BE49-F238E27FC236}">
                <a16:creationId xmlns:a16="http://schemas.microsoft.com/office/drawing/2014/main" id="{006C6534-7658-601F-6F93-AADA08FF89C1}"/>
              </a:ext>
            </a:extLst>
          </p:cNvPr>
          <p:cNvGrpSpPr>
            <a:grpSpLocks/>
          </p:cNvGrpSpPr>
          <p:nvPr/>
        </p:nvGrpSpPr>
        <p:grpSpPr bwMode="auto">
          <a:xfrm>
            <a:off x="8261350" y="1492251"/>
            <a:ext cx="1949450" cy="1712913"/>
            <a:chOff x="4244" y="940"/>
            <a:chExt cx="1228" cy="1079"/>
          </a:xfrm>
        </p:grpSpPr>
        <p:grpSp>
          <p:nvGrpSpPr>
            <p:cNvPr id="68616" name="Group 8">
              <a:extLst>
                <a:ext uri="{FF2B5EF4-FFF2-40B4-BE49-F238E27FC236}">
                  <a16:creationId xmlns:a16="http://schemas.microsoft.com/office/drawing/2014/main" id="{8D8908E0-66C0-F97B-BF28-19D7BD4640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64" y="940"/>
              <a:ext cx="1208" cy="1079"/>
              <a:chOff x="4264" y="940"/>
              <a:chExt cx="1208" cy="1079"/>
            </a:xfrm>
          </p:grpSpPr>
          <p:sp>
            <p:nvSpPr>
              <p:cNvPr id="68617" name="Line 9">
                <a:extLst>
                  <a:ext uri="{FF2B5EF4-FFF2-40B4-BE49-F238E27FC236}">
                    <a16:creationId xmlns:a16="http://schemas.microsoft.com/office/drawing/2014/main" id="{E8B083F5-EB45-09A1-1A55-EAD8655CB2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64" y="1536"/>
                <a:ext cx="100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68618" name="Line 10">
                <a:extLst>
                  <a:ext uri="{FF2B5EF4-FFF2-40B4-BE49-F238E27FC236}">
                    <a16:creationId xmlns:a16="http://schemas.microsoft.com/office/drawing/2014/main" id="{F153721B-4530-17F9-B9FF-3645737CCF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960"/>
                <a:ext cx="0" cy="105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68619" name="Object 11">
                <a:extLst>
                  <a:ext uri="{FF2B5EF4-FFF2-40B4-BE49-F238E27FC236}">
                    <a16:creationId xmlns:a16="http://schemas.microsoft.com/office/drawing/2014/main" id="{F29C6C2C-EE53-7816-8317-3FB124F8F5B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040" y="1539"/>
              <a:ext cx="17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2" name="Equation" r:id="rId3" imgW="6438900" imgH="7023100" progId="Equation.3">
                      <p:embed/>
                    </p:oleObj>
                  </mc:Choice>
                  <mc:Fallback>
                    <p:oleObj name="Equation" r:id="rId3" imgW="6438900" imgH="7023100" progId="Equation.3">
                      <p:embed/>
                      <p:pic>
                        <p:nvPicPr>
                          <p:cNvPr id="68619" name="Object 11">
                            <a:extLst>
                              <a:ext uri="{FF2B5EF4-FFF2-40B4-BE49-F238E27FC236}">
                                <a16:creationId xmlns:a16="http://schemas.microsoft.com/office/drawing/2014/main" id="{FC4CCEB7-EB6D-9F40-BB0B-54F138A1CB5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40" y="1539"/>
                            <a:ext cx="17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8620" name="Object 12">
                <a:extLst>
                  <a:ext uri="{FF2B5EF4-FFF2-40B4-BE49-F238E27FC236}">
                    <a16:creationId xmlns:a16="http://schemas.microsoft.com/office/drawing/2014/main" id="{E9736C05-45A7-82B8-3FB0-A15F4294F9E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28" y="1587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3" name="Equation" r:id="rId5" imgW="5270500" imgH="5562600" progId="Equation.3">
                      <p:embed/>
                    </p:oleObj>
                  </mc:Choice>
                  <mc:Fallback>
                    <p:oleObj name="Equation" r:id="rId5" imgW="5270500" imgH="5562600" progId="Equation.3">
                      <p:embed/>
                      <p:pic>
                        <p:nvPicPr>
                          <p:cNvPr id="68620" name="Object 12">
                            <a:extLst>
                              <a:ext uri="{FF2B5EF4-FFF2-40B4-BE49-F238E27FC236}">
                                <a16:creationId xmlns:a16="http://schemas.microsoft.com/office/drawing/2014/main" id="{AA31D3E2-8C44-EE4E-95AA-86229AF2D3E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28" y="1587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8621" name="Object 13">
                <a:extLst>
                  <a:ext uri="{FF2B5EF4-FFF2-40B4-BE49-F238E27FC236}">
                    <a16:creationId xmlns:a16="http://schemas.microsoft.com/office/drawing/2014/main" id="{C3CF6886-32D0-F70A-0637-659972976E5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64" y="94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4" name="Equation" r:id="rId7" imgW="5562600" imgH="7315200" progId="Equation.3">
                      <p:embed/>
                    </p:oleObj>
                  </mc:Choice>
                  <mc:Fallback>
                    <p:oleObj name="Equation" r:id="rId7" imgW="5562600" imgH="7315200" progId="Equation.3">
                      <p:embed/>
                      <p:pic>
                        <p:nvPicPr>
                          <p:cNvPr id="68621" name="Object 13">
                            <a:extLst>
                              <a:ext uri="{FF2B5EF4-FFF2-40B4-BE49-F238E27FC236}">
                                <a16:creationId xmlns:a16="http://schemas.microsoft.com/office/drawing/2014/main" id="{0361ED52-7FF5-E744-A609-796391B4C6B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64" y="94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68622" name="Object 14">
              <a:extLst>
                <a:ext uri="{FF2B5EF4-FFF2-40B4-BE49-F238E27FC236}">
                  <a16:creationId xmlns:a16="http://schemas.microsoft.com/office/drawing/2014/main" id="{E5598CAD-00C3-C037-243C-F38C5544947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44" y="1457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5" name="Equation" r:id="rId9" imgW="7023100" imgH="7315200" progId="Equation.3">
                    <p:embed/>
                  </p:oleObj>
                </mc:Choice>
                <mc:Fallback>
                  <p:oleObj name="Equation" r:id="rId9" imgW="7023100" imgH="7315200" progId="Equation.3">
                    <p:embed/>
                    <p:pic>
                      <p:nvPicPr>
                        <p:cNvPr id="68622" name="Object 14">
                          <a:extLst>
                            <a:ext uri="{FF2B5EF4-FFF2-40B4-BE49-F238E27FC236}">
                              <a16:creationId xmlns:a16="http://schemas.microsoft.com/office/drawing/2014/main" id="{B42603C7-6F0E-A542-9712-38C393BF7C2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4" y="1457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8623" name="Group 15">
            <a:extLst>
              <a:ext uri="{FF2B5EF4-FFF2-40B4-BE49-F238E27FC236}">
                <a16:creationId xmlns:a16="http://schemas.microsoft.com/office/drawing/2014/main" id="{1438EBA2-EA33-2451-03A0-36CA813CD783}"/>
              </a:ext>
            </a:extLst>
          </p:cNvPr>
          <p:cNvGrpSpPr>
            <a:grpSpLocks/>
          </p:cNvGrpSpPr>
          <p:nvPr/>
        </p:nvGrpSpPr>
        <p:grpSpPr bwMode="auto">
          <a:xfrm>
            <a:off x="8610600" y="1781175"/>
            <a:ext cx="1066800" cy="1308100"/>
            <a:chOff x="4464" y="1218"/>
            <a:chExt cx="672" cy="824"/>
          </a:xfrm>
        </p:grpSpPr>
        <p:sp>
          <p:nvSpPr>
            <p:cNvPr id="68624" name="Arc 16">
              <a:extLst>
                <a:ext uri="{FF2B5EF4-FFF2-40B4-BE49-F238E27FC236}">
                  <a16:creationId xmlns:a16="http://schemas.microsoft.com/office/drawing/2014/main" id="{0CAE2E98-842A-BADF-8432-C01ACF7E6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" y="1218"/>
              <a:ext cx="576" cy="814"/>
            </a:xfrm>
            <a:custGeom>
              <a:avLst/>
              <a:gdLst>
                <a:gd name="G0" fmla="+- 0 0 0"/>
                <a:gd name="G1" fmla="+- 15448 0 0"/>
                <a:gd name="G2" fmla="+- 21600 0 0"/>
                <a:gd name="T0" fmla="*/ 15097 w 21600"/>
                <a:gd name="T1" fmla="*/ 0 h 30529"/>
                <a:gd name="T2" fmla="*/ 15463 w 21600"/>
                <a:gd name="T3" fmla="*/ 30529 h 30529"/>
                <a:gd name="T4" fmla="*/ 0 w 21600"/>
                <a:gd name="T5" fmla="*/ 15448 h 30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0529" fill="none" extrusionOk="0">
                  <a:moveTo>
                    <a:pt x="15096" y="0"/>
                  </a:moveTo>
                  <a:cubicBezTo>
                    <a:pt x="19255" y="4064"/>
                    <a:pt x="21600" y="9633"/>
                    <a:pt x="21600" y="15448"/>
                  </a:cubicBezTo>
                  <a:cubicBezTo>
                    <a:pt x="21600" y="21083"/>
                    <a:pt x="19397" y="26495"/>
                    <a:pt x="15463" y="30529"/>
                  </a:cubicBezTo>
                </a:path>
                <a:path w="21600" h="30529" stroke="0" extrusionOk="0">
                  <a:moveTo>
                    <a:pt x="15096" y="0"/>
                  </a:moveTo>
                  <a:cubicBezTo>
                    <a:pt x="19255" y="4064"/>
                    <a:pt x="21600" y="9633"/>
                    <a:pt x="21600" y="15448"/>
                  </a:cubicBezTo>
                  <a:cubicBezTo>
                    <a:pt x="21600" y="21083"/>
                    <a:pt x="19397" y="26495"/>
                    <a:pt x="15463" y="30529"/>
                  </a:cubicBezTo>
                  <a:lnTo>
                    <a:pt x="0" y="15448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68625" name="Line 17">
              <a:extLst>
                <a:ext uri="{FF2B5EF4-FFF2-40B4-BE49-F238E27FC236}">
                  <a16:creationId xmlns:a16="http://schemas.microsoft.com/office/drawing/2014/main" id="{2EAD7F40-B5DF-1D48-2C17-4CE9AE5C9D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4" y="1219"/>
              <a:ext cx="413" cy="41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68626" name="Line 18">
              <a:extLst>
                <a:ext uri="{FF2B5EF4-FFF2-40B4-BE49-F238E27FC236}">
                  <a16:creationId xmlns:a16="http://schemas.microsoft.com/office/drawing/2014/main" id="{CD459418-89A6-A859-EEE1-A2587E76A8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" y="1629"/>
              <a:ext cx="413" cy="41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68627" name="Object 19">
              <a:extLst>
                <a:ext uri="{FF2B5EF4-FFF2-40B4-BE49-F238E27FC236}">
                  <a16:creationId xmlns:a16="http://schemas.microsoft.com/office/drawing/2014/main" id="{9C046224-AC7C-6D3B-107D-E3C357CC224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76" y="1274"/>
            <a:ext cx="16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6" name="Equation" r:id="rId11" imgW="5854700" imgH="7023100" progId="Equation.3">
                    <p:embed/>
                  </p:oleObj>
                </mc:Choice>
                <mc:Fallback>
                  <p:oleObj name="Equation" r:id="rId11" imgW="5854700" imgH="7023100" progId="Equation.3">
                    <p:embed/>
                    <p:pic>
                      <p:nvPicPr>
                        <p:cNvPr id="68627" name="Object 19">
                          <a:extLst>
                            <a:ext uri="{FF2B5EF4-FFF2-40B4-BE49-F238E27FC236}">
                              <a16:creationId xmlns:a16="http://schemas.microsoft.com/office/drawing/2014/main" id="{0E691F6E-C483-2842-AF9B-906044A010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6" y="1274"/>
                          <a:ext cx="16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8628" name="Object 20">
              <a:extLst>
                <a:ext uri="{FF2B5EF4-FFF2-40B4-BE49-F238E27FC236}">
                  <a16:creationId xmlns:a16="http://schemas.microsoft.com/office/drawing/2014/main" id="{B77904A9-BFF0-CA8C-8D5C-9DB46703274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56" y="1440"/>
            <a:ext cx="16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7" name="Equation" r:id="rId13" imgW="6146800" imgH="5562600" progId="Equation.3">
                    <p:embed/>
                  </p:oleObj>
                </mc:Choice>
                <mc:Fallback>
                  <p:oleObj name="Equation" r:id="rId13" imgW="6146800" imgH="5562600" progId="Equation.3">
                    <p:embed/>
                    <p:pic>
                      <p:nvPicPr>
                        <p:cNvPr id="68628" name="Object 20">
                          <a:extLst>
                            <a:ext uri="{FF2B5EF4-FFF2-40B4-BE49-F238E27FC236}">
                              <a16:creationId xmlns:a16="http://schemas.microsoft.com/office/drawing/2014/main" id="{38AD68B4-CF9C-ED49-8D65-6015BA31633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1440"/>
                          <a:ext cx="16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8629" name="Freeform 21">
              <a:extLst>
                <a:ext uri="{FF2B5EF4-FFF2-40B4-BE49-F238E27FC236}">
                  <a16:creationId xmlns:a16="http://schemas.microsoft.com/office/drawing/2014/main" id="{AB34B7BE-6DA2-AAC9-548D-8F78A0DA6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" y="1533"/>
              <a:ext cx="68" cy="96"/>
            </a:xfrm>
            <a:custGeom>
              <a:avLst/>
              <a:gdLst>
                <a:gd name="T0" fmla="*/ 0 w 104"/>
                <a:gd name="T1" fmla="*/ 0 h 96"/>
                <a:gd name="T2" fmla="*/ 96 w 104"/>
                <a:gd name="T3" fmla="*/ 48 h 96"/>
                <a:gd name="T4" fmla="*/ 48 w 104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96">
                  <a:moveTo>
                    <a:pt x="0" y="0"/>
                  </a:moveTo>
                  <a:cubicBezTo>
                    <a:pt x="44" y="16"/>
                    <a:pt x="88" y="32"/>
                    <a:pt x="96" y="48"/>
                  </a:cubicBezTo>
                  <a:cubicBezTo>
                    <a:pt x="104" y="64"/>
                    <a:pt x="76" y="80"/>
                    <a:pt x="48" y="96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68630" name="Line 22">
              <a:extLst>
                <a:ext uri="{FF2B5EF4-FFF2-40B4-BE49-F238E27FC236}">
                  <a16:creationId xmlns:a16="http://schemas.microsoft.com/office/drawing/2014/main" id="{EB796EA0-3373-3487-6EA2-5316A10ED2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" y="1632"/>
              <a:ext cx="57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sp>
        <p:nvSpPr>
          <p:cNvPr id="68632" name="Line 24">
            <a:extLst>
              <a:ext uri="{FF2B5EF4-FFF2-40B4-BE49-F238E27FC236}">
                <a16:creationId xmlns:a16="http://schemas.microsoft.com/office/drawing/2014/main" id="{EE908492-6B65-51EF-D45E-922A356852A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2667000"/>
            <a:ext cx="0" cy="10668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478CB85-5C35-87DE-08E0-438E089CAEA9}"/>
                  </a:ext>
                </a:extLst>
              </p:cNvPr>
              <p:cNvSpPr txBox="1"/>
              <p:nvPr/>
            </p:nvSpPr>
            <p:spPr>
              <a:xfrm>
                <a:off x="1309443" y="359261"/>
                <a:ext cx="997113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2  </a:t>
                </a:r>
                <a:r>
                  <a:rPr lang="en-US" altLang="zh-CN" sz="2400" b="1" dirty="0" smtClean="0">
                    <a:solidFill>
                      <a:srgbClr val="0033CC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计算半径为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，中心角为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的圆弧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对于它的对称轴的转动惯量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（设线密度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）．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478CB85-5C35-87DE-08E0-438E089CA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443" y="359261"/>
                <a:ext cx="9971133" cy="830997"/>
              </a:xfrm>
              <a:prstGeom prst="rect">
                <a:avLst/>
              </a:prstGeom>
              <a:blipFill>
                <a:blip r:embed="rId15"/>
                <a:stretch>
                  <a:fillRect l="-979" t="-8088" b="-139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76691AB-39C1-DE0E-C245-4E1801AF30EF}"/>
                  </a:ext>
                </a:extLst>
              </p:cNvPr>
              <p:cNvSpPr txBox="1"/>
              <p:nvPr/>
            </p:nvSpPr>
            <p:spPr>
              <a:xfrm>
                <a:off x="1819607" y="1764144"/>
                <a:ext cx="3672081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𝑑𝑠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76691AB-39C1-DE0E-C245-4E1801AF3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9607" y="1764144"/>
                <a:ext cx="3672081" cy="847476"/>
              </a:xfrm>
              <a:prstGeom prst="rect">
                <a:avLst/>
              </a:prstGeom>
              <a:blipFill>
                <a:blip r:embed="rId16"/>
                <a:stretch>
                  <a:fillRect t="-180882" b="-2558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9BFF6F6-4BA9-FA61-64BC-9516D4024B6E}"/>
                  </a:ext>
                </a:extLst>
              </p:cNvPr>
              <p:cNvSpPr txBox="1"/>
              <p:nvPr/>
            </p:nvSpPr>
            <p:spPr>
              <a:xfrm>
                <a:off x="2387600" y="2745784"/>
                <a:ext cx="6273208" cy="774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mr>
                          </m: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 </m:t>
                          </m:r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9BFF6F6-4BA9-FA61-64BC-9516D4024B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600" y="2745784"/>
                <a:ext cx="6273208" cy="774443"/>
              </a:xfrm>
              <a:prstGeom prst="rect">
                <a:avLst/>
              </a:prstGeom>
              <a:blipFill>
                <a:blip r:embed="rId17"/>
                <a:stretch>
                  <a:fillRect t="-185246" b="-268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8C25706-7E1E-DE4B-8D5E-D87CCB187F36}"/>
                  </a:ext>
                </a:extLst>
              </p:cNvPr>
              <p:cNvSpPr txBox="1"/>
              <p:nvPr/>
            </p:nvSpPr>
            <p:spPr>
              <a:xfrm>
                <a:off x="2739656" y="3695355"/>
                <a:ext cx="6103088" cy="892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𝛼</m:t>
                          </m:r>
                        </m:sup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sin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𝜃</m:t>
                      </m:r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sin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𝜃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+(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cos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𝜃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8C25706-7E1E-DE4B-8D5E-D87CCB187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656" y="3695355"/>
                <a:ext cx="6103088" cy="892360"/>
              </a:xfrm>
              <a:prstGeom prst="rect">
                <a:avLst/>
              </a:prstGeom>
              <a:blipFill>
                <a:blip r:embed="rId18"/>
                <a:stretch>
                  <a:fillRect l="-11203" t="-165278" b="-241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0C44488-2159-7F0E-3812-AB53EC34E60B}"/>
                  </a:ext>
                </a:extLst>
              </p:cNvPr>
              <p:cNvSpPr txBox="1"/>
              <p:nvPr/>
            </p:nvSpPr>
            <p:spPr>
              <a:xfrm>
                <a:off x="2690152" y="4587523"/>
                <a:ext cx="3035300" cy="892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𝛼</m:t>
                          </m:r>
                        </m:sup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𝜃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Cambria Math" panose="02040503050406030204" pitchFamily="18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0C44488-2159-7F0E-3812-AB53EC34E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152" y="4587523"/>
                <a:ext cx="3035300" cy="892360"/>
              </a:xfrm>
              <a:prstGeom prst="rect">
                <a:avLst/>
              </a:prstGeom>
              <a:blipFill>
                <a:blip r:embed="rId19"/>
                <a:stretch>
                  <a:fillRect l="-8750" t="-169014" b="-2450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F2F8C98-1847-EA8E-E1E4-2C3736F402CA}"/>
                  </a:ext>
                </a:extLst>
              </p:cNvPr>
              <p:cNvSpPr txBox="1"/>
              <p:nvPr/>
            </p:nvSpPr>
            <p:spPr>
              <a:xfrm>
                <a:off x="5530112" y="4549078"/>
                <a:ext cx="2762988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sSubSup>
                        <m:sSub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num>
                                <m:den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sin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num>
                                <m:den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𝛼</m:t>
                          </m:r>
                        </m:sup>
                      </m:sSubSup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F2F8C98-1847-EA8E-E1E4-2C3736F402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112" y="4549078"/>
                <a:ext cx="2762988" cy="892552"/>
              </a:xfrm>
              <a:prstGeom prst="rect">
                <a:avLst/>
              </a:prstGeom>
              <a:blipFill>
                <a:blip r:embed="rId20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21730C5-3BE8-4C63-2470-CB19F10E5B14}"/>
                  </a:ext>
                </a:extLst>
              </p:cNvPr>
              <p:cNvSpPr txBox="1"/>
              <p:nvPr/>
            </p:nvSpPr>
            <p:spPr>
              <a:xfrm>
                <a:off x="1343472" y="5627273"/>
                <a:ext cx="610308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sin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𝛼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21730C5-3BE8-4C63-2470-CB19F10E5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5627273"/>
                <a:ext cx="6103088" cy="461665"/>
              </a:xfrm>
              <a:prstGeom prst="rect">
                <a:avLst/>
              </a:prstGeom>
              <a:blipFill>
                <a:blip r:embed="rId21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71700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8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4" grpId="0" build="p" autoUpdateAnimBg="0"/>
      <p:bldP spid="8" grpId="0"/>
      <p:bldP spid="10" grpId="0"/>
      <p:bldP spid="14" grpId="0"/>
      <p:bldP spid="16" grpId="0"/>
      <p:bldP spid="18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9D1B7-78B7-D78A-A37D-7B879E024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4" name="Group 2">
            <a:extLst>
              <a:ext uri="{FF2B5EF4-FFF2-40B4-BE49-F238E27FC236}">
                <a16:creationId xmlns:a16="http://schemas.microsoft.com/office/drawing/2014/main" id="{CA47C98F-F687-4481-F020-94E6BA724695}"/>
              </a:ext>
            </a:extLst>
          </p:cNvPr>
          <p:cNvGrpSpPr>
            <a:grpSpLocks/>
          </p:cNvGrpSpPr>
          <p:nvPr/>
        </p:nvGrpSpPr>
        <p:grpSpPr bwMode="auto">
          <a:xfrm>
            <a:off x="7950200" y="2743200"/>
            <a:ext cx="2019300" cy="723900"/>
            <a:chOff x="2112" y="1782"/>
            <a:chExt cx="1272" cy="456"/>
          </a:xfrm>
        </p:grpSpPr>
        <p:sp>
          <p:nvSpPr>
            <p:cNvPr id="69635" name="Freeform 3">
              <a:extLst>
                <a:ext uri="{FF2B5EF4-FFF2-40B4-BE49-F238E27FC236}">
                  <a16:creationId xmlns:a16="http://schemas.microsoft.com/office/drawing/2014/main" id="{C4455695-E218-DC96-B2D5-788F382B3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" y="1782"/>
              <a:ext cx="636" cy="456"/>
            </a:xfrm>
            <a:custGeom>
              <a:avLst/>
              <a:gdLst>
                <a:gd name="T0" fmla="*/ 132 w 636"/>
                <a:gd name="T1" fmla="*/ 348 h 456"/>
                <a:gd name="T2" fmla="*/ 210 w 636"/>
                <a:gd name="T3" fmla="*/ 402 h 456"/>
                <a:gd name="T4" fmla="*/ 270 w 636"/>
                <a:gd name="T5" fmla="*/ 432 h 456"/>
                <a:gd name="T6" fmla="*/ 324 w 636"/>
                <a:gd name="T7" fmla="*/ 444 h 456"/>
                <a:gd name="T8" fmla="*/ 372 w 636"/>
                <a:gd name="T9" fmla="*/ 456 h 456"/>
                <a:gd name="T10" fmla="*/ 414 w 636"/>
                <a:gd name="T11" fmla="*/ 450 h 456"/>
                <a:gd name="T12" fmla="*/ 456 w 636"/>
                <a:gd name="T13" fmla="*/ 444 h 456"/>
                <a:gd name="T14" fmla="*/ 492 w 636"/>
                <a:gd name="T15" fmla="*/ 432 h 456"/>
                <a:gd name="T16" fmla="*/ 528 w 636"/>
                <a:gd name="T17" fmla="*/ 420 h 456"/>
                <a:gd name="T18" fmla="*/ 558 w 636"/>
                <a:gd name="T19" fmla="*/ 396 h 456"/>
                <a:gd name="T20" fmla="*/ 582 w 636"/>
                <a:gd name="T21" fmla="*/ 372 h 456"/>
                <a:gd name="T22" fmla="*/ 600 w 636"/>
                <a:gd name="T23" fmla="*/ 348 h 456"/>
                <a:gd name="T24" fmla="*/ 618 w 636"/>
                <a:gd name="T25" fmla="*/ 318 h 456"/>
                <a:gd name="T26" fmla="*/ 630 w 636"/>
                <a:gd name="T27" fmla="*/ 288 h 456"/>
                <a:gd name="T28" fmla="*/ 636 w 636"/>
                <a:gd name="T29" fmla="*/ 258 h 456"/>
                <a:gd name="T30" fmla="*/ 636 w 636"/>
                <a:gd name="T31" fmla="*/ 228 h 456"/>
                <a:gd name="T32" fmla="*/ 636 w 636"/>
                <a:gd name="T33" fmla="*/ 192 h 456"/>
                <a:gd name="T34" fmla="*/ 630 w 636"/>
                <a:gd name="T35" fmla="*/ 162 h 456"/>
                <a:gd name="T36" fmla="*/ 618 w 636"/>
                <a:gd name="T37" fmla="*/ 132 h 456"/>
                <a:gd name="T38" fmla="*/ 600 w 636"/>
                <a:gd name="T39" fmla="*/ 102 h 456"/>
                <a:gd name="T40" fmla="*/ 576 w 636"/>
                <a:gd name="T41" fmla="*/ 78 h 456"/>
                <a:gd name="T42" fmla="*/ 552 w 636"/>
                <a:gd name="T43" fmla="*/ 54 h 456"/>
                <a:gd name="T44" fmla="*/ 522 w 636"/>
                <a:gd name="T45" fmla="*/ 36 h 456"/>
                <a:gd name="T46" fmla="*/ 486 w 636"/>
                <a:gd name="T47" fmla="*/ 18 h 456"/>
                <a:gd name="T48" fmla="*/ 450 w 636"/>
                <a:gd name="T49" fmla="*/ 6 h 456"/>
                <a:gd name="T50" fmla="*/ 408 w 636"/>
                <a:gd name="T51" fmla="*/ 0 h 456"/>
                <a:gd name="T52" fmla="*/ 360 w 636"/>
                <a:gd name="T53" fmla="*/ 6 h 456"/>
                <a:gd name="T54" fmla="*/ 312 w 636"/>
                <a:gd name="T55" fmla="*/ 12 h 456"/>
                <a:gd name="T56" fmla="*/ 258 w 636"/>
                <a:gd name="T57" fmla="*/ 30 h 456"/>
                <a:gd name="T58" fmla="*/ 198 w 636"/>
                <a:gd name="T59" fmla="*/ 60 h 456"/>
                <a:gd name="T60" fmla="*/ 114 w 636"/>
                <a:gd name="T61" fmla="*/ 120 h 456"/>
                <a:gd name="T62" fmla="*/ 0 w 636"/>
                <a:gd name="T63" fmla="*/ 228 h 456"/>
                <a:gd name="T64" fmla="*/ 0 w 636"/>
                <a:gd name="T65" fmla="*/ 228 h 456"/>
                <a:gd name="T66" fmla="*/ 0 w 636"/>
                <a:gd name="T67" fmla="*/ 228 h 456"/>
                <a:gd name="T68" fmla="*/ 0 w 636"/>
                <a:gd name="T69" fmla="*/ 228 h 456"/>
                <a:gd name="T70" fmla="*/ 0 w 636"/>
                <a:gd name="T71" fmla="*/ 228 h 456"/>
                <a:gd name="T72" fmla="*/ 0 w 636"/>
                <a:gd name="T73" fmla="*/ 228 h 456"/>
                <a:gd name="T74" fmla="*/ 0 w 636"/>
                <a:gd name="T75" fmla="*/ 228 h 456"/>
                <a:gd name="T76" fmla="*/ 0 w 636"/>
                <a:gd name="T77" fmla="*/ 228 h 456"/>
                <a:gd name="T78" fmla="*/ 0 w 636"/>
                <a:gd name="T79" fmla="*/ 228 h 456"/>
                <a:gd name="T80" fmla="*/ 0 w 636"/>
                <a:gd name="T81" fmla="*/ 228 h 456"/>
                <a:gd name="T82" fmla="*/ 0 w 636"/>
                <a:gd name="T83" fmla="*/ 228 h 456"/>
                <a:gd name="T84" fmla="*/ 0 w 636"/>
                <a:gd name="T85" fmla="*/ 228 h 456"/>
                <a:gd name="T86" fmla="*/ 0 w 636"/>
                <a:gd name="T87" fmla="*/ 228 h 456"/>
                <a:gd name="T88" fmla="*/ 0 w 636"/>
                <a:gd name="T89" fmla="*/ 228 h 456"/>
                <a:gd name="T90" fmla="*/ 0 w 636"/>
                <a:gd name="T91" fmla="*/ 228 h 456"/>
                <a:gd name="T92" fmla="*/ 0 w 636"/>
                <a:gd name="T93" fmla="*/ 228 h 456"/>
                <a:gd name="T94" fmla="*/ 0 w 636"/>
                <a:gd name="T95" fmla="*/ 228 h 456"/>
                <a:gd name="T96" fmla="*/ 0 w 636"/>
                <a:gd name="T97" fmla="*/ 228 h 456"/>
                <a:gd name="T98" fmla="*/ 0 w 636"/>
                <a:gd name="T99" fmla="*/ 228 h 456"/>
                <a:gd name="T100" fmla="*/ 0 w 636"/>
                <a:gd name="T101" fmla="*/ 228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6" h="456">
                  <a:moveTo>
                    <a:pt x="0" y="228"/>
                  </a:moveTo>
                  <a:lnTo>
                    <a:pt x="66" y="294"/>
                  </a:lnTo>
                  <a:lnTo>
                    <a:pt x="90" y="318"/>
                  </a:lnTo>
                  <a:lnTo>
                    <a:pt x="114" y="336"/>
                  </a:lnTo>
                  <a:lnTo>
                    <a:pt x="132" y="348"/>
                  </a:lnTo>
                  <a:lnTo>
                    <a:pt x="150" y="366"/>
                  </a:lnTo>
                  <a:lnTo>
                    <a:pt x="168" y="372"/>
                  </a:lnTo>
                  <a:lnTo>
                    <a:pt x="180" y="384"/>
                  </a:lnTo>
                  <a:lnTo>
                    <a:pt x="192" y="396"/>
                  </a:lnTo>
                  <a:lnTo>
                    <a:pt x="210" y="402"/>
                  </a:lnTo>
                  <a:lnTo>
                    <a:pt x="222" y="408"/>
                  </a:lnTo>
                  <a:lnTo>
                    <a:pt x="234" y="414"/>
                  </a:lnTo>
                  <a:lnTo>
                    <a:pt x="246" y="420"/>
                  </a:lnTo>
                  <a:lnTo>
                    <a:pt x="258" y="426"/>
                  </a:lnTo>
                  <a:lnTo>
                    <a:pt x="270" y="432"/>
                  </a:lnTo>
                  <a:lnTo>
                    <a:pt x="282" y="432"/>
                  </a:lnTo>
                  <a:lnTo>
                    <a:pt x="288" y="438"/>
                  </a:lnTo>
                  <a:lnTo>
                    <a:pt x="300" y="438"/>
                  </a:lnTo>
                  <a:lnTo>
                    <a:pt x="312" y="444"/>
                  </a:lnTo>
                  <a:lnTo>
                    <a:pt x="324" y="444"/>
                  </a:lnTo>
                  <a:lnTo>
                    <a:pt x="330" y="450"/>
                  </a:lnTo>
                  <a:lnTo>
                    <a:pt x="342" y="450"/>
                  </a:lnTo>
                  <a:lnTo>
                    <a:pt x="354" y="450"/>
                  </a:lnTo>
                  <a:lnTo>
                    <a:pt x="360" y="450"/>
                  </a:lnTo>
                  <a:lnTo>
                    <a:pt x="372" y="456"/>
                  </a:lnTo>
                  <a:lnTo>
                    <a:pt x="378" y="456"/>
                  </a:lnTo>
                  <a:lnTo>
                    <a:pt x="390" y="456"/>
                  </a:lnTo>
                  <a:lnTo>
                    <a:pt x="396" y="456"/>
                  </a:lnTo>
                  <a:lnTo>
                    <a:pt x="408" y="456"/>
                  </a:lnTo>
                  <a:lnTo>
                    <a:pt x="414" y="450"/>
                  </a:lnTo>
                  <a:lnTo>
                    <a:pt x="426" y="450"/>
                  </a:lnTo>
                  <a:lnTo>
                    <a:pt x="432" y="450"/>
                  </a:lnTo>
                  <a:lnTo>
                    <a:pt x="444" y="450"/>
                  </a:lnTo>
                  <a:lnTo>
                    <a:pt x="450" y="450"/>
                  </a:lnTo>
                  <a:lnTo>
                    <a:pt x="456" y="444"/>
                  </a:lnTo>
                  <a:lnTo>
                    <a:pt x="462" y="444"/>
                  </a:lnTo>
                  <a:lnTo>
                    <a:pt x="474" y="444"/>
                  </a:lnTo>
                  <a:lnTo>
                    <a:pt x="480" y="438"/>
                  </a:lnTo>
                  <a:lnTo>
                    <a:pt x="486" y="438"/>
                  </a:lnTo>
                  <a:lnTo>
                    <a:pt x="492" y="432"/>
                  </a:lnTo>
                  <a:lnTo>
                    <a:pt x="504" y="432"/>
                  </a:lnTo>
                  <a:lnTo>
                    <a:pt x="510" y="426"/>
                  </a:lnTo>
                  <a:lnTo>
                    <a:pt x="516" y="426"/>
                  </a:lnTo>
                  <a:lnTo>
                    <a:pt x="522" y="420"/>
                  </a:lnTo>
                  <a:lnTo>
                    <a:pt x="528" y="420"/>
                  </a:lnTo>
                  <a:lnTo>
                    <a:pt x="534" y="414"/>
                  </a:lnTo>
                  <a:lnTo>
                    <a:pt x="540" y="408"/>
                  </a:lnTo>
                  <a:lnTo>
                    <a:pt x="546" y="408"/>
                  </a:lnTo>
                  <a:lnTo>
                    <a:pt x="552" y="402"/>
                  </a:lnTo>
                  <a:lnTo>
                    <a:pt x="558" y="396"/>
                  </a:lnTo>
                  <a:lnTo>
                    <a:pt x="564" y="396"/>
                  </a:lnTo>
                  <a:lnTo>
                    <a:pt x="570" y="390"/>
                  </a:lnTo>
                  <a:lnTo>
                    <a:pt x="570" y="384"/>
                  </a:lnTo>
                  <a:lnTo>
                    <a:pt x="576" y="378"/>
                  </a:lnTo>
                  <a:lnTo>
                    <a:pt x="582" y="372"/>
                  </a:lnTo>
                  <a:lnTo>
                    <a:pt x="588" y="366"/>
                  </a:lnTo>
                  <a:lnTo>
                    <a:pt x="588" y="366"/>
                  </a:lnTo>
                  <a:lnTo>
                    <a:pt x="594" y="360"/>
                  </a:lnTo>
                  <a:lnTo>
                    <a:pt x="600" y="354"/>
                  </a:lnTo>
                  <a:lnTo>
                    <a:pt x="600" y="348"/>
                  </a:lnTo>
                  <a:lnTo>
                    <a:pt x="606" y="342"/>
                  </a:lnTo>
                  <a:lnTo>
                    <a:pt x="612" y="336"/>
                  </a:lnTo>
                  <a:lnTo>
                    <a:pt x="612" y="330"/>
                  </a:lnTo>
                  <a:lnTo>
                    <a:pt x="618" y="324"/>
                  </a:lnTo>
                  <a:lnTo>
                    <a:pt x="618" y="318"/>
                  </a:lnTo>
                  <a:lnTo>
                    <a:pt x="624" y="312"/>
                  </a:lnTo>
                  <a:lnTo>
                    <a:pt x="624" y="306"/>
                  </a:lnTo>
                  <a:lnTo>
                    <a:pt x="624" y="300"/>
                  </a:lnTo>
                  <a:lnTo>
                    <a:pt x="630" y="294"/>
                  </a:lnTo>
                  <a:lnTo>
                    <a:pt x="630" y="288"/>
                  </a:lnTo>
                  <a:lnTo>
                    <a:pt x="630" y="282"/>
                  </a:lnTo>
                  <a:lnTo>
                    <a:pt x="636" y="276"/>
                  </a:lnTo>
                  <a:lnTo>
                    <a:pt x="636" y="270"/>
                  </a:lnTo>
                  <a:lnTo>
                    <a:pt x="636" y="264"/>
                  </a:lnTo>
                  <a:lnTo>
                    <a:pt x="636" y="258"/>
                  </a:lnTo>
                  <a:lnTo>
                    <a:pt x="636" y="252"/>
                  </a:lnTo>
                  <a:lnTo>
                    <a:pt x="636" y="246"/>
                  </a:lnTo>
                  <a:lnTo>
                    <a:pt x="636" y="240"/>
                  </a:lnTo>
                  <a:lnTo>
                    <a:pt x="636" y="234"/>
                  </a:lnTo>
                  <a:lnTo>
                    <a:pt x="636" y="228"/>
                  </a:lnTo>
                  <a:lnTo>
                    <a:pt x="636" y="216"/>
                  </a:lnTo>
                  <a:lnTo>
                    <a:pt x="636" y="210"/>
                  </a:lnTo>
                  <a:lnTo>
                    <a:pt x="636" y="204"/>
                  </a:lnTo>
                  <a:lnTo>
                    <a:pt x="636" y="198"/>
                  </a:lnTo>
                  <a:lnTo>
                    <a:pt x="636" y="192"/>
                  </a:lnTo>
                  <a:lnTo>
                    <a:pt x="636" y="186"/>
                  </a:lnTo>
                  <a:lnTo>
                    <a:pt x="636" y="180"/>
                  </a:lnTo>
                  <a:lnTo>
                    <a:pt x="630" y="174"/>
                  </a:lnTo>
                  <a:lnTo>
                    <a:pt x="630" y="168"/>
                  </a:lnTo>
                  <a:lnTo>
                    <a:pt x="630" y="162"/>
                  </a:lnTo>
                  <a:lnTo>
                    <a:pt x="624" y="156"/>
                  </a:lnTo>
                  <a:lnTo>
                    <a:pt x="624" y="150"/>
                  </a:lnTo>
                  <a:lnTo>
                    <a:pt x="624" y="144"/>
                  </a:lnTo>
                  <a:lnTo>
                    <a:pt x="618" y="138"/>
                  </a:lnTo>
                  <a:lnTo>
                    <a:pt x="618" y="132"/>
                  </a:lnTo>
                  <a:lnTo>
                    <a:pt x="612" y="126"/>
                  </a:lnTo>
                  <a:lnTo>
                    <a:pt x="612" y="120"/>
                  </a:lnTo>
                  <a:lnTo>
                    <a:pt x="606" y="114"/>
                  </a:lnTo>
                  <a:lnTo>
                    <a:pt x="600" y="108"/>
                  </a:lnTo>
                  <a:lnTo>
                    <a:pt x="600" y="102"/>
                  </a:lnTo>
                  <a:lnTo>
                    <a:pt x="594" y="96"/>
                  </a:lnTo>
                  <a:lnTo>
                    <a:pt x="594" y="90"/>
                  </a:lnTo>
                  <a:lnTo>
                    <a:pt x="588" y="90"/>
                  </a:lnTo>
                  <a:lnTo>
                    <a:pt x="582" y="84"/>
                  </a:lnTo>
                  <a:lnTo>
                    <a:pt x="576" y="78"/>
                  </a:lnTo>
                  <a:lnTo>
                    <a:pt x="570" y="72"/>
                  </a:lnTo>
                  <a:lnTo>
                    <a:pt x="570" y="66"/>
                  </a:lnTo>
                  <a:lnTo>
                    <a:pt x="564" y="66"/>
                  </a:lnTo>
                  <a:lnTo>
                    <a:pt x="558" y="60"/>
                  </a:lnTo>
                  <a:lnTo>
                    <a:pt x="552" y="54"/>
                  </a:lnTo>
                  <a:lnTo>
                    <a:pt x="546" y="48"/>
                  </a:lnTo>
                  <a:lnTo>
                    <a:pt x="540" y="48"/>
                  </a:lnTo>
                  <a:lnTo>
                    <a:pt x="534" y="42"/>
                  </a:lnTo>
                  <a:lnTo>
                    <a:pt x="528" y="36"/>
                  </a:lnTo>
                  <a:lnTo>
                    <a:pt x="522" y="36"/>
                  </a:lnTo>
                  <a:lnTo>
                    <a:pt x="516" y="30"/>
                  </a:lnTo>
                  <a:lnTo>
                    <a:pt x="510" y="30"/>
                  </a:lnTo>
                  <a:lnTo>
                    <a:pt x="504" y="24"/>
                  </a:lnTo>
                  <a:lnTo>
                    <a:pt x="498" y="24"/>
                  </a:lnTo>
                  <a:lnTo>
                    <a:pt x="486" y="18"/>
                  </a:lnTo>
                  <a:lnTo>
                    <a:pt x="480" y="18"/>
                  </a:lnTo>
                  <a:lnTo>
                    <a:pt x="474" y="12"/>
                  </a:lnTo>
                  <a:lnTo>
                    <a:pt x="468" y="12"/>
                  </a:lnTo>
                  <a:lnTo>
                    <a:pt x="456" y="12"/>
                  </a:lnTo>
                  <a:lnTo>
                    <a:pt x="450" y="6"/>
                  </a:lnTo>
                  <a:lnTo>
                    <a:pt x="444" y="6"/>
                  </a:lnTo>
                  <a:lnTo>
                    <a:pt x="432" y="6"/>
                  </a:lnTo>
                  <a:lnTo>
                    <a:pt x="426" y="6"/>
                  </a:lnTo>
                  <a:lnTo>
                    <a:pt x="414" y="6"/>
                  </a:lnTo>
                  <a:lnTo>
                    <a:pt x="408" y="0"/>
                  </a:lnTo>
                  <a:lnTo>
                    <a:pt x="402" y="0"/>
                  </a:lnTo>
                  <a:lnTo>
                    <a:pt x="390" y="0"/>
                  </a:lnTo>
                  <a:lnTo>
                    <a:pt x="384" y="0"/>
                  </a:lnTo>
                  <a:lnTo>
                    <a:pt x="372" y="0"/>
                  </a:lnTo>
                  <a:lnTo>
                    <a:pt x="360" y="6"/>
                  </a:lnTo>
                  <a:lnTo>
                    <a:pt x="354" y="6"/>
                  </a:lnTo>
                  <a:lnTo>
                    <a:pt x="342" y="6"/>
                  </a:lnTo>
                  <a:lnTo>
                    <a:pt x="336" y="6"/>
                  </a:lnTo>
                  <a:lnTo>
                    <a:pt x="324" y="12"/>
                  </a:lnTo>
                  <a:lnTo>
                    <a:pt x="312" y="12"/>
                  </a:lnTo>
                  <a:lnTo>
                    <a:pt x="300" y="12"/>
                  </a:lnTo>
                  <a:lnTo>
                    <a:pt x="294" y="18"/>
                  </a:lnTo>
                  <a:lnTo>
                    <a:pt x="282" y="24"/>
                  </a:lnTo>
                  <a:lnTo>
                    <a:pt x="270" y="24"/>
                  </a:lnTo>
                  <a:lnTo>
                    <a:pt x="258" y="30"/>
                  </a:lnTo>
                  <a:lnTo>
                    <a:pt x="246" y="36"/>
                  </a:lnTo>
                  <a:lnTo>
                    <a:pt x="234" y="42"/>
                  </a:lnTo>
                  <a:lnTo>
                    <a:pt x="222" y="48"/>
                  </a:lnTo>
                  <a:lnTo>
                    <a:pt x="210" y="54"/>
                  </a:lnTo>
                  <a:lnTo>
                    <a:pt x="198" y="60"/>
                  </a:lnTo>
                  <a:lnTo>
                    <a:pt x="180" y="72"/>
                  </a:lnTo>
                  <a:lnTo>
                    <a:pt x="168" y="78"/>
                  </a:lnTo>
                  <a:lnTo>
                    <a:pt x="150" y="90"/>
                  </a:lnTo>
                  <a:lnTo>
                    <a:pt x="132" y="102"/>
                  </a:lnTo>
                  <a:lnTo>
                    <a:pt x="114" y="120"/>
                  </a:lnTo>
                  <a:lnTo>
                    <a:pt x="96" y="138"/>
                  </a:lnTo>
                  <a:lnTo>
                    <a:pt x="66" y="162"/>
                  </a:lnTo>
                  <a:lnTo>
                    <a:pt x="18" y="21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8"/>
                  </a:lnTo>
                </a:path>
              </a:pathLst>
            </a:custGeom>
            <a:noFill/>
            <a:ln w="19050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69636" name="Freeform 4">
              <a:extLst>
                <a:ext uri="{FF2B5EF4-FFF2-40B4-BE49-F238E27FC236}">
                  <a16:creationId xmlns:a16="http://schemas.microsoft.com/office/drawing/2014/main" id="{DF8149E9-764B-1E05-7B48-734B4D91A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1782"/>
              <a:ext cx="636" cy="456"/>
            </a:xfrm>
            <a:custGeom>
              <a:avLst/>
              <a:gdLst>
                <a:gd name="T0" fmla="*/ 636 w 636"/>
                <a:gd name="T1" fmla="*/ 228 h 456"/>
                <a:gd name="T2" fmla="*/ 636 w 636"/>
                <a:gd name="T3" fmla="*/ 228 h 456"/>
                <a:gd name="T4" fmla="*/ 636 w 636"/>
                <a:gd name="T5" fmla="*/ 228 h 456"/>
                <a:gd name="T6" fmla="*/ 636 w 636"/>
                <a:gd name="T7" fmla="*/ 228 h 456"/>
                <a:gd name="T8" fmla="*/ 636 w 636"/>
                <a:gd name="T9" fmla="*/ 228 h 456"/>
                <a:gd name="T10" fmla="*/ 636 w 636"/>
                <a:gd name="T11" fmla="*/ 228 h 456"/>
                <a:gd name="T12" fmla="*/ 636 w 636"/>
                <a:gd name="T13" fmla="*/ 228 h 456"/>
                <a:gd name="T14" fmla="*/ 636 w 636"/>
                <a:gd name="T15" fmla="*/ 228 h 456"/>
                <a:gd name="T16" fmla="*/ 636 w 636"/>
                <a:gd name="T17" fmla="*/ 228 h 456"/>
                <a:gd name="T18" fmla="*/ 636 w 636"/>
                <a:gd name="T19" fmla="*/ 228 h 456"/>
                <a:gd name="T20" fmla="*/ 636 w 636"/>
                <a:gd name="T21" fmla="*/ 228 h 456"/>
                <a:gd name="T22" fmla="*/ 636 w 636"/>
                <a:gd name="T23" fmla="*/ 228 h 456"/>
                <a:gd name="T24" fmla="*/ 636 w 636"/>
                <a:gd name="T25" fmla="*/ 228 h 456"/>
                <a:gd name="T26" fmla="*/ 636 w 636"/>
                <a:gd name="T27" fmla="*/ 228 h 456"/>
                <a:gd name="T28" fmla="*/ 636 w 636"/>
                <a:gd name="T29" fmla="*/ 228 h 456"/>
                <a:gd name="T30" fmla="*/ 504 w 636"/>
                <a:gd name="T31" fmla="*/ 348 h 456"/>
                <a:gd name="T32" fmla="*/ 444 w 636"/>
                <a:gd name="T33" fmla="*/ 390 h 456"/>
                <a:gd name="T34" fmla="*/ 390 w 636"/>
                <a:gd name="T35" fmla="*/ 420 h 456"/>
                <a:gd name="T36" fmla="*/ 348 w 636"/>
                <a:gd name="T37" fmla="*/ 438 h 456"/>
                <a:gd name="T38" fmla="*/ 306 w 636"/>
                <a:gd name="T39" fmla="*/ 450 h 456"/>
                <a:gd name="T40" fmla="*/ 264 w 636"/>
                <a:gd name="T41" fmla="*/ 456 h 456"/>
                <a:gd name="T42" fmla="*/ 228 w 636"/>
                <a:gd name="T43" fmla="*/ 456 h 456"/>
                <a:gd name="T44" fmla="*/ 198 w 636"/>
                <a:gd name="T45" fmla="*/ 450 h 456"/>
                <a:gd name="T46" fmla="*/ 162 w 636"/>
                <a:gd name="T47" fmla="*/ 444 h 456"/>
                <a:gd name="T48" fmla="*/ 138 w 636"/>
                <a:gd name="T49" fmla="*/ 432 h 456"/>
                <a:gd name="T50" fmla="*/ 108 w 636"/>
                <a:gd name="T51" fmla="*/ 420 h 456"/>
                <a:gd name="T52" fmla="*/ 84 w 636"/>
                <a:gd name="T53" fmla="*/ 402 h 456"/>
                <a:gd name="T54" fmla="*/ 66 w 636"/>
                <a:gd name="T55" fmla="*/ 384 h 456"/>
                <a:gd name="T56" fmla="*/ 48 w 636"/>
                <a:gd name="T57" fmla="*/ 366 h 456"/>
                <a:gd name="T58" fmla="*/ 30 w 636"/>
                <a:gd name="T59" fmla="*/ 342 h 456"/>
                <a:gd name="T60" fmla="*/ 18 w 636"/>
                <a:gd name="T61" fmla="*/ 318 h 456"/>
                <a:gd name="T62" fmla="*/ 6 w 636"/>
                <a:gd name="T63" fmla="*/ 294 h 456"/>
                <a:gd name="T64" fmla="*/ 0 w 636"/>
                <a:gd name="T65" fmla="*/ 270 h 456"/>
                <a:gd name="T66" fmla="*/ 0 w 636"/>
                <a:gd name="T67" fmla="*/ 246 h 456"/>
                <a:gd name="T68" fmla="*/ 0 w 636"/>
                <a:gd name="T69" fmla="*/ 222 h 456"/>
                <a:gd name="T70" fmla="*/ 0 w 636"/>
                <a:gd name="T71" fmla="*/ 192 h 456"/>
                <a:gd name="T72" fmla="*/ 6 w 636"/>
                <a:gd name="T73" fmla="*/ 168 h 456"/>
                <a:gd name="T74" fmla="*/ 12 w 636"/>
                <a:gd name="T75" fmla="*/ 144 h 456"/>
                <a:gd name="T76" fmla="*/ 24 w 636"/>
                <a:gd name="T77" fmla="*/ 120 h 456"/>
                <a:gd name="T78" fmla="*/ 42 w 636"/>
                <a:gd name="T79" fmla="*/ 102 h 456"/>
                <a:gd name="T80" fmla="*/ 60 w 636"/>
                <a:gd name="T81" fmla="*/ 78 h 456"/>
                <a:gd name="T82" fmla="*/ 78 w 636"/>
                <a:gd name="T83" fmla="*/ 60 h 456"/>
                <a:gd name="T84" fmla="*/ 102 w 636"/>
                <a:gd name="T85" fmla="*/ 42 h 456"/>
                <a:gd name="T86" fmla="*/ 126 w 636"/>
                <a:gd name="T87" fmla="*/ 30 h 456"/>
                <a:gd name="T88" fmla="*/ 156 w 636"/>
                <a:gd name="T89" fmla="*/ 18 h 456"/>
                <a:gd name="T90" fmla="*/ 186 w 636"/>
                <a:gd name="T91" fmla="*/ 6 h 456"/>
                <a:gd name="T92" fmla="*/ 216 w 636"/>
                <a:gd name="T93" fmla="*/ 6 h 456"/>
                <a:gd name="T94" fmla="*/ 252 w 636"/>
                <a:gd name="T95" fmla="*/ 0 h 456"/>
                <a:gd name="T96" fmla="*/ 294 w 636"/>
                <a:gd name="T97" fmla="*/ 6 h 456"/>
                <a:gd name="T98" fmla="*/ 330 w 636"/>
                <a:gd name="T99" fmla="*/ 12 h 456"/>
                <a:gd name="T100" fmla="*/ 378 w 636"/>
                <a:gd name="T101" fmla="*/ 30 h 456"/>
                <a:gd name="T102" fmla="*/ 426 w 636"/>
                <a:gd name="T103" fmla="*/ 54 h 456"/>
                <a:gd name="T104" fmla="*/ 480 w 636"/>
                <a:gd name="T105" fmla="*/ 90 h 456"/>
                <a:gd name="T106" fmla="*/ 564 w 636"/>
                <a:gd name="T107" fmla="*/ 156 h 456"/>
                <a:gd name="T108" fmla="*/ 636 w 636"/>
                <a:gd name="T109" fmla="*/ 228 h 456"/>
                <a:gd name="T110" fmla="*/ 636 w 636"/>
                <a:gd name="T111" fmla="*/ 228 h 456"/>
                <a:gd name="T112" fmla="*/ 636 w 636"/>
                <a:gd name="T113" fmla="*/ 228 h 456"/>
                <a:gd name="T114" fmla="*/ 636 w 636"/>
                <a:gd name="T115" fmla="*/ 228 h 456"/>
                <a:gd name="T116" fmla="*/ 636 w 636"/>
                <a:gd name="T117" fmla="*/ 228 h 456"/>
                <a:gd name="T118" fmla="*/ 636 w 636"/>
                <a:gd name="T119" fmla="*/ 228 h 456"/>
                <a:gd name="T120" fmla="*/ 636 w 636"/>
                <a:gd name="T121" fmla="*/ 228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36" h="456">
                  <a:moveTo>
                    <a:pt x="636" y="228"/>
                  </a:move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576" y="288"/>
                  </a:lnTo>
                  <a:lnTo>
                    <a:pt x="546" y="312"/>
                  </a:lnTo>
                  <a:lnTo>
                    <a:pt x="528" y="330"/>
                  </a:lnTo>
                  <a:lnTo>
                    <a:pt x="504" y="348"/>
                  </a:lnTo>
                  <a:lnTo>
                    <a:pt x="486" y="360"/>
                  </a:lnTo>
                  <a:lnTo>
                    <a:pt x="474" y="372"/>
                  </a:lnTo>
                  <a:lnTo>
                    <a:pt x="456" y="384"/>
                  </a:lnTo>
                  <a:lnTo>
                    <a:pt x="444" y="390"/>
                  </a:lnTo>
                  <a:lnTo>
                    <a:pt x="432" y="402"/>
                  </a:lnTo>
                  <a:lnTo>
                    <a:pt x="420" y="408"/>
                  </a:lnTo>
                  <a:lnTo>
                    <a:pt x="408" y="414"/>
                  </a:lnTo>
                  <a:lnTo>
                    <a:pt x="390" y="420"/>
                  </a:lnTo>
                  <a:lnTo>
                    <a:pt x="384" y="426"/>
                  </a:lnTo>
                  <a:lnTo>
                    <a:pt x="372" y="432"/>
                  </a:lnTo>
                  <a:lnTo>
                    <a:pt x="360" y="432"/>
                  </a:lnTo>
                  <a:lnTo>
                    <a:pt x="348" y="438"/>
                  </a:lnTo>
                  <a:lnTo>
                    <a:pt x="336" y="438"/>
                  </a:lnTo>
                  <a:lnTo>
                    <a:pt x="324" y="444"/>
                  </a:lnTo>
                  <a:lnTo>
                    <a:pt x="318" y="444"/>
                  </a:lnTo>
                  <a:lnTo>
                    <a:pt x="306" y="450"/>
                  </a:lnTo>
                  <a:lnTo>
                    <a:pt x="294" y="450"/>
                  </a:lnTo>
                  <a:lnTo>
                    <a:pt x="288" y="450"/>
                  </a:lnTo>
                  <a:lnTo>
                    <a:pt x="276" y="450"/>
                  </a:lnTo>
                  <a:lnTo>
                    <a:pt x="264" y="456"/>
                  </a:lnTo>
                  <a:lnTo>
                    <a:pt x="258" y="456"/>
                  </a:lnTo>
                  <a:lnTo>
                    <a:pt x="246" y="456"/>
                  </a:lnTo>
                  <a:lnTo>
                    <a:pt x="240" y="456"/>
                  </a:lnTo>
                  <a:lnTo>
                    <a:pt x="228" y="456"/>
                  </a:lnTo>
                  <a:lnTo>
                    <a:pt x="222" y="450"/>
                  </a:lnTo>
                  <a:lnTo>
                    <a:pt x="210" y="450"/>
                  </a:lnTo>
                  <a:lnTo>
                    <a:pt x="204" y="450"/>
                  </a:lnTo>
                  <a:lnTo>
                    <a:pt x="198" y="450"/>
                  </a:lnTo>
                  <a:lnTo>
                    <a:pt x="186" y="450"/>
                  </a:lnTo>
                  <a:lnTo>
                    <a:pt x="180" y="444"/>
                  </a:lnTo>
                  <a:lnTo>
                    <a:pt x="174" y="444"/>
                  </a:lnTo>
                  <a:lnTo>
                    <a:pt x="162" y="444"/>
                  </a:lnTo>
                  <a:lnTo>
                    <a:pt x="156" y="438"/>
                  </a:lnTo>
                  <a:lnTo>
                    <a:pt x="150" y="438"/>
                  </a:lnTo>
                  <a:lnTo>
                    <a:pt x="144" y="432"/>
                  </a:lnTo>
                  <a:lnTo>
                    <a:pt x="138" y="432"/>
                  </a:lnTo>
                  <a:lnTo>
                    <a:pt x="126" y="426"/>
                  </a:lnTo>
                  <a:lnTo>
                    <a:pt x="120" y="426"/>
                  </a:lnTo>
                  <a:lnTo>
                    <a:pt x="114" y="420"/>
                  </a:lnTo>
                  <a:lnTo>
                    <a:pt x="108" y="420"/>
                  </a:lnTo>
                  <a:lnTo>
                    <a:pt x="102" y="414"/>
                  </a:lnTo>
                  <a:lnTo>
                    <a:pt x="96" y="408"/>
                  </a:lnTo>
                  <a:lnTo>
                    <a:pt x="90" y="408"/>
                  </a:lnTo>
                  <a:lnTo>
                    <a:pt x="84" y="402"/>
                  </a:lnTo>
                  <a:lnTo>
                    <a:pt x="78" y="396"/>
                  </a:lnTo>
                  <a:lnTo>
                    <a:pt x="72" y="396"/>
                  </a:lnTo>
                  <a:lnTo>
                    <a:pt x="72" y="390"/>
                  </a:lnTo>
                  <a:lnTo>
                    <a:pt x="66" y="384"/>
                  </a:lnTo>
                  <a:lnTo>
                    <a:pt x="60" y="378"/>
                  </a:lnTo>
                  <a:lnTo>
                    <a:pt x="54" y="372"/>
                  </a:lnTo>
                  <a:lnTo>
                    <a:pt x="48" y="372"/>
                  </a:lnTo>
                  <a:lnTo>
                    <a:pt x="48" y="366"/>
                  </a:lnTo>
                  <a:lnTo>
                    <a:pt x="42" y="360"/>
                  </a:lnTo>
                  <a:lnTo>
                    <a:pt x="36" y="354"/>
                  </a:lnTo>
                  <a:lnTo>
                    <a:pt x="36" y="348"/>
                  </a:lnTo>
                  <a:lnTo>
                    <a:pt x="30" y="342"/>
                  </a:lnTo>
                  <a:lnTo>
                    <a:pt x="24" y="336"/>
                  </a:lnTo>
                  <a:lnTo>
                    <a:pt x="24" y="330"/>
                  </a:lnTo>
                  <a:lnTo>
                    <a:pt x="18" y="324"/>
                  </a:lnTo>
                  <a:lnTo>
                    <a:pt x="18" y="318"/>
                  </a:lnTo>
                  <a:lnTo>
                    <a:pt x="18" y="312"/>
                  </a:lnTo>
                  <a:lnTo>
                    <a:pt x="12" y="306"/>
                  </a:lnTo>
                  <a:lnTo>
                    <a:pt x="12" y="300"/>
                  </a:lnTo>
                  <a:lnTo>
                    <a:pt x="6" y="294"/>
                  </a:lnTo>
                  <a:lnTo>
                    <a:pt x="6" y="288"/>
                  </a:lnTo>
                  <a:lnTo>
                    <a:pt x="6" y="282"/>
                  </a:lnTo>
                  <a:lnTo>
                    <a:pt x="0" y="276"/>
                  </a:lnTo>
                  <a:lnTo>
                    <a:pt x="0" y="270"/>
                  </a:lnTo>
                  <a:lnTo>
                    <a:pt x="0" y="264"/>
                  </a:lnTo>
                  <a:lnTo>
                    <a:pt x="0" y="258"/>
                  </a:lnTo>
                  <a:lnTo>
                    <a:pt x="0" y="252"/>
                  </a:lnTo>
                  <a:lnTo>
                    <a:pt x="0" y="246"/>
                  </a:lnTo>
                  <a:lnTo>
                    <a:pt x="0" y="240"/>
                  </a:lnTo>
                  <a:lnTo>
                    <a:pt x="0" y="234"/>
                  </a:lnTo>
                  <a:lnTo>
                    <a:pt x="0" y="228"/>
                  </a:lnTo>
                  <a:lnTo>
                    <a:pt x="0" y="222"/>
                  </a:lnTo>
                  <a:lnTo>
                    <a:pt x="0" y="216"/>
                  </a:lnTo>
                  <a:lnTo>
                    <a:pt x="0" y="204"/>
                  </a:lnTo>
                  <a:lnTo>
                    <a:pt x="0" y="198"/>
                  </a:lnTo>
                  <a:lnTo>
                    <a:pt x="0" y="192"/>
                  </a:lnTo>
                  <a:lnTo>
                    <a:pt x="0" y="186"/>
                  </a:lnTo>
                  <a:lnTo>
                    <a:pt x="0" y="180"/>
                  </a:lnTo>
                  <a:lnTo>
                    <a:pt x="6" y="174"/>
                  </a:lnTo>
                  <a:lnTo>
                    <a:pt x="6" y="168"/>
                  </a:lnTo>
                  <a:lnTo>
                    <a:pt x="6" y="162"/>
                  </a:lnTo>
                  <a:lnTo>
                    <a:pt x="12" y="156"/>
                  </a:lnTo>
                  <a:lnTo>
                    <a:pt x="12" y="150"/>
                  </a:lnTo>
                  <a:lnTo>
                    <a:pt x="12" y="144"/>
                  </a:lnTo>
                  <a:lnTo>
                    <a:pt x="18" y="138"/>
                  </a:lnTo>
                  <a:lnTo>
                    <a:pt x="18" y="132"/>
                  </a:lnTo>
                  <a:lnTo>
                    <a:pt x="24" y="126"/>
                  </a:lnTo>
                  <a:lnTo>
                    <a:pt x="24" y="120"/>
                  </a:lnTo>
                  <a:lnTo>
                    <a:pt x="30" y="114"/>
                  </a:lnTo>
                  <a:lnTo>
                    <a:pt x="30" y="108"/>
                  </a:lnTo>
                  <a:lnTo>
                    <a:pt x="36" y="102"/>
                  </a:lnTo>
                  <a:lnTo>
                    <a:pt x="42" y="102"/>
                  </a:lnTo>
                  <a:lnTo>
                    <a:pt x="42" y="96"/>
                  </a:lnTo>
                  <a:lnTo>
                    <a:pt x="48" y="90"/>
                  </a:lnTo>
                  <a:lnTo>
                    <a:pt x="54" y="84"/>
                  </a:lnTo>
                  <a:lnTo>
                    <a:pt x="60" y="78"/>
                  </a:lnTo>
                  <a:lnTo>
                    <a:pt x="60" y="72"/>
                  </a:lnTo>
                  <a:lnTo>
                    <a:pt x="66" y="66"/>
                  </a:lnTo>
                  <a:lnTo>
                    <a:pt x="72" y="66"/>
                  </a:lnTo>
                  <a:lnTo>
                    <a:pt x="78" y="60"/>
                  </a:lnTo>
                  <a:lnTo>
                    <a:pt x="84" y="54"/>
                  </a:lnTo>
                  <a:lnTo>
                    <a:pt x="90" y="48"/>
                  </a:lnTo>
                  <a:lnTo>
                    <a:pt x="96" y="48"/>
                  </a:lnTo>
                  <a:lnTo>
                    <a:pt x="102" y="42"/>
                  </a:lnTo>
                  <a:lnTo>
                    <a:pt x="108" y="36"/>
                  </a:lnTo>
                  <a:lnTo>
                    <a:pt x="114" y="36"/>
                  </a:lnTo>
                  <a:lnTo>
                    <a:pt x="120" y="30"/>
                  </a:lnTo>
                  <a:lnTo>
                    <a:pt x="126" y="30"/>
                  </a:lnTo>
                  <a:lnTo>
                    <a:pt x="132" y="24"/>
                  </a:lnTo>
                  <a:lnTo>
                    <a:pt x="138" y="24"/>
                  </a:lnTo>
                  <a:lnTo>
                    <a:pt x="144" y="18"/>
                  </a:lnTo>
                  <a:lnTo>
                    <a:pt x="156" y="18"/>
                  </a:lnTo>
                  <a:lnTo>
                    <a:pt x="162" y="12"/>
                  </a:lnTo>
                  <a:lnTo>
                    <a:pt x="168" y="12"/>
                  </a:lnTo>
                  <a:lnTo>
                    <a:pt x="174" y="12"/>
                  </a:lnTo>
                  <a:lnTo>
                    <a:pt x="186" y="6"/>
                  </a:lnTo>
                  <a:lnTo>
                    <a:pt x="192" y="6"/>
                  </a:lnTo>
                  <a:lnTo>
                    <a:pt x="204" y="6"/>
                  </a:lnTo>
                  <a:lnTo>
                    <a:pt x="210" y="6"/>
                  </a:lnTo>
                  <a:lnTo>
                    <a:pt x="216" y="6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6" y="0"/>
                  </a:lnTo>
                  <a:lnTo>
                    <a:pt x="252" y="0"/>
                  </a:lnTo>
                  <a:lnTo>
                    <a:pt x="264" y="0"/>
                  </a:lnTo>
                  <a:lnTo>
                    <a:pt x="270" y="6"/>
                  </a:lnTo>
                  <a:lnTo>
                    <a:pt x="282" y="6"/>
                  </a:lnTo>
                  <a:lnTo>
                    <a:pt x="294" y="6"/>
                  </a:lnTo>
                  <a:lnTo>
                    <a:pt x="300" y="6"/>
                  </a:lnTo>
                  <a:lnTo>
                    <a:pt x="312" y="12"/>
                  </a:lnTo>
                  <a:lnTo>
                    <a:pt x="324" y="12"/>
                  </a:lnTo>
                  <a:lnTo>
                    <a:pt x="330" y="12"/>
                  </a:lnTo>
                  <a:lnTo>
                    <a:pt x="342" y="18"/>
                  </a:lnTo>
                  <a:lnTo>
                    <a:pt x="354" y="18"/>
                  </a:lnTo>
                  <a:lnTo>
                    <a:pt x="366" y="24"/>
                  </a:lnTo>
                  <a:lnTo>
                    <a:pt x="378" y="30"/>
                  </a:lnTo>
                  <a:lnTo>
                    <a:pt x="390" y="36"/>
                  </a:lnTo>
                  <a:lnTo>
                    <a:pt x="402" y="42"/>
                  </a:lnTo>
                  <a:lnTo>
                    <a:pt x="414" y="48"/>
                  </a:lnTo>
                  <a:lnTo>
                    <a:pt x="426" y="54"/>
                  </a:lnTo>
                  <a:lnTo>
                    <a:pt x="438" y="60"/>
                  </a:lnTo>
                  <a:lnTo>
                    <a:pt x="450" y="72"/>
                  </a:lnTo>
                  <a:lnTo>
                    <a:pt x="468" y="78"/>
                  </a:lnTo>
                  <a:lnTo>
                    <a:pt x="480" y="90"/>
                  </a:lnTo>
                  <a:lnTo>
                    <a:pt x="498" y="102"/>
                  </a:lnTo>
                  <a:lnTo>
                    <a:pt x="516" y="114"/>
                  </a:lnTo>
                  <a:lnTo>
                    <a:pt x="540" y="132"/>
                  </a:lnTo>
                  <a:lnTo>
                    <a:pt x="564" y="156"/>
                  </a:lnTo>
                  <a:lnTo>
                    <a:pt x="606" y="19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  <a:lnTo>
                    <a:pt x="636" y="228"/>
                  </a:lnTo>
                </a:path>
              </a:pathLst>
            </a:custGeom>
            <a:noFill/>
            <a:ln w="19050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sp>
        <p:nvSpPr>
          <p:cNvPr id="69641" name="Text Box 9">
            <a:extLst>
              <a:ext uri="{FF2B5EF4-FFF2-40B4-BE49-F238E27FC236}">
                <a16:creationId xmlns:a16="http://schemas.microsoft.com/office/drawing/2014/main" id="{3B517A85-034D-80B1-6F29-43E444566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464" y="1766888"/>
            <a:ext cx="28803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在极坐标系下</a:t>
            </a:r>
          </a:p>
        </p:txBody>
      </p:sp>
      <p:sp>
        <p:nvSpPr>
          <p:cNvPr id="69642" name="Text Box 10">
            <a:extLst>
              <a:ext uri="{FF2B5EF4-FFF2-40B4-BE49-F238E27FC236}">
                <a16:creationId xmlns:a16="http://schemas.microsoft.com/office/drawing/2014/main" id="{10EDFF0B-102D-36A1-57B3-6030B838E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362201"/>
            <a:ext cx="4191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它在第一象限部分为</a:t>
            </a:r>
          </a:p>
        </p:txBody>
      </p:sp>
      <p:sp>
        <p:nvSpPr>
          <p:cNvPr id="69644" name="Text Box 12">
            <a:extLst>
              <a:ext uri="{FF2B5EF4-FFF2-40B4-BE49-F238E27FC236}">
                <a16:creationId xmlns:a16="http://schemas.microsoft.com/office/drawing/2014/main" id="{672AE2A9-104F-D75E-A48B-60FC04361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671888"/>
            <a:ext cx="3352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利用对称性，得</a:t>
            </a:r>
          </a:p>
        </p:txBody>
      </p:sp>
      <p:grpSp>
        <p:nvGrpSpPr>
          <p:cNvPr id="69650" name="Group 18">
            <a:extLst>
              <a:ext uri="{FF2B5EF4-FFF2-40B4-BE49-F238E27FC236}">
                <a16:creationId xmlns:a16="http://schemas.microsoft.com/office/drawing/2014/main" id="{47247BA1-C02D-B6EA-9F6C-9F31F3126CB9}"/>
              </a:ext>
            </a:extLst>
          </p:cNvPr>
          <p:cNvGrpSpPr>
            <a:grpSpLocks/>
          </p:cNvGrpSpPr>
          <p:nvPr/>
        </p:nvGrpSpPr>
        <p:grpSpPr bwMode="auto">
          <a:xfrm>
            <a:off x="7620000" y="2057400"/>
            <a:ext cx="2895600" cy="1828800"/>
            <a:chOff x="3840" y="1296"/>
            <a:chExt cx="1824" cy="1152"/>
          </a:xfrm>
        </p:grpSpPr>
        <p:graphicFrame>
          <p:nvGraphicFramePr>
            <p:cNvPr id="69651" name="Object 19">
              <a:extLst>
                <a:ext uri="{FF2B5EF4-FFF2-40B4-BE49-F238E27FC236}">
                  <a16:creationId xmlns:a16="http://schemas.microsoft.com/office/drawing/2014/main" id="{D3CB2BDC-6FAB-052B-68A6-0E69B8421CD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2" y="2041"/>
            <a:ext cx="192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" name="Equation" r:id="rId3" imgW="7023100" imgH="7315200" progId="Equation.3">
                    <p:embed/>
                  </p:oleObj>
                </mc:Choice>
                <mc:Fallback>
                  <p:oleObj name="Equation" r:id="rId3" imgW="7023100" imgH="7315200" progId="Equation.3">
                    <p:embed/>
                    <p:pic>
                      <p:nvPicPr>
                        <p:cNvPr id="69651" name="Object 19">
                          <a:extLst>
                            <a:ext uri="{FF2B5EF4-FFF2-40B4-BE49-F238E27FC236}">
                              <a16:creationId xmlns:a16="http://schemas.microsoft.com/office/drawing/2014/main" id="{3681D378-2D41-1A46-AA60-E31A3E8B8A9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2041"/>
                          <a:ext cx="192" cy="1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9652" name="Group 20">
              <a:extLst>
                <a:ext uri="{FF2B5EF4-FFF2-40B4-BE49-F238E27FC236}">
                  <a16:creationId xmlns:a16="http://schemas.microsoft.com/office/drawing/2014/main" id="{9EB8123B-5170-F058-EAF8-26E6629427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0" y="1296"/>
              <a:ext cx="1824" cy="1152"/>
              <a:chOff x="3840" y="1296"/>
              <a:chExt cx="1824" cy="1152"/>
            </a:xfrm>
          </p:grpSpPr>
          <p:sp>
            <p:nvSpPr>
              <p:cNvPr id="69653" name="Line 21">
                <a:extLst>
                  <a:ext uri="{FF2B5EF4-FFF2-40B4-BE49-F238E27FC236}">
                    <a16:creationId xmlns:a16="http://schemas.microsoft.com/office/drawing/2014/main" id="{C3E1F39C-EBA6-5059-77A7-7B58F3050C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954"/>
                <a:ext cx="181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69654" name="Line 22">
                <a:extLst>
                  <a:ext uri="{FF2B5EF4-FFF2-40B4-BE49-F238E27FC236}">
                    <a16:creationId xmlns:a16="http://schemas.microsoft.com/office/drawing/2014/main" id="{0E001CE4-0AFA-EB9F-FD5A-092E90DDFD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74" y="1296"/>
                <a:ext cx="0" cy="115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69655" name="Object 23">
                <a:extLst>
                  <a:ext uri="{FF2B5EF4-FFF2-40B4-BE49-F238E27FC236}">
                    <a16:creationId xmlns:a16="http://schemas.microsoft.com/office/drawing/2014/main" id="{CED89FCF-27FC-9DD3-BB6C-21B60AB921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00" y="1322"/>
              <a:ext cx="152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1" name="Equation" r:id="rId5" imgW="5562600" imgH="7315200" progId="Equation.3">
                      <p:embed/>
                    </p:oleObj>
                  </mc:Choice>
                  <mc:Fallback>
                    <p:oleObj name="Equation" r:id="rId5" imgW="5562600" imgH="7315200" progId="Equation.3">
                      <p:embed/>
                      <p:pic>
                        <p:nvPicPr>
                          <p:cNvPr id="69655" name="Object 23">
                            <a:extLst>
                              <a:ext uri="{FF2B5EF4-FFF2-40B4-BE49-F238E27FC236}">
                                <a16:creationId xmlns:a16="http://schemas.microsoft.com/office/drawing/2014/main" id="{5E544ABF-CAAE-B943-A3E8-10AF5747A23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0" y="1322"/>
                            <a:ext cx="152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9656" name="Object 24">
                <a:extLst>
                  <a:ext uri="{FF2B5EF4-FFF2-40B4-BE49-F238E27FC236}">
                    <a16:creationId xmlns:a16="http://schemas.microsoft.com/office/drawing/2014/main" id="{00C7532C-DCB4-819B-1408-1C42991AA5B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520" y="2016"/>
              <a:ext cx="144" cy="1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2" name="Equation" r:id="rId7" imgW="5270500" imgH="5562600" progId="Equation.3">
                      <p:embed/>
                    </p:oleObj>
                  </mc:Choice>
                  <mc:Fallback>
                    <p:oleObj name="Equation" r:id="rId7" imgW="5270500" imgH="5562600" progId="Equation.3">
                      <p:embed/>
                      <p:pic>
                        <p:nvPicPr>
                          <p:cNvPr id="69656" name="Object 24">
                            <a:extLst>
                              <a:ext uri="{FF2B5EF4-FFF2-40B4-BE49-F238E27FC236}">
                                <a16:creationId xmlns:a16="http://schemas.microsoft.com/office/drawing/2014/main" id="{02DCD637-0C22-854B-84E4-E9B672A4084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20" y="2016"/>
                            <a:ext cx="144" cy="1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69657" name="Line 25">
            <a:extLst>
              <a:ext uri="{FF2B5EF4-FFF2-40B4-BE49-F238E27FC236}">
                <a16:creationId xmlns:a16="http://schemas.microsoft.com/office/drawing/2014/main" id="{8AE35CE4-8A32-9D44-6744-7DA72A97BD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40713" y="2362200"/>
            <a:ext cx="1447800" cy="1447800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69658" name="Line 26">
            <a:extLst>
              <a:ext uri="{FF2B5EF4-FFF2-40B4-BE49-F238E27FC236}">
                <a16:creationId xmlns:a16="http://schemas.microsoft.com/office/drawing/2014/main" id="{CE5C875D-BD5B-80E3-1550-9BF60DCE7843}"/>
              </a:ext>
            </a:extLst>
          </p:cNvPr>
          <p:cNvSpPr>
            <a:spLocks noChangeShapeType="1"/>
          </p:cNvSpPr>
          <p:nvPr/>
        </p:nvSpPr>
        <p:spPr bwMode="auto">
          <a:xfrm>
            <a:off x="8208963" y="2362201"/>
            <a:ext cx="1446212" cy="1446213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69659" name="Freeform 27">
            <a:extLst>
              <a:ext uri="{FF2B5EF4-FFF2-40B4-BE49-F238E27FC236}">
                <a16:creationId xmlns:a16="http://schemas.microsoft.com/office/drawing/2014/main" id="{51D810FC-518A-5892-BC53-EF41CD81AF79}"/>
              </a:ext>
            </a:extLst>
          </p:cNvPr>
          <p:cNvSpPr>
            <a:spLocks/>
          </p:cNvSpPr>
          <p:nvPr/>
        </p:nvSpPr>
        <p:spPr bwMode="auto">
          <a:xfrm>
            <a:off x="8959850" y="2743200"/>
            <a:ext cx="1009650" cy="361950"/>
          </a:xfrm>
          <a:custGeom>
            <a:avLst/>
            <a:gdLst>
              <a:gd name="T0" fmla="*/ 636 w 636"/>
              <a:gd name="T1" fmla="*/ 216 h 228"/>
              <a:gd name="T2" fmla="*/ 636 w 636"/>
              <a:gd name="T3" fmla="*/ 204 h 228"/>
              <a:gd name="T4" fmla="*/ 636 w 636"/>
              <a:gd name="T5" fmla="*/ 192 h 228"/>
              <a:gd name="T6" fmla="*/ 636 w 636"/>
              <a:gd name="T7" fmla="*/ 180 h 228"/>
              <a:gd name="T8" fmla="*/ 630 w 636"/>
              <a:gd name="T9" fmla="*/ 168 h 228"/>
              <a:gd name="T10" fmla="*/ 624 w 636"/>
              <a:gd name="T11" fmla="*/ 156 h 228"/>
              <a:gd name="T12" fmla="*/ 624 w 636"/>
              <a:gd name="T13" fmla="*/ 144 h 228"/>
              <a:gd name="T14" fmla="*/ 618 w 636"/>
              <a:gd name="T15" fmla="*/ 132 h 228"/>
              <a:gd name="T16" fmla="*/ 612 w 636"/>
              <a:gd name="T17" fmla="*/ 120 h 228"/>
              <a:gd name="T18" fmla="*/ 600 w 636"/>
              <a:gd name="T19" fmla="*/ 108 h 228"/>
              <a:gd name="T20" fmla="*/ 594 w 636"/>
              <a:gd name="T21" fmla="*/ 96 h 228"/>
              <a:gd name="T22" fmla="*/ 588 w 636"/>
              <a:gd name="T23" fmla="*/ 90 h 228"/>
              <a:gd name="T24" fmla="*/ 576 w 636"/>
              <a:gd name="T25" fmla="*/ 78 h 228"/>
              <a:gd name="T26" fmla="*/ 570 w 636"/>
              <a:gd name="T27" fmla="*/ 66 h 228"/>
              <a:gd name="T28" fmla="*/ 558 w 636"/>
              <a:gd name="T29" fmla="*/ 60 h 228"/>
              <a:gd name="T30" fmla="*/ 546 w 636"/>
              <a:gd name="T31" fmla="*/ 48 h 228"/>
              <a:gd name="T32" fmla="*/ 534 w 636"/>
              <a:gd name="T33" fmla="*/ 42 h 228"/>
              <a:gd name="T34" fmla="*/ 522 w 636"/>
              <a:gd name="T35" fmla="*/ 36 h 228"/>
              <a:gd name="T36" fmla="*/ 510 w 636"/>
              <a:gd name="T37" fmla="*/ 30 h 228"/>
              <a:gd name="T38" fmla="*/ 498 w 636"/>
              <a:gd name="T39" fmla="*/ 24 h 228"/>
              <a:gd name="T40" fmla="*/ 480 w 636"/>
              <a:gd name="T41" fmla="*/ 18 h 228"/>
              <a:gd name="T42" fmla="*/ 468 w 636"/>
              <a:gd name="T43" fmla="*/ 12 h 228"/>
              <a:gd name="T44" fmla="*/ 450 w 636"/>
              <a:gd name="T45" fmla="*/ 6 h 228"/>
              <a:gd name="T46" fmla="*/ 432 w 636"/>
              <a:gd name="T47" fmla="*/ 6 h 228"/>
              <a:gd name="T48" fmla="*/ 414 w 636"/>
              <a:gd name="T49" fmla="*/ 6 h 228"/>
              <a:gd name="T50" fmla="*/ 402 w 636"/>
              <a:gd name="T51" fmla="*/ 0 h 228"/>
              <a:gd name="T52" fmla="*/ 384 w 636"/>
              <a:gd name="T53" fmla="*/ 0 h 228"/>
              <a:gd name="T54" fmla="*/ 360 w 636"/>
              <a:gd name="T55" fmla="*/ 6 h 228"/>
              <a:gd name="T56" fmla="*/ 342 w 636"/>
              <a:gd name="T57" fmla="*/ 6 h 228"/>
              <a:gd name="T58" fmla="*/ 324 w 636"/>
              <a:gd name="T59" fmla="*/ 12 h 228"/>
              <a:gd name="T60" fmla="*/ 300 w 636"/>
              <a:gd name="T61" fmla="*/ 12 h 228"/>
              <a:gd name="T62" fmla="*/ 282 w 636"/>
              <a:gd name="T63" fmla="*/ 24 h 228"/>
              <a:gd name="T64" fmla="*/ 258 w 636"/>
              <a:gd name="T65" fmla="*/ 30 h 228"/>
              <a:gd name="T66" fmla="*/ 234 w 636"/>
              <a:gd name="T67" fmla="*/ 42 h 228"/>
              <a:gd name="T68" fmla="*/ 210 w 636"/>
              <a:gd name="T69" fmla="*/ 54 h 228"/>
              <a:gd name="T70" fmla="*/ 180 w 636"/>
              <a:gd name="T71" fmla="*/ 72 h 228"/>
              <a:gd name="T72" fmla="*/ 150 w 636"/>
              <a:gd name="T73" fmla="*/ 90 h 228"/>
              <a:gd name="T74" fmla="*/ 114 w 636"/>
              <a:gd name="T75" fmla="*/ 120 h 228"/>
              <a:gd name="T76" fmla="*/ 66 w 636"/>
              <a:gd name="T77" fmla="*/ 162 h 228"/>
              <a:gd name="T78" fmla="*/ 0 w 636"/>
              <a:gd name="T79" fmla="*/ 228 h 228"/>
              <a:gd name="T80" fmla="*/ 0 w 636"/>
              <a:gd name="T81" fmla="*/ 228 h 228"/>
              <a:gd name="T82" fmla="*/ 0 w 636"/>
              <a:gd name="T83" fmla="*/ 228 h 228"/>
              <a:gd name="T84" fmla="*/ 0 w 636"/>
              <a:gd name="T85" fmla="*/ 228 h 228"/>
              <a:gd name="T86" fmla="*/ 0 w 636"/>
              <a:gd name="T87" fmla="*/ 228 h 228"/>
              <a:gd name="T88" fmla="*/ 0 w 636"/>
              <a:gd name="T89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36" h="228">
                <a:moveTo>
                  <a:pt x="636" y="228"/>
                </a:moveTo>
                <a:lnTo>
                  <a:pt x="636" y="216"/>
                </a:lnTo>
                <a:lnTo>
                  <a:pt x="636" y="210"/>
                </a:lnTo>
                <a:lnTo>
                  <a:pt x="636" y="204"/>
                </a:lnTo>
                <a:lnTo>
                  <a:pt x="636" y="198"/>
                </a:lnTo>
                <a:lnTo>
                  <a:pt x="636" y="192"/>
                </a:lnTo>
                <a:lnTo>
                  <a:pt x="636" y="186"/>
                </a:lnTo>
                <a:lnTo>
                  <a:pt x="636" y="180"/>
                </a:lnTo>
                <a:lnTo>
                  <a:pt x="630" y="174"/>
                </a:lnTo>
                <a:lnTo>
                  <a:pt x="630" y="168"/>
                </a:lnTo>
                <a:lnTo>
                  <a:pt x="630" y="162"/>
                </a:lnTo>
                <a:lnTo>
                  <a:pt x="624" y="156"/>
                </a:lnTo>
                <a:lnTo>
                  <a:pt x="624" y="150"/>
                </a:lnTo>
                <a:lnTo>
                  <a:pt x="624" y="144"/>
                </a:lnTo>
                <a:lnTo>
                  <a:pt x="618" y="138"/>
                </a:lnTo>
                <a:lnTo>
                  <a:pt x="618" y="132"/>
                </a:lnTo>
                <a:lnTo>
                  <a:pt x="612" y="126"/>
                </a:lnTo>
                <a:lnTo>
                  <a:pt x="612" y="120"/>
                </a:lnTo>
                <a:lnTo>
                  <a:pt x="606" y="114"/>
                </a:lnTo>
                <a:lnTo>
                  <a:pt x="600" y="108"/>
                </a:lnTo>
                <a:lnTo>
                  <a:pt x="600" y="102"/>
                </a:lnTo>
                <a:lnTo>
                  <a:pt x="594" y="96"/>
                </a:lnTo>
                <a:lnTo>
                  <a:pt x="594" y="90"/>
                </a:lnTo>
                <a:lnTo>
                  <a:pt x="588" y="90"/>
                </a:lnTo>
                <a:lnTo>
                  <a:pt x="582" y="84"/>
                </a:lnTo>
                <a:lnTo>
                  <a:pt x="576" y="78"/>
                </a:lnTo>
                <a:lnTo>
                  <a:pt x="570" y="72"/>
                </a:lnTo>
                <a:lnTo>
                  <a:pt x="570" y="66"/>
                </a:lnTo>
                <a:lnTo>
                  <a:pt x="564" y="66"/>
                </a:lnTo>
                <a:lnTo>
                  <a:pt x="558" y="60"/>
                </a:lnTo>
                <a:lnTo>
                  <a:pt x="552" y="54"/>
                </a:lnTo>
                <a:lnTo>
                  <a:pt x="546" y="48"/>
                </a:lnTo>
                <a:lnTo>
                  <a:pt x="540" y="48"/>
                </a:lnTo>
                <a:lnTo>
                  <a:pt x="534" y="42"/>
                </a:lnTo>
                <a:lnTo>
                  <a:pt x="528" y="36"/>
                </a:lnTo>
                <a:lnTo>
                  <a:pt x="522" y="36"/>
                </a:lnTo>
                <a:lnTo>
                  <a:pt x="516" y="30"/>
                </a:lnTo>
                <a:lnTo>
                  <a:pt x="510" y="30"/>
                </a:lnTo>
                <a:lnTo>
                  <a:pt x="504" y="24"/>
                </a:lnTo>
                <a:lnTo>
                  <a:pt x="498" y="24"/>
                </a:lnTo>
                <a:lnTo>
                  <a:pt x="486" y="18"/>
                </a:lnTo>
                <a:lnTo>
                  <a:pt x="480" y="18"/>
                </a:lnTo>
                <a:lnTo>
                  <a:pt x="474" y="12"/>
                </a:lnTo>
                <a:lnTo>
                  <a:pt x="468" y="12"/>
                </a:lnTo>
                <a:lnTo>
                  <a:pt x="456" y="12"/>
                </a:lnTo>
                <a:lnTo>
                  <a:pt x="450" y="6"/>
                </a:lnTo>
                <a:lnTo>
                  <a:pt x="444" y="6"/>
                </a:lnTo>
                <a:lnTo>
                  <a:pt x="432" y="6"/>
                </a:lnTo>
                <a:lnTo>
                  <a:pt x="426" y="6"/>
                </a:lnTo>
                <a:lnTo>
                  <a:pt x="414" y="6"/>
                </a:lnTo>
                <a:lnTo>
                  <a:pt x="408" y="0"/>
                </a:lnTo>
                <a:lnTo>
                  <a:pt x="402" y="0"/>
                </a:lnTo>
                <a:lnTo>
                  <a:pt x="390" y="0"/>
                </a:lnTo>
                <a:lnTo>
                  <a:pt x="384" y="0"/>
                </a:lnTo>
                <a:lnTo>
                  <a:pt x="372" y="0"/>
                </a:lnTo>
                <a:lnTo>
                  <a:pt x="360" y="6"/>
                </a:lnTo>
                <a:lnTo>
                  <a:pt x="354" y="6"/>
                </a:lnTo>
                <a:lnTo>
                  <a:pt x="342" y="6"/>
                </a:lnTo>
                <a:lnTo>
                  <a:pt x="336" y="6"/>
                </a:lnTo>
                <a:lnTo>
                  <a:pt x="324" y="12"/>
                </a:lnTo>
                <a:lnTo>
                  <a:pt x="312" y="12"/>
                </a:lnTo>
                <a:lnTo>
                  <a:pt x="300" y="12"/>
                </a:lnTo>
                <a:lnTo>
                  <a:pt x="294" y="18"/>
                </a:lnTo>
                <a:lnTo>
                  <a:pt x="282" y="24"/>
                </a:lnTo>
                <a:lnTo>
                  <a:pt x="270" y="24"/>
                </a:lnTo>
                <a:lnTo>
                  <a:pt x="258" y="30"/>
                </a:lnTo>
                <a:lnTo>
                  <a:pt x="246" y="36"/>
                </a:lnTo>
                <a:lnTo>
                  <a:pt x="234" y="42"/>
                </a:lnTo>
                <a:lnTo>
                  <a:pt x="222" y="48"/>
                </a:lnTo>
                <a:lnTo>
                  <a:pt x="210" y="54"/>
                </a:lnTo>
                <a:lnTo>
                  <a:pt x="198" y="60"/>
                </a:lnTo>
                <a:lnTo>
                  <a:pt x="180" y="72"/>
                </a:lnTo>
                <a:lnTo>
                  <a:pt x="168" y="78"/>
                </a:lnTo>
                <a:lnTo>
                  <a:pt x="150" y="90"/>
                </a:lnTo>
                <a:lnTo>
                  <a:pt x="132" y="102"/>
                </a:lnTo>
                <a:lnTo>
                  <a:pt x="114" y="120"/>
                </a:lnTo>
                <a:lnTo>
                  <a:pt x="96" y="138"/>
                </a:lnTo>
                <a:lnTo>
                  <a:pt x="66" y="162"/>
                </a:lnTo>
                <a:lnTo>
                  <a:pt x="18" y="210"/>
                </a:lnTo>
                <a:lnTo>
                  <a:pt x="0" y="228"/>
                </a:lnTo>
                <a:lnTo>
                  <a:pt x="0" y="228"/>
                </a:lnTo>
                <a:lnTo>
                  <a:pt x="0" y="228"/>
                </a:lnTo>
                <a:lnTo>
                  <a:pt x="0" y="228"/>
                </a:lnTo>
                <a:lnTo>
                  <a:pt x="0" y="228"/>
                </a:lnTo>
                <a:lnTo>
                  <a:pt x="0" y="228"/>
                </a:lnTo>
                <a:lnTo>
                  <a:pt x="0" y="228"/>
                </a:lnTo>
                <a:lnTo>
                  <a:pt x="0" y="228"/>
                </a:lnTo>
                <a:lnTo>
                  <a:pt x="0" y="228"/>
                </a:lnTo>
                <a:lnTo>
                  <a:pt x="0" y="228"/>
                </a:lnTo>
                <a:lnTo>
                  <a:pt x="0" y="228"/>
                </a:lnTo>
                <a:lnTo>
                  <a:pt x="0" y="228"/>
                </a:lnTo>
              </a:path>
            </a:pathLst>
          </a:custGeom>
          <a:noFill/>
          <a:ln w="28575" cmpd="sng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69660" name="Object 28">
            <a:extLst>
              <a:ext uri="{FF2B5EF4-FFF2-40B4-BE49-F238E27FC236}">
                <a16:creationId xmlns:a16="http://schemas.microsoft.com/office/drawing/2014/main" id="{B8478231-BA75-6868-1EA5-4174306E03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354309"/>
              </p:ext>
            </p:extLst>
          </p:nvPr>
        </p:nvGraphicFramePr>
        <p:xfrm>
          <a:off x="9461500" y="1943100"/>
          <a:ext cx="8001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Equation" r:id="rId9" imgW="18427700" imgH="13169900" progId="Equation.3">
                  <p:embed/>
                </p:oleObj>
              </mc:Choice>
              <mc:Fallback>
                <p:oleObj name="Equation" r:id="rId9" imgW="18427700" imgH="13169900" progId="Equation.3">
                  <p:embed/>
                  <p:pic>
                    <p:nvPicPr>
                      <p:cNvPr id="69660" name="Object 28">
                        <a:extLst>
                          <a:ext uri="{FF2B5EF4-FFF2-40B4-BE49-F238E27FC236}">
                            <a16:creationId xmlns:a16="http://schemas.microsoft.com/office/drawing/2014/main" id="{DCC5071A-E835-A741-A9F6-88CD977180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61500" y="1943100"/>
                        <a:ext cx="8001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61" name="Object 29">
            <a:extLst>
              <a:ext uri="{FF2B5EF4-FFF2-40B4-BE49-F238E27FC236}">
                <a16:creationId xmlns:a16="http://schemas.microsoft.com/office/drawing/2014/main" id="{3C993DFC-5D2C-9538-6C3B-0D4DDC3714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09100" y="3657600"/>
          <a:ext cx="10414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Equation" r:id="rId11" imgW="23990300" imgH="13169900" progId="Equation.3">
                  <p:embed/>
                </p:oleObj>
              </mc:Choice>
              <mc:Fallback>
                <p:oleObj name="Equation" r:id="rId11" imgW="23990300" imgH="13169900" progId="Equation.3">
                  <p:embed/>
                  <p:pic>
                    <p:nvPicPr>
                      <p:cNvPr id="69661" name="Object 29">
                        <a:extLst>
                          <a:ext uri="{FF2B5EF4-FFF2-40B4-BE49-F238E27FC236}">
                            <a16:creationId xmlns:a16="http://schemas.microsoft.com/office/drawing/2014/main" id="{484A4CB6-A74E-1B4A-A267-2D1755F278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09100" y="3657600"/>
                        <a:ext cx="10414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012E76F-ADE3-68B7-615E-A897AAD290C6}"/>
                  </a:ext>
                </a:extLst>
              </p:cNvPr>
              <p:cNvSpPr txBox="1"/>
              <p:nvPr/>
            </p:nvSpPr>
            <p:spPr>
              <a:xfrm>
                <a:off x="1271464" y="440478"/>
                <a:ext cx="6969249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3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计算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，其中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为双纽线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012E76F-ADE3-68B7-615E-A897AAD29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40478"/>
                <a:ext cx="6969249" cy="518668"/>
              </a:xfrm>
              <a:prstGeom prst="rect">
                <a:avLst/>
              </a:prstGeom>
              <a:blipFill>
                <a:blip r:embed="rId13"/>
                <a:stretch>
                  <a:fillRect l="-1400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94441B7-5CB9-B2AF-172F-4D4F925A33AC}"/>
                  </a:ext>
                </a:extLst>
              </p:cNvPr>
              <p:cNvSpPr txBox="1"/>
              <p:nvPr/>
            </p:nvSpPr>
            <p:spPr>
              <a:xfrm>
                <a:off x="2764226" y="980728"/>
                <a:ext cx="610308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 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&gt;0</m:t>
                          </m:r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94441B7-5CB9-B2AF-172F-4D4F925A3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226" y="980728"/>
                <a:ext cx="6103088" cy="461665"/>
              </a:xfrm>
              <a:prstGeom prst="rect">
                <a:avLst/>
              </a:prstGeom>
              <a:blipFill>
                <a:blip r:embed="rId14"/>
                <a:stretch>
                  <a:fillRect b="-144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AE60FD1-B939-B2B4-9AEC-C0E2691087E6}"/>
                  </a:ext>
                </a:extLst>
              </p:cNvPr>
              <p:cNvSpPr txBox="1"/>
              <p:nvPr/>
            </p:nvSpPr>
            <p:spPr>
              <a:xfrm>
                <a:off x="4151784" y="1811781"/>
                <a:ext cx="272133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 panose="020B0004020202020204" pitchFamily="34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AE60FD1-B939-B2B4-9AEC-C0E2691087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1811781"/>
                <a:ext cx="2721338" cy="461665"/>
              </a:xfrm>
              <a:prstGeom prst="rect">
                <a:avLst/>
              </a:prstGeom>
              <a:blipFill>
                <a:blip r:embed="rId15"/>
                <a:stretch>
                  <a:fillRect l="-4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04983E1-7D20-0504-1203-161E70D6DDAF}"/>
                  </a:ext>
                </a:extLst>
              </p:cNvPr>
              <p:cNvSpPr txBox="1"/>
              <p:nvPr/>
            </p:nvSpPr>
            <p:spPr>
              <a:xfrm>
                <a:off x="2705773" y="2930181"/>
                <a:ext cx="4618509" cy="5083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 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0≤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type m:val="li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04983E1-7D20-0504-1203-161E70D6D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773" y="2930181"/>
                <a:ext cx="4618509" cy="508344"/>
              </a:xfrm>
              <a:prstGeom prst="rect">
                <a:avLst/>
              </a:prstGeom>
              <a:blipFill>
                <a:blip r:embed="rId16"/>
                <a:stretch>
                  <a:fillRect t="-102439" b="-1756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7A9AC9D-F25B-99CA-64E0-0776674F6C81}"/>
                  </a:ext>
                </a:extLst>
              </p:cNvPr>
              <p:cNvSpPr txBox="1"/>
              <p:nvPr/>
            </p:nvSpPr>
            <p:spPr>
              <a:xfrm>
                <a:off x="2092252" y="4278794"/>
                <a:ext cx="2233132" cy="8932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𝐼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4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7A9AC9D-F25B-99CA-64E0-0776674F6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252" y="4278794"/>
                <a:ext cx="2233132" cy="893258"/>
              </a:xfrm>
              <a:prstGeom prst="rect">
                <a:avLst/>
              </a:prstGeom>
              <a:blipFill>
                <a:blip r:embed="rId17"/>
                <a:stretch>
                  <a:fillRect l="-14689" t="-170833" r="-3955" b="-236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C7E4B0F-F55D-7C23-6C6B-227E22D24978}"/>
                  </a:ext>
                </a:extLst>
              </p:cNvPr>
              <p:cNvSpPr txBox="1"/>
              <p:nvPr/>
            </p:nvSpPr>
            <p:spPr>
              <a:xfrm>
                <a:off x="4172984" y="4200228"/>
                <a:ext cx="4432300" cy="9376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4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</m:nary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𝜃</m:t>
                      </m:r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𝜃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)+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′2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𝜃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rad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C7E4B0F-F55D-7C23-6C6B-227E22D24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984" y="4200228"/>
                <a:ext cx="4432300" cy="937629"/>
              </a:xfrm>
              <a:prstGeom prst="rect">
                <a:avLst/>
              </a:prstGeom>
              <a:blipFill>
                <a:blip r:embed="rId18"/>
                <a:stretch>
                  <a:fillRect l="-15714" t="-154667" r="-5143" b="-23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E6FD1F5B-5F07-5BE3-9953-A2D68CB19500}"/>
                  </a:ext>
                </a:extLst>
              </p:cNvPr>
              <p:cNvSpPr txBox="1"/>
              <p:nvPr/>
            </p:nvSpPr>
            <p:spPr>
              <a:xfrm>
                <a:off x="2318784" y="5183392"/>
                <a:ext cx="3058632" cy="9376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4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𝜃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E6FD1F5B-5F07-5BE3-9953-A2D68CB19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784" y="5183392"/>
                <a:ext cx="3058632" cy="937629"/>
              </a:xfrm>
              <a:prstGeom prst="rect">
                <a:avLst/>
              </a:prstGeom>
              <a:blipFill>
                <a:blip r:embed="rId19"/>
                <a:stretch>
                  <a:fillRect l="-17769" t="-158108" b="-2351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BFF527B-B865-93AD-40A9-9D905141CFE0}"/>
                  </a:ext>
                </a:extLst>
              </p:cNvPr>
              <p:cNvSpPr txBox="1"/>
              <p:nvPr/>
            </p:nvSpPr>
            <p:spPr>
              <a:xfrm>
                <a:off x="4918340" y="5394357"/>
                <a:ext cx="2050519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BFF527B-B865-93AD-40A9-9D905141CF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8340" y="5394357"/>
                <a:ext cx="2050519" cy="50520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87559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9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9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9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9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9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9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9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9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1" grpId="0" build="p" autoUpdateAnimBg="0"/>
      <p:bldP spid="69642" grpId="0" build="p" autoUpdateAnimBg="0"/>
      <p:bldP spid="69644" grpId="0" build="p" autoUpdateAnimBg="0"/>
      <p:bldP spid="6" grpId="0"/>
      <p:bldP spid="8" grpId="0" build="p"/>
      <p:bldP spid="10" grpId="0" build="p"/>
      <p:bldP spid="14" grpId="0" build="p"/>
      <p:bldP spid="16" grpId="0" build="p"/>
      <p:bldP spid="18" grpId="0" build="p"/>
      <p:bldP spid="20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D178-8912-68A2-A35F-3FFD067D4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416A391-DB88-934F-7D32-8A4A1AEFA8DD}"/>
                  </a:ext>
                </a:extLst>
              </p:cNvPr>
              <p:cNvSpPr txBox="1"/>
              <p:nvPr/>
            </p:nvSpPr>
            <p:spPr>
              <a:xfrm>
                <a:off x="804022" y="238624"/>
                <a:ext cx="10764585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9.20 </a:t>
                </a: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设有一个螺旋形的弹簧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，其形状为螺旋线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𝑘𝑡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上相应于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0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的一段弧，其在点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处的线密度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，求其质量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416A391-DB88-934F-7D32-8A4A1AEFA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2" y="238624"/>
                <a:ext cx="10764585" cy="1754326"/>
              </a:xfrm>
              <a:prstGeom prst="rect">
                <a:avLst/>
              </a:prstGeom>
              <a:blipFill>
                <a:blip r:embed="rId2"/>
                <a:stretch>
                  <a:fillRect l="-906" b="-34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41C5431B-D4C3-503A-3E78-4619EDF6F0B7}"/>
                  </a:ext>
                </a:extLst>
              </p:cNvPr>
              <p:cNvSpPr txBox="1"/>
              <p:nvPr/>
            </p:nvSpPr>
            <p:spPr>
              <a:xfrm>
                <a:off x="804023" y="2098046"/>
                <a:ext cx="3419769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41C5431B-D4C3-503A-3E78-4619EDF6F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3" y="2098046"/>
                <a:ext cx="3419769" cy="518668"/>
              </a:xfrm>
              <a:prstGeom prst="rect">
                <a:avLst/>
              </a:prstGeom>
              <a:blipFill>
                <a:blip r:embed="rId3"/>
                <a:stretch>
                  <a:fillRect l="-2852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4D85AF2-65B8-2996-0C9E-8CE3E34E23DF}"/>
                  </a:ext>
                </a:extLst>
              </p:cNvPr>
              <p:cNvSpPr txBox="1"/>
              <p:nvPr/>
            </p:nvSpPr>
            <p:spPr>
              <a:xfrm>
                <a:off x="3863752" y="2097726"/>
                <a:ext cx="3274656" cy="518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4D85AF2-65B8-2996-0C9E-8CE3E34E2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2097726"/>
                <a:ext cx="3274656" cy="518988"/>
              </a:xfrm>
              <a:prstGeom prst="rect">
                <a:avLst/>
              </a:prstGeom>
              <a:blipFill>
                <a:blip r:embed="rId4"/>
                <a:stretch>
                  <a:fillRect l="-5792" t="-143902" b="-2048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59694154-0E0C-60B6-8CF5-88FF8DC30EAD}"/>
                  </a:ext>
                </a:extLst>
              </p:cNvPr>
              <p:cNvSpPr txBox="1"/>
              <p:nvPr/>
            </p:nvSpPr>
            <p:spPr>
              <a:xfrm>
                <a:off x="1703513" y="2945774"/>
                <a:ext cx="10488488" cy="593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𝑘𝑡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59694154-0E0C-60B6-8CF5-88FF8DC30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3" y="2945774"/>
                <a:ext cx="10488488" cy="593945"/>
              </a:xfrm>
              <a:prstGeom prst="rect">
                <a:avLst/>
              </a:prstGeom>
              <a:blipFill>
                <a:blip r:embed="rId5"/>
                <a:stretch>
                  <a:fillRect l="-1691" t="-108333" b="-1729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7BF36418-3451-67E8-005A-80AA52B7580C}"/>
                  </a:ext>
                </a:extLst>
              </p:cNvPr>
              <p:cNvSpPr txBox="1"/>
              <p:nvPr/>
            </p:nvSpPr>
            <p:spPr>
              <a:xfrm>
                <a:off x="1675749" y="3868779"/>
                <a:ext cx="8675256" cy="7995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sSubSup>
                      <m:sSub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7BF36418-3451-67E8-005A-80AA52B75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5749" y="3868779"/>
                <a:ext cx="8675256" cy="799578"/>
              </a:xfrm>
              <a:prstGeom prst="rect">
                <a:avLst/>
              </a:prstGeom>
              <a:blipFill>
                <a:blip r:embed="rId6"/>
                <a:stretch>
                  <a:fillRect l="-2193" t="-67188" b="-118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0E679DD-1BFE-FCE7-F183-839E1A319B75}"/>
                  </a:ext>
                </a:extLst>
              </p:cNvPr>
              <p:cNvSpPr txBox="1"/>
              <p:nvPr/>
            </p:nvSpPr>
            <p:spPr>
              <a:xfrm>
                <a:off x="1703513" y="4997417"/>
                <a:ext cx="6103088" cy="616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0E679DD-1BFE-FCE7-F183-839E1A319B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3" y="4997417"/>
                <a:ext cx="6103088" cy="616515"/>
              </a:xfrm>
              <a:prstGeom prst="rect">
                <a:avLst/>
              </a:prstGeom>
              <a:blipFill>
                <a:blip r:embed="rId7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878022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20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2E3D998-F522-E719-151C-A2CC28BA1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3" name="Text Box 9">
            <a:extLst>
              <a:ext uri="{FF2B5EF4-FFF2-40B4-BE49-F238E27FC236}">
                <a16:creationId xmlns:a16="http://schemas.microsoft.com/office/drawing/2014/main" id="{5FF48C71-FC67-C3B8-9F8F-7899AEDAF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500" y="4221088"/>
            <a:ext cx="3276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2</a:t>
            </a:r>
            <a:r>
              <a:rPr lang="en-US" altLang="zh-CN" sz="2400" b="1" dirty="0" smtClean="0">
                <a:solidFill>
                  <a:schemeClr val="bg2"/>
                </a:solidFill>
                <a:latin typeface="+mn-ea"/>
                <a:ea typeface="+mn-ea"/>
              </a:rPr>
              <a:t> 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由对称性可知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CA9CA16-961D-990D-9721-CAE7B6633802}"/>
                  </a:ext>
                </a:extLst>
              </p:cNvPr>
              <p:cNvSpPr txBox="1"/>
              <p:nvPr/>
            </p:nvSpPr>
            <p:spPr>
              <a:xfrm>
                <a:off x="1379294" y="2740169"/>
                <a:ext cx="2751202" cy="6256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400" b="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altLang="zh-CN" sz="2400" b="0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b="0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num>
                              <m:den>
                                <m:r>
                                  <a:rPr lang="en-US" altLang="zh-CN" sz="2400" b="0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CA9CA16-961D-990D-9721-CAE7B6633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294" y="2740169"/>
                <a:ext cx="2751202" cy="625684"/>
              </a:xfrm>
              <a:prstGeom prst="rect">
                <a:avLst/>
              </a:prstGeom>
              <a:blipFill>
                <a:blip r:embed="rId2"/>
                <a:stretch>
                  <a:fillRect r="-459" b="-102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5D9D6E01-6879-6715-D555-3763C276C50D}"/>
                  </a:ext>
                </a:extLst>
              </p:cNvPr>
              <p:cNvSpPr/>
              <p:nvPr/>
            </p:nvSpPr>
            <p:spPr>
              <a:xfrm>
                <a:off x="4788473" y="2739729"/>
                <a:ext cx="1900905" cy="681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5D9D6E01-6879-6715-D555-3763C276C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473" y="2739729"/>
                <a:ext cx="1900905" cy="681533"/>
              </a:xfrm>
              <a:prstGeom prst="rect">
                <a:avLst/>
              </a:prstGeom>
              <a:blipFill>
                <a:blip r:embed="rId24"/>
                <a:stretch>
                  <a:fillRect l="-1333" b="-36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右箭头 5">
            <a:extLst>
              <a:ext uri="{FF2B5EF4-FFF2-40B4-BE49-F238E27FC236}">
                <a16:creationId xmlns:a16="http://schemas.microsoft.com/office/drawing/2014/main" id="{B99E4DED-7A36-3A3E-69DA-7FA126D2038C}"/>
              </a:ext>
            </a:extLst>
          </p:cNvPr>
          <p:cNvSpPr/>
          <p:nvPr/>
        </p:nvSpPr>
        <p:spPr bwMode="auto">
          <a:xfrm>
            <a:off x="4307107" y="3045551"/>
            <a:ext cx="432048" cy="1532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5FC9A8E0-7F9B-EB1A-E753-1848F019629E}"/>
              </a:ext>
            </a:extLst>
          </p:cNvPr>
          <p:cNvCxnSpPr>
            <a:stCxn id="5" idx="3"/>
          </p:cNvCxnSpPr>
          <p:nvPr/>
        </p:nvCxnSpPr>
        <p:spPr bwMode="auto">
          <a:xfrm flipV="1">
            <a:off x="6689378" y="2829501"/>
            <a:ext cx="506236" cy="25099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968BBA2E-3CFF-6CBB-3046-327EC7CE4007}"/>
                  </a:ext>
                </a:extLst>
              </p:cNvPr>
              <p:cNvSpPr/>
              <p:nvPr/>
            </p:nvSpPr>
            <p:spPr>
              <a:xfrm>
                <a:off x="7226007" y="2368522"/>
                <a:ext cx="3417795" cy="6819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sz="20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0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func>
                      <m:funcPr>
                        <m:ctrlP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968BBA2E-3CFF-6CBB-3046-327EC7CE40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007" y="2368522"/>
                <a:ext cx="3417795" cy="68198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0AECDA33-FA1C-3A34-4A82-3280C70A20B0}"/>
                  </a:ext>
                </a:extLst>
              </p:cNvPr>
              <p:cNvSpPr/>
              <p:nvPr/>
            </p:nvSpPr>
            <p:spPr>
              <a:xfrm>
                <a:off x="7253892" y="3107058"/>
                <a:ext cx="3738652" cy="6819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func>
                      <m:func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0AECDA33-FA1C-3A34-4A82-3280C70A20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3892" y="3107058"/>
                <a:ext cx="3738652" cy="68198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90A2B569-DF06-B9DA-7593-280A2541E042}"/>
              </a:ext>
            </a:extLst>
          </p:cNvPr>
          <p:cNvCxnSpPr/>
          <p:nvPr/>
        </p:nvCxnSpPr>
        <p:spPr bwMode="auto">
          <a:xfrm>
            <a:off x="6695705" y="3238518"/>
            <a:ext cx="477975" cy="18274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34381069-FCF2-0332-79F4-5B40F651486A}"/>
              </a:ext>
            </a:extLst>
          </p:cNvPr>
          <p:cNvSpPr/>
          <p:nvPr/>
        </p:nvSpPr>
        <p:spPr>
          <a:xfrm>
            <a:off x="1487488" y="3632503"/>
            <a:ext cx="4339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再代入公式计算即可（繁琐）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BE8FAF7-156A-7FC7-E56F-9551B4ADCE24}"/>
                  </a:ext>
                </a:extLst>
              </p:cNvPr>
              <p:cNvSpPr txBox="1"/>
              <p:nvPr/>
            </p:nvSpPr>
            <p:spPr>
              <a:xfrm>
                <a:off x="933499" y="400000"/>
                <a:ext cx="10072531" cy="10847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5 </a:t>
                </a:r>
                <a:r>
                  <a:rPr lang="zh-CN" altLang="en-US" sz="2400" b="1" dirty="0" smtClean="0">
                    <a:solidFill>
                      <a:srgbClr val="0033CC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计算 </a:t>
                </a:r>
                <a14:m>
                  <m:oMath xmlns:m="http://schemas.openxmlformats.org/officeDocument/2006/math">
                    <m:nary>
                      <m:naryPr>
                        <m:chr m:val="∮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其中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为球面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被平面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所截的圆周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BE8FAF7-156A-7FC7-E56F-9551B4ADC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99" y="400000"/>
                <a:ext cx="10072531" cy="1084784"/>
              </a:xfrm>
              <a:prstGeom prst="rect">
                <a:avLst/>
              </a:prstGeom>
              <a:blipFill>
                <a:blip r:embed="rId27"/>
                <a:stretch>
                  <a:fillRect l="-908" t="-57865" b="-550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BC27F5C-E9DD-6BA2-4C3F-F6AFDE73FCA2}"/>
                  </a:ext>
                </a:extLst>
              </p:cNvPr>
              <p:cNvSpPr txBox="1"/>
              <p:nvPr/>
            </p:nvSpPr>
            <p:spPr>
              <a:xfrm>
                <a:off x="933500" y="1680984"/>
                <a:ext cx="82028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解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400" b="1" dirty="0" smtClean="0">
                    <a:solidFill>
                      <a:srgbClr val="0033CC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参数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方程 将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代入球面方程中得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BC27F5C-E9DD-6BA2-4C3F-F6AFDE73F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500" y="1680984"/>
                <a:ext cx="8202858" cy="461665"/>
              </a:xfrm>
              <a:prstGeom prst="rect">
                <a:avLst/>
              </a:prstGeom>
              <a:blipFill>
                <a:blip r:embed="rId28"/>
                <a:stretch>
                  <a:fillRect l="-1114" t="-14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57D5F7FD-6217-BCB2-547C-95095B9B6CCA}"/>
                  </a:ext>
                </a:extLst>
              </p:cNvPr>
              <p:cNvSpPr txBox="1"/>
              <p:nvPr/>
            </p:nvSpPr>
            <p:spPr>
              <a:xfrm>
                <a:off x="7732886" y="1680983"/>
                <a:ext cx="327314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𝑥𝑦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57D5F7FD-6217-BCB2-547C-95095B9B6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886" y="1680983"/>
                <a:ext cx="3273145" cy="461665"/>
              </a:xfrm>
              <a:prstGeom prst="rect">
                <a:avLst/>
              </a:prstGeom>
              <a:blipFill>
                <a:blip r:embed="rId29"/>
                <a:stretch>
                  <a:fillRect l="-775" b="-16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07943FED-4BD5-905A-0F6A-03FC38DAEB92}"/>
                  </a:ext>
                </a:extLst>
              </p:cNvPr>
              <p:cNvSpPr txBox="1"/>
              <p:nvPr/>
            </p:nvSpPr>
            <p:spPr>
              <a:xfrm>
                <a:off x="3033270" y="4819574"/>
                <a:ext cx="1478554" cy="518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∮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07943FED-4BD5-905A-0F6A-03FC38DAEB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3270" y="4819574"/>
                <a:ext cx="1478554" cy="518988"/>
              </a:xfrm>
              <a:prstGeom prst="rect">
                <a:avLst/>
              </a:prstGeom>
              <a:blipFill>
                <a:blip r:embed="rId30"/>
                <a:stretch>
                  <a:fillRect l="-34188" t="-138095" b="-1976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4E798CD-7DD9-7B22-7C5F-72C9B66BA7FD}"/>
                  </a:ext>
                </a:extLst>
              </p:cNvPr>
              <p:cNvSpPr txBox="1"/>
              <p:nvPr/>
            </p:nvSpPr>
            <p:spPr>
              <a:xfrm>
                <a:off x="4130496" y="4817224"/>
                <a:ext cx="1736929" cy="518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∮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4E798CD-7DD9-7B22-7C5F-72C9B66BA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496" y="4817224"/>
                <a:ext cx="1736929" cy="518988"/>
              </a:xfrm>
              <a:prstGeom prst="rect">
                <a:avLst/>
              </a:prstGeom>
              <a:blipFill>
                <a:blip r:embed="rId31"/>
                <a:stretch>
                  <a:fillRect l="-10870" t="-140476" b="-1976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DCC6CAE4-2994-3BBC-CA41-70B8286B48B9}"/>
                  </a:ext>
                </a:extLst>
              </p:cNvPr>
              <p:cNvSpPr txBox="1"/>
              <p:nvPr/>
            </p:nvSpPr>
            <p:spPr>
              <a:xfrm>
                <a:off x="5627492" y="4819574"/>
                <a:ext cx="1736929" cy="518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∮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DCC6CAE4-2994-3BBC-CA41-70B8286B4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7492" y="4819574"/>
                <a:ext cx="1736929" cy="518988"/>
              </a:xfrm>
              <a:prstGeom prst="rect">
                <a:avLst/>
              </a:prstGeom>
              <a:blipFill>
                <a:blip r:embed="rId32"/>
                <a:stretch>
                  <a:fillRect l="-10949" t="-138095" b="-1976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5C980CF0-E61D-28E5-C2F1-231F1E64F6E9}"/>
                  </a:ext>
                </a:extLst>
              </p:cNvPr>
              <p:cNvSpPr txBox="1"/>
              <p:nvPr/>
            </p:nvSpPr>
            <p:spPr>
              <a:xfrm>
                <a:off x="1298318" y="5447969"/>
                <a:ext cx="5308834" cy="6157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 </m:t>
                    </m:r>
                    <m:nary>
                      <m:naryPr>
                        <m:chr m:val="∮"/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nary>
                      <m:naryPr>
                        <m:chr m:val="∮"/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d>
                          <m:d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5C980CF0-E61D-28E5-C2F1-231F1E64F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318" y="5447969"/>
                <a:ext cx="5308834" cy="615746"/>
              </a:xfrm>
              <a:prstGeom prst="rect">
                <a:avLst/>
              </a:prstGeom>
              <a:blipFill>
                <a:blip r:embed="rId33"/>
                <a:stretch>
                  <a:fillRect t="-108163" b="-1673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79B7C32-88A8-E885-C4EB-EB172D51B9AD}"/>
                  </a:ext>
                </a:extLst>
              </p:cNvPr>
              <p:cNvSpPr txBox="1"/>
              <p:nvPr/>
            </p:nvSpPr>
            <p:spPr>
              <a:xfrm>
                <a:off x="6177442" y="5447969"/>
                <a:ext cx="2036344" cy="6157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nary>
                      <m:naryPr>
                        <m:chr m:val="∮"/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79B7C32-88A8-E885-C4EB-EB172D51B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442" y="5447969"/>
                <a:ext cx="2036344" cy="615746"/>
              </a:xfrm>
              <a:prstGeom prst="rect">
                <a:avLst/>
              </a:prstGeom>
              <a:blipFill>
                <a:blip r:embed="rId34"/>
                <a:stretch>
                  <a:fillRect t="-108163" b="-1673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DCF15E40-4DC9-187E-B3F1-34ED87902604}"/>
                  </a:ext>
                </a:extLst>
              </p:cNvPr>
              <p:cNvSpPr txBox="1"/>
              <p:nvPr/>
            </p:nvSpPr>
            <p:spPr>
              <a:xfrm>
                <a:off x="7846294" y="5447969"/>
                <a:ext cx="2036344" cy="6157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⋅2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DCF15E40-4DC9-187E-B3F1-34ED879026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6294" y="5447969"/>
                <a:ext cx="2036344" cy="615746"/>
              </a:xfrm>
              <a:prstGeom prst="rect">
                <a:avLst/>
              </a:prstGeom>
              <a:blipFill>
                <a:blip r:embed="rId35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5A39E2E7-D44B-01BD-E494-5A77537CA3AA}"/>
                  </a:ext>
                </a:extLst>
              </p:cNvPr>
              <p:cNvSpPr txBox="1"/>
              <p:nvPr/>
            </p:nvSpPr>
            <p:spPr>
              <a:xfrm>
                <a:off x="9452928" y="5447200"/>
                <a:ext cx="1736929" cy="616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5A39E2E7-D44B-01BD-E494-5A77537CA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2928" y="5447200"/>
                <a:ext cx="1736929" cy="616515"/>
              </a:xfrm>
              <a:prstGeom prst="rect">
                <a:avLst/>
              </a:prstGeom>
              <a:blipFill>
                <a:blip r:embed="rId36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541532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3" grpId="0"/>
      <p:bldP spid="4" grpId="0"/>
      <p:bldP spid="5" grpId="0"/>
      <p:bldP spid="6" grpId="0" animBg="1"/>
      <p:bldP spid="10" grpId="0"/>
      <p:bldP spid="11" grpId="0"/>
      <p:bldP spid="14" grpId="0"/>
      <p:bldP spid="12" grpId="0" build="p"/>
      <p:bldP spid="15" grpId="0" build="p"/>
      <p:bldP spid="20" grpId="0"/>
      <p:bldP spid="22" grpId="0"/>
      <p:bldP spid="24" grpId="0"/>
      <p:bldP spid="28" grpId="0"/>
      <p:bldP spid="31" grpId="0"/>
      <p:bldP spid="34" grpId="0"/>
      <p:bldP spid="3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5B2A942-CDDB-7ED7-DFD8-56F64EB0A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5C8C8715-86D6-D979-71EA-51CFECC1AFFC}"/>
                  </a:ext>
                </a:extLst>
              </p:cNvPr>
              <p:cNvSpPr txBox="1"/>
              <p:nvPr/>
            </p:nvSpPr>
            <p:spPr>
              <a:xfrm>
                <a:off x="3094580" y="3586049"/>
                <a:ext cx="4570800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∮"/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nary>
                        <m:naryPr>
                          <m:chr m:val="∮"/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</m:nary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nary>
                        <m:naryPr>
                          <m:chr m:val="∮"/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s</m:t>
                          </m:r>
                        </m:e>
                      </m:nary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5C8C8715-86D6-D979-71EA-51CFECC1A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580" y="3586049"/>
                <a:ext cx="4570800" cy="8474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746" name="Rectangle 18">
            <a:extLst>
              <a:ext uri="{FF2B5EF4-FFF2-40B4-BE49-F238E27FC236}">
                <a16:creationId xmlns:a16="http://schemas.microsoft.com/office/drawing/2014/main" id="{F9EE8E63-661E-BA90-4B74-5228BB9FC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836" y="4135334"/>
            <a:ext cx="1905000" cy="1447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73747" name="Text Box 19">
            <a:extLst>
              <a:ext uri="{FF2B5EF4-FFF2-40B4-BE49-F238E27FC236}">
                <a16:creationId xmlns:a16="http://schemas.microsoft.com/office/drawing/2014/main" id="{0CB5E42C-568E-1F4D-0A8B-60B1705CC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3836" y="4135334"/>
            <a:ext cx="1905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圆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itchFamily="2" charset="2"/>
              </a:rPr>
              <a:t>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的形心在原点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故</a:t>
            </a:r>
          </a:p>
        </p:txBody>
      </p:sp>
      <p:grpSp>
        <p:nvGrpSpPr>
          <p:cNvPr id="73751" name="Group 23">
            <a:extLst>
              <a:ext uri="{FF2B5EF4-FFF2-40B4-BE49-F238E27FC236}">
                <a16:creationId xmlns:a16="http://schemas.microsoft.com/office/drawing/2014/main" id="{E6D0D193-7E63-5B6A-073D-F4F1EF36D621}"/>
              </a:ext>
            </a:extLst>
          </p:cNvPr>
          <p:cNvGrpSpPr>
            <a:grpSpLocks/>
          </p:cNvGrpSpPr>
          <p:nvPr/>
        </p:nvGrpSpPr>
        <p:grpSpPr bwMode="auto">
          <a:xfrm>
            <a:off x="5068512" y="3082212"/>
            <a:ext cx="3200400" cy="1447800"/>
            <a:chOff x="2688" y="1920"/>
            <a:chExt cx="2016" cy="912"/>
          </a:xfrm>
        </p:grpSpPr>
        <p:sp>
          <p:nvSpPr>
            <p:cNvPr id="73752" name="Rectangle 24">
              <a:extLst>
                <a:ext uri="{FF2B5EF4-FFF2-40B4-BE49-F238E27FC236}">
                  <a16:creationId xmlns:a16="http://schemas.microsoft.com/office/drawing/2014/main" id="{50649FFA-2CDE-F342-4888-1295F2A78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1920"/>
              <a:ext cx="1440" cy="33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 dirty="0">
                  <a:solidFill>
                    <a:schemeClr val="bg2"/>
                  </a:solidFill>
                  <a:latin typeface="+mn-ea"/>
                  <a:ea typeface="+mn-ea"/>
                </a:rPr>
                <a:t>利用形心公式</a:t>
              </a:r>
            </a:p>
          </p:txBody>
        </p:sp>
        <p:sp>
          <p:nvSpPr>
            <p:cNvPr id="73753" name="Freeform 25">
              <a:extLst>
                <a:ext uri="{FF2B5EF4-FFF2-40B4-BE49-F238E27FC236}">
                  <a16:creationId xmlns:a16="http://schemas.microsoft.com/office/drawing/2014/main" id="{99841515-5423-B932-8A57-B39822E26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" y="2256"/>
              <a:ext cx="864" cy="576"/>
            </a:xfrm>
            <a:custGeom>
              <a:avLst/>
              <a:gdLst>
                <a:gd name="T0" fmla="*/ 0 w 864"/>
                <a:gd name="T1" fmla="*/ 576 h 576"/>
                <a:gd name="T2" fmla="*/ 672 w 864"/>
                <a:gd name="T3" fmla="*/ 576 h 576"/>
                <a:gd name="T4" fmla="*/ 864 w 864"/>
                <a:gd name="T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4" h="576">
                  <a:moveTo>
                    <a:pt x="0" y="576"/>
                  </a:moveTo>
                  <a:lnTo>
                    <a:pt x="672" y="576"/>
                  </a:lnTo>
                  <a:lnTo>
                    <a:pt x="864" y="0"/>
                  </a:lnTo>
                </a:path>
              </a:pathLst>
            </a:custGeom>
            <a:noFill/>
            <a:ln w="19050" cmpd="sng">
              <a:solidFill>
                <a:schemeClr val="bg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913B418-9709-15FA-BD7B-A20C44F57088}"/>
                  </a:ext>
                </a:extLst>
              </p:cNvPr>
              <p:cNvSpPr txBox="1"/>
              <p:nvPr/>
            </p:nvSpPr>
            <p:spPr>
              <a:xfrm>
                <a:off x="911424" y="272519"/>
                <a:ext cx="10441160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思考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中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改为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，如何计算 </a:t>
                </a:r>
                <a14:m>
                  <m:oMath xmlns:m="http://schemas.openxmlformats.org/officeDocument/2006/math">
                    <m:nary>
                      <m:naryPr>
                        <m:chr m:val="∮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？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913B418-9709-15FA-BD7B-A20C44F57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72519"/>
                <a:ext cx="10441160" cy="916148"/>
              </a:xfrm>
              <a:prstGeom prst="rect">
                <a:avLst/>
              </a:prstGeom>
              <a:blipFill>
                <a:blip r:embed="rId3"/>
                <a:stretch>
                  <a:fillRect l="-9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DA287C4-E468-AB7E-3E4E-0E47CBEA3543}"/>
                  </a:ext>
                </a:extLst>
              </p:cNvPr>
              <p:cNvSpPr txBox="1"/>
              <p:nvPr/>
            </p:nvSpPr>
            <p:spPr>
              <a:xfrm>
                <a:off x="910494" y="1322349"/>
                <a:ext cx="4054198" cy="1271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解</a:t>
                </a:r>
                <a:r>
                  <a:rPr lang="en-US" altLang="zh-CN" sz="2400" b="1" dirty="0" smtClean="0">
                    <a:solidFill>
                      <a:srgbClr val="0033CC"/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令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𝑌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1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DA287C4-E468-AB7E-3E4E-0E47CBEA35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494" y="1322349"/>
                <a:ext cx="4054198" cy="1271438"/>
              </a:xfrm>
              <a:prstGeom prst="rect">
                <a:avLst/>
              </a:prstGeom>
              <a:blipFill>
                <a:blip r:embed="rId4"/>
                <a:stretch>
                  <a:fillRect l="-22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EE6935E-B20F-6560-6797-7E067A3CC772}"/>
                  </a:ext>
                </a:extLst>
              </p:cNvPr>
              <p:cNvSpPr txBox="1"/>
              <p:nvPr/>
            </p:nvSpPr>
            <p:spPr>
              <a:xfrm>
                <a:off x="3987160" y="1495255"/>
                <a:ext cx="3868257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EE6935E-B20F-6560-6797-7E067A3CC7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160" y="1495255"/>
                <a:ext cx="3868257" cy="9161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C4E1D9D2-55FD-53E8-94FD-45C6FDAD31B5}"/>
                  </a:ext>
                </a:extLst>
              </p:cNvPr>
              <p:cNvSpPr txBox="1"/>
              <p:nvPr/>
            </p:nvSpPr>
            <p:spPr>
              <a:xfrm>
                <a:off x="2135560" y="2792558"/>
                <a:ext cx="1676401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C4E1D9D2-55FD-53E8-94FD-45C6FDAD31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2792558"/>
                <a:ext cx="1676401" cy="847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42F13CD7-D05B-69CE-73D7-9079601D8573}"/>
                  </a:ext>
                </a:extLst>
              </p:cNvPr>
              <p:cNvSpPr txBox="1"/>
              <p:nvPr/>
            </p:nvSpPr>
            <p:spPr>
              <a:xfrm>
                <a:off x="3380108" y="2780928"/>
                <a:ext cx="2477607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∮"/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𝑋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1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42F13CD7-D05B-69CE-73D7-9079601D85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108" y="2780928"/>
                <a:ext cx="2477607" cy="847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A17637FC-D4AD-4AC4-0B9D-4818AE493244}"/>
                  </a:ext>
                </a:extLst>
              </p:cNvPr>
              <p:cNvSpPr txBox="1"/>
              <p:nvPr/>
            </p:nvSpPr>
            <p:spPr>
              <a:xfrm>
                <a:off x="3094580" y="4491241"/>
                <a:ext cx="1962592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A17637FC-D4AD-4AC4-0B9D-4818AE4932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580" y="4491241"/>
                <a:ext cx="1962592" cy="7861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F2818569-16F9-D5FA-BEA1-8661FF19B871}"/>
                  </a:ext>
                </a:extLst>
              </p:cNvPr>
              <p:cNvSpPr txBox="1"/>
              <p:nvPr/>
            </p:nvSpPr>
            <p:spPr>
              <a:xfrm>
                <a:off x="4272835" y="4684310"/>
                <a:ext cx="240030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⋅</m:t>
                      </m:r>
                      <m:acc>
                        <m:accPr>
                          <m:chr m:val="‾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</m:acc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⋅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F2818569-16F9-D5FA-BEA1-8661FF19B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2835" y="4684310"/>
                <a:ext cx="2400301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2785AA41-2854-BD72-9A59-41C6F282002A}"/>
                  </a:ext>
                </a:extLst>
              </p:cNvPr>
              <p:cNvSpPr txBox="1"/>
              <p:nvPr/>
            </p:nvSpPr>
            <p:spPr>
              <a:xfrm>
                <a:off x="6007597" y="4682078"/>
                <a:ext cx="142108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2785AA41-2854-BD72-9A59-41C6F2820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597" y="4682078"/>
                <a:ext cx="1421088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B9BB5BA-E625-98E3-8B19-FD383747736C}"/>
                  </a:ext>
                </a:extLst>
              </p:cNvPr>
              <p:cNvSpPr txBox="1"/>
              <p:nvPr/>
            </p:nvSpPr>
            <p:spPr>
              <a:xfrm>
                <a:off x="8693742" y="5041951"/>
                <a:ext cx="113204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B9BB5BA-E625-98E3-8B19-FD38374773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3742" y="5041951"/>
                <a:ext cx="1132046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152921B-2DC4-3AF3-72F6-5214F5085C97}"/>
                  </a:ext>
                </a:extLst>
              </p:cNvPr>
              <p:cNvSpPr txBox="1"/>
              <p:nvPr/>
            </p:nvSpPr>
            <p:spPr>
              <a:xfrm>
                <a:off x="3320775" y="5238646"/>
                <a:ext cx="2748010" cy="7940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𝑎</m:t>
                      </m:r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152921B-2DC4-3AF3-72F6-5214F5085C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775" y="5238646"/>
                <a:ext cx="2748010" cy="794064"/>
              </a:xfrm>
              <a:prstGeom prst="rect">
                <a:avLst/>
              </a:prstGeom>
              <a:blipFill>
                <a:blip r:embed="rId12"/>
                <a:stretch>
                  <a:fillRect b="-91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25281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3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73747" grpId="0" autoUpdateAnimBg="0"/>
      <p:bldP spid="4" grpId="0" build="p"/>
      <p:bldP spid="6" grpId="0" build="p"/>
      <p:bldP spid="8" grpId="0" build="p"/>
      <p:bldP spid="14" grpId="0" build="p"/>
      <p:bldP spid="16" grpId="0" build="p"/>
      <p:bldP spid="20" grpId="0" build="p"/>
      <p:bldP spid="22" grpId="0" build="p"/>
      <p:bldP spid="24" grpId="0" build="p"/>
      <p:bldP spid="26" grpId="0"/>
      <p:bldP spid="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DADD6-FAB4-545B-84B3-08CA576E5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4757" name="Text Box 5">
                <a:extLst>
                  <a:ext uri="{FF2B5EF4-FFF2-40B4-BE49-F238E27FC236}">
                    <a16:creationId xmlns:a16="http://schemas.microsoft.com/office/drawing/2014/main" id="{C6719493-2768-17C4-7B09-8EF8194243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73396" y="303857"/>
                <a:ext cx="5319148" cy="6146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dirty="0" smtClean="0">
                    <a:solidFill>
                      <a:schemeClr val="bg2"/>
                    </a:solidFill>
                    <a:latin typeface="+mn-ea"/>
                    <a:ea typeface="+mn-ea"/>
                  </a:rPr>
                  <a:t>其中</a:t>
                </a:r>
                <a:r>
                  <a:rPr lang="zh-CN" altLang="en-US" sz="2400" i="1" dirty="0">
                    <a:solidFill>
                      <a:schemeClr val="bg2"/>
                    </a:solidFill>
                    <a:latin typeface="+mn-ea"/>
                    <a:ea typeface="+mn-ea"/>
                    <a:sym typeface="Symbol" pitchFamily="2" charset="2"/>
                  </a:rPr>
                  <a:t>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itchFamily="2" charset="2"/>
                  </a:rPr>
                  <a:t>为球面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4757" name="Text Box 5">
                <a:extLst>
                  <a:ext uri="{FF2B5EF4-FFF2-40B4-BE49-F238E27FC236}">
                    <a16:creationId xmlns:a16="http://schemas.microsoft.com/office/drawing/2014/main" id="{C6719493-2768-17C4-7B09-8EF819424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73396" y="303857"/>
                <a:ext cx="5319148" cy="614655"/>
              </a:xfrm>
              <a:prstGeom prst="rect">
                <a:avLst/>
              </a:prstGeom>
              <a:blipFill>
                <a:blip r:embed="rId2"/>
                <a:stretch>
                  <a:fillRect l="-1835" b="-792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770" name="Text Box 18">
            <a:extLst>
              <a:ext uri="{FF2B5EF4-FFF2-40B4-BE49-F238E27FC236}">
                <a16:creationId xmlns:a16="http://schemas.microsoft.com/office/drawing/2014/main" id="{993BF5B3-2BBA-1AFF-37B5-138DEA23E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451" y="2000830"/>
            <a:ext cx="21852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化为参数方程 </a:t>
            </a:r>
          </a:p>
        </p:txBody>
      </p:sp>
      <p:sp>
        <p:nvSpPr>
          <p:cNvPr id="74771" name="AutoShape 19">
            <a:extLst>
              <a:ext uri="{FF2B5EF4-FFF2-40B4-BE49-F238E27FC236}">
                <a16:creationId xmlns:a16="http://schemas.microsoft.com/office/drawing/2014/main" id="{B153FBF3-14B1-9746-1D3C-C51BE39C61BE}"/>
              </a:ext>
            </a:extLst>
          </p:cNvPr>
          <p:cNvSpPr>
            <a:spLocks/>
          </p:cNvSpPr>
          <p:nvPr/>
        </p:nvSpPr>
        <p:spPr bwMode="auto">
          <a:xfrm>
            <a:off x="7401031" y="1638064"/>
            <a:ext cx="228600" cy="1219200"/>
          </a:xfrm>
          <a:prstGeom prst="leftBrace">
            <a:avLst>
              <a:gd name="adj1" fmla="val 44444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DDFEB55-FAFB-34E3-790B-C92B6D3070B4}"/>
                  </a:ext>
                </a:extLst>
              </p:cNvPr>
              <p:cNvSpPr txBox="1"/>
              <p:nvPr/>
            </p:nvSpPr>
            <p:spPr>
              <a:xfrm>
                <a:off x="1022462" y="265706"/>
                <a:ext cx="6103088" cy="5379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400" b="1" dirty="0" smtClean="0">
                    <a:solidFill>
                      <a:srgbClr val="0033CC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 </a:t>
                </a:r>
                <a:r>
                  <a:rPr lang="en-US" altLang="zh-CN" sz="2400" b="1" dirty="0" smtClean="0">
                    <a:solidFill>
                      <a:srgbClr val="0033CC"/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计算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DDFEB55-FAFB-34E3-790B-C92B6D307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462" y="265706"/>
                <a:ext cx="6103088" cy="537968"/>
              </a:xfrm>
              <a:prstGeom prst="rect">
                <a:avLst/>
              </a:prstGeom>
              <a:blipFill>
                <a:blip r:embed="rId3"/>
                <a:stretch>
                  <a:fillRect l="-1598" t="-9091" b="-15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64E74E1-86DF-907D-C063-AF0A444261D4}"/>
                  </a:ext>
                </a:extLst>
              </p:cNvPr>
              <p:cNvSpPr txBox="1"/>
              <p:nvPr/>
            </p:nvSpPr>
            <p:spPr>
              <a:xfrm>
                <a:off x="1679121" y="870981"/>
                <a:ext cx="668393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平面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的交线．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64E74E1-86DF-907D-C063-AF0A444261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121" y="870981"/>
                <a:ext cx="6683934" cy="461665"/>
              </a:xfrm>
              <a:prstGeom prst="rect">
                <a:avLst/>
              </a:prstGeom>
              <a:blipFill>
                <a:blip r:embed="rId4"/>
                <a:stretch>
                  <a:fillRect l="-1367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2F02847-9C55-0EBF-83FD-95E9F093BDC4}"/>
                  </a:ext>
                </a:extLst>
              </p:cNvPr>
              <p:cNvSpPr txBox="1"/>
              <p:nvPr/>
            </p:nvSpPr>
            <p:spPr>
              <a:xfrm>
                <a:off x="1066274" y="1735819"/>
                <a:ext cx="4332458" cy="1271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解</a:t>
                </a:r>
                <a14:m>
                  <m:oMath xmlns:m="http://schemas.openxmlformats.org/officeDocument/2006/math">
                    <m:r>
                      <a:rPr lang="en-US" altLang="zh-CN" sz="2400" b="1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 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d>
                      <m:dPr>
                        <m:begChr m:val="{"/>
                        <m:endChr m:val="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f>
                                        <m:fPr>
                                          <m:ctrlPr>
                                            <a:rPr lang="zh-CN" altLang="zh-CN" sz="24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sz="24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altLang="zh-CN" sz="24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2F02847-9C55-0EBF-83FD-95E9F093BD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274" y="1735819"/>
                <a:ext cx="4332458" cy="1271438"/>
              </a:xfrm>
              <a:prstGeom prst="rect">
                <a:avLst/>
              </a:prstGeom>
              <a:blipFill>
                <a:blip r:embed="rId5"/>
                <a:stretch>
                  <a:fillRect l="-2250" r="-2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D46D032-FFB0-D5C8-7FC6-B76C759C2094}"/>
                  </a:ext>
                </a:extLst>
              </p:cNvPr>
              <p:cNvSpPr txBox="1"/>
              <p:nvPr/>
            </p:nvSpPr>
            <p:spPr>
              <a:xfrm>
                <a:off x="6793270" y="2000830"/>
                <a:ext cx="76889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𝛤</m:t>
                      </m:r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: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D46D032-FFB0-D5C8-7FC6-B76C759C20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3270" y="2000830"/>
                <a:ext cx="76889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73CF599A-73F2-08DC-A205-F2D1C70F5BB7}"/>
                  </a:ext>
                </a:extLst>
              </p:cNvPr>
              <p:cNvSpPr txBox="1"/>
              <p:nvPr/>
            </p:nvSpPr>
            <p:spPr>
              <a:xfrm>
                <a:off x="7629631" y="1386944"/>
                <a:ext cx="2916158" cy="613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73CF599A-73F2-08DC-A205-F2D1C70F5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9631" y="1386944"/>
                <a:ext cx="2916158" cy="613886"/>
              </a:xfrm>
              <a:prstGeom prst="rect">
                <a:avLst/>
              </a:prstGeom>
              <a:blipFill>
                <a:blip r:embed="rId7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92B5930-B75E-1455-6CE7-0528F96C9893}"/>
                  </a:ext>
                </a:extLst>
              </p:cNvPr>
              <p:cNvSpPr txBox="1"/>
              <p:nvPr/>
            </p:nvSpPr>
            <p:spPr>
              <a:xfrm>
                <a:off x="7659822" y="1979797"/>
                <a:ext cx="2029082" cy="478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𝜃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92B5930-B75E-1455-6CE7-0528F96C9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9822" y="1979797"/>
                <a:ext cx="2029082" cy="478615"/>
              </a:xfrm>
              <a:prstGeom prst="rect">
                <a:avLst/>
              </a:prstGeom>
              <a:blipFill>
                <a:blip r:embed="rId8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E69F0BD2-B226-ED1D-908C-3D54C0248829}"/>
                  </a:ext>
                </a:extLst>
              </p:cNvPr>
              <p:cNvSpPr txBox="1"/>
              <p:nvPr/>
            </p:nvSpPr>
            <p:spPr>
              <a:xfrm>
                <a:off x="7659822" y="2517038"/>
                <a:ext cx="2661310" cy="613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𝜃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E69F0BD2-B226-ED1D-908C-3D54C0248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9822" y="2517038"/>
                <a:ext cx="2661310" cy="613886"/>
              </a:xfrm>
              <a:prstGeom prst="rect">
                <a:avLst/>
              </a:prstGeom>
              <a:blipFill>
                <a:blip r:embed="rId9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74FAA5CA-DC27-0F33-3E4E-86A72DD8111C}"/>
                  </a:ext>
                </a:extLst>
              </p:cNvPr>
              <p:cNvSpPr txBox="1"/>
              <p:nvPr/>
            </p:nvSpPr>
            <p:spPr>
              <a:xfrm>
                <a:off x="9002403" y="3020939"/>
                <a:ext cx="226351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≤2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74FAA5CA-DC27-0F33-3E4E-86A72DD81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2403" y="3020939"/>
                <a:ext cx="2263518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4765864-BFD2-85F9-074A-331CD7983F96}"/>
                  </a:ext>
                </a:extLst>
              </p:cNvPr>
              <p:cNvSpPr txBox="1"/>
              <p:nvPr/>
            </p:nvSpPr>
            <p:spPr>
              <a:xfrm>
                <a:off x="1556076" y="3736883"/>
                <a:ext cx="13882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则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</m:oMath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4765864-BFD2-85F9-074A-331CD7983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076" y="3736883"/>
                <a:ext cx="1388272" cy="461665"/>
              </a:xfrm>
              <a:prstGeom prst="rect">
                <a:avLst/>
              </a:prstGeom>
              <a:blipFill>
                <a:blip r:embed="rId11"/>
                <a:stretch>
                  <a:fillRect l="-6364" t="-13514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E941969E-BBB5-02FD-E7AC-86ABBCAB18A0}"/>
                  </a:ext>
                </a:extLst>
              </p:cNvPr>
              <p:cNvSpPr txBox="1"/>
              <p:nvPr/>
            </p:nvSpPr>
            <p:spPr>
              <a:xfrm>
                <a:off x="2611627" y="3577125"/>
                <a:ext cx="6103088" cy="843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+(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+(</m:t>
                        </m:r>
                        <m:rad>
                          <m:radPr>
                            <m:degHide m:val="on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E941969E-BBB5-02FD-E7AC-86ABBCAB1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1627" y="3577125"/>
                <a:ext cx="6103088" cy="84388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48FFB1DA-DF40-E1E4-B788-272C46CD661F}"/>
                  </a:ext>
                </a:extLst>
              </p:cNvPr>
              <p:cNvSpPr txBox="1"/>
              <p:nvPr/>
            </p:nvSpPr>
            <p:spPr>
              <a:xfrm>
                <a:off x="7891197" y="3736883"/>
                <a:ext cx="187906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48FFB1DA-DF40-E1E4-B788-272C46CD66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1197" y="3736883"/>
                <a:ext cx="1879069" cy="461665"/>
              </a:xfrm>
              <a:prstGeom prst="rect">
                <a:avLst/>
              </a:prstGeom>
              <a:blipFill>
                <a:blip r:embed="rId13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7D74072-DD2E-3558-269E-A07DA467B698}"/>
                  </a:ext>
                </a:extLst>
              </p:cNvPr>
              <p:cNvSpPr txBox="1"/>
              <p:nvPr/>
            </p:nvSpPr>
            <p:spPr>
              <a:xfrm>
                <a:off x="1577557" y="4726029"/>
                <a:ext cx="4700640" cy="922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 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7D74072-DD2E-3558-269E-A07DA467B6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557" y="4726029"/>
                <a:ext cx="4700640" cy="922753"/>
              </a:xfrm>
              <a:prstGeom prst="rect">
                <a:avLst/>
              </a:prstGeom>
              <a:blipFill>
                <a:blip r:embed="rId14"/>
                <a:stretch>
                  <a:fillRect t="-161644" b="-2383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9299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 build="p" autoUpdateAnimBg="0"/>
      <p:bldP spid="74770" grpId="0"/>
      <p:bldP spid="6" grpId="0" build="p"/>
      <p:bldP spid="8" grpId="0"/>
      <p:bldP spid="12" grpId="0"/>
      <p:bldP spid="14" grpId="0"/>
      <p:bldP spid="16" grpId="0"/>
      <p:bldP spid="18" grpId="0"/>
      <p:bldP spid="20" grpId="0"/>
      <p:bldP spid="22" grpId="0"/>
      <p:bldP spid="24" grpId="0"/>
      <p:bldP spid="26" grpId="0"/>
      <p:bldP spid="2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FF2C557-4F7F-2DD2-E6C8-CF6BA7D13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3" name="Rectangle 21">
            <a:extLst>
              <a:ext uri="{FF2B5EF4-FFF2-40B4-BE49-F238E27FC236}">
                <a16:creationId xmlns:a16="http://schemas.microsoft.com/office/drawing/2014/main" id="{25D6AD02-5000-D888-3AC0-0516FEF36B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2738" y="741613"/>
            <a:ext cx="860794" cy="513928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练习</a:t>
            </a:r>
          </a:p>
        </p:txBody>
      </p:sp>
      <p:sp>
        <p:nvSpPr>
          <p:cNvPr id="23578" name="Text Box 26">
            <a:extLst>
              <a:ext uri="{FF2B5EF4-FFF2-40B4-BE49-F238E27FC236}">
                <a16:creationId xmlns:a16="http://schemas.microsoft.com/office/drawing/2014/main" id="{F6F8DEB8-C9B3-B452-3A9B-CB69598C6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402" y="2227238"/>
            <a:ext cx="121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bg2"/>
                </a:solidFill>
                <a:latin typeface="+mn-ea"/>
                <a:ea typeface="+mn-ea"/>
              </a:rPr>
              <a:t>提示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:</a:t>
            </a: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596" name="Text Box 44">
                <a:extLst>
                  <a:ext uri="{FF2B5EF4-FFF2-40B4-BE49-F238E27FC236}">
                    <a16:creationId xmlns:a16="http://schemas.microsoft.com/office/drawing/2014/main" id="{B7DB0BCE-3F71-D261-F978-ED75B08E5F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9601" y="3189264"/>
                <a:ext cx="12192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原式</a:t>
                </a:r>
                <a14:m>
                  <m:oMath xmlns:m="http://schemas.openxmlformats.org/officeDocument/2006/math">
                    <m:r>
                      <a:rPr lang="zh-CN" altLang="en-US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endParaRPr lang="en-US" altLang="zh-CN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3596" name="Text Box 44">
                <a:extLst>
                  <a:ext uri="{FF2B5EF4-FFF2-40B4-BE49-F238E27FC236}">
                    <a16:creationId xmlns:a16="http://schemas.microsoft.com/office/drawing/2014/main" id="{B7DB0BCE-3F71-D261-F978-ED75B08E5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9601" y="3189264"/>
                <a:ext cx="1219200" cy="461665"/>
              </a:xfrm>
              <a:prstGeom prst="rect">
                <a:avLst/>
              </a:prstGeom>
              <a:blipFill>
                <a:blip r:embed="rId3"/>
                <a:stretch>
                  <a:fillRect l="-7500" t="-14474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635" name="Group 83">
            <a:extLst>
              <a:ext uri="{FF2B5EF4-FFF2-40B4-BE49-F238E27FC236}">
                <a16:creationId xmlns:a16="http://schemas.microsoft.com/office/drawing/2014/main" id="{A6100BBF-AAB7-02C3-8E58-28794C3794BF}"/>
              </a:ext>
            </a:extLst>
          </p:cNvPr>
          <p:cNvGrpSpPr>
            <a:grpSpLocks/>
          </p:cNvGrpSpPr>
          <p:nvPr/>
        </p:nvGrpSpPr>
        <p:grpSpPr bwMode="auto">
          <a:xfrm>
            <a:off x="8204200" y="620688"/>
            <a:ext cx="2159000" cy="1801812"/>
            <a:chOff x="4208" y="689"/>
            <a:chExt cx="1360" cy="1135"/>
          </a:xfrm>
        </p:grpSpPr>
        <p:sp>
          <p:nvSpPr>
            <p:cNvPr id="23601" name="Line 49">
              <a:extLst>
                <a:ext uri="{FF2B5EF4-FFF2-40B4-BE49-F238E27FC236}">
                  <a16:creationId xmlns:a16="http://schemas.microsoft.com/office/drawing/2014/main" id="{8605193E-D981-6944-B154-1382359DD0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8" y="1392"/>
              <a:ext cx="136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23602" name="Line 50">
              <a:extLst>
                <a:ext uri="{FF2B5EF4-FFF2-40B4-BE49-F238E27FC236}">
                  <a16:creationId xmlns:a16="http://schemas.microsoft.com/office/drawing/2014/main" id="{F1EF7FCC-72B2-1161-E609-6304EA2E04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91" y="720"/>
              <a:ext cx="0" cy="110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23603" name="Oval 51">
              <a:extLst>
                <a:ext uri="{FF2B5EF4-FFF2-40B4-BE49-F238E27FC236}">
                  <a16:creationId xmlns:a16="http://schemas.microsoft.com/office/drawing/2014/main" id="{EA074911-59A2-9C82-B073-623303F0C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7" y="1104"/>
              <a:ext cx="768" cy="57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graphicFrame>
          <p:nvGraphicFramePr>
            <p:cNvPr id="23604" name="Object 52">
              <a:extLst>
                <a:ext uri="{FF2B5EF4-FFF2-40B4-BE49-F238E27FC236}">
                  <a16:creationId xmlns:a16="http://schemas.microsoft.com/office/drawing/2014/main" id="{566333AE-717E-55AD-CDE3-8DFA5510D60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04" y="139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0" name="Equation" r:id="rId4" imgW="7023100" imgH="7315200" progId="Equation.3">
                    <p:embed/>
                  </p:oleObj>
                </mc:Choice>
                <mc:Fallback>
                  <p:oleObj name="Equation" r:id="rId4" imgW="7023100" imgH="7315200" progId="Equation.3">
                    <p:embed/>
                    <p:pic>
                      <p:nvPicPr>
                        <p:cNvPr id="23604" name="Object 52">
                          <a:extLst>
                            <a:ext uri="{FF2B5EF4-FFF2-40B4-BE49-F238E27FC236}">
                              <a16:creationId xmlns:a16="http://schemas.microsoft.com/office/drawing/2014/main" id="{02E6B247-CF2A-1B4B-BDF8-1E67A4C7855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4" y="139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05" name="Object 53">
              <a:extLst>
                <a:ext uri="{FF2B5EF4-FFF2-40B4-BE49-F238E27FC236}">
                  <a16:creationId xmlns:a16="http://schemas.microsoft.com/office/drawing/2014/main" id="{77E0B62A-822A-6B24-8D60-21224FA811E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8" y="1392"/>
            <a:ext cx="295" cy="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1" name="Equation" r:id="rId6" imgW="11112500" imgH="7023100" progId="Equation.3">
                    <p:embed/>
                  </p:oleObj>
                </mc:Choice>
                <mc:Fallback>
                  <p:oleObj name="Equation" r:id="rId6" imgW="11112500" imgH="7023100" progId="Equation.3">
                    <p:embed/>
                    <p:pic>
                      <p:nvPicPr>
                        <p:cNvPr id="23605" name="Object 53">
                          <a:extLst>
                            <a:ext uri="{FF2B5EF4-FFF2-40B4-BE49-F238E27FC236}">
                              <a16:creationId xmlns:a16="http://schemas.microsoft.com/office/drawing/2014/main" id="{25953B8E-6BEB-7B48-956D-1BAA8FB7E90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8" y="1392"/>
                          <a:ext cx="295" cy="1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06" name="Object 54">
              <a:extLst>
                <a:ext uri="{FF2B5EF4-FFF2-40B4-BE49-F238E27FC236}">
                  <a16:creationId xmlns:a16="http://schemas.microsoft.com/office/drawing/2014/main" id="{2DEFFD93-B9D0-9671-CC47-03F434F3ABE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0" y="1392"/>
            <a:ext cx="132" cy="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2" name="Equation" r:id="rId8" imgW="4978400" imgH="7023100" progId="Equation.3">
                    <p:embed/>
                  </p:oleObj>
                </mc:Choice>
                <mc:Fallback>
                  <p:oleObj name="Equation" r:id="rId8" imgW="4978400" imgH="7023100" progId="Equation.3">
                    <p:embed/>
                    <p:pic>
                      <p:nvPicPr>
                        <p:cNvPr id="23606" name="Object 54">
                          <a:extLst>
                            <a:ext uri="{FF2B5EF4-FFF2-40B4-BE49-F238E27FC236}">
                              <a16:creationId xmlns:a16="http://schemas.microsoft.com/office/drawing/2014/main" id="{BA54BEE5-39F4-0446-A06A-0DB3C74835E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1392"/>
                          <a:ext cx="132" cy="1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07" name="Object 55">
              <a:extLst>
                <a:ext uri="{FF2B5EF4-FFF2-40B4-BE49-F238E27FC236}">
                  <a16:creationId xmlns:a16="http://schemas.microsoft.com/office/drawing/2014/main" id="{A057D9AE-4F04-5FE6-154B-F6CACB11D11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44" y="689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3" name="Equation" r:id="rId10" imgW="5562600" imgH="7315200" progId="Equation.3">
                    <p:embed/>
                  </p:oleObj>
                </mc:Choice>
                <mc:Fallback>
                  <p:oleObj name="Equation" r:id="rId10" imgW="5562600" imgH="7315200" progId="Equation.3">
                    <p:embed/>
                    <p:pic>
                      <p:nvPicPr>
                        <p:cNvPr id="23607" name="Object 55">
                          <a:extLst>
                            <a:ext uri="{FF2B5EF4-FFF2-40B4-BE49-F238E27FC236}">
                              <a16:creationId xmlns:a16="http://schemas.microsoft.com/office/drawing/2014/main" id="{57CC03AA-1A39-7841-AB48-639BA0037EE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689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08" name="Object 56">
              <a:extLst>
                <a:ext uri="{FF2B5EF4-FFF2-40B4-BE49-F238E27FC236}">
                  <a16:creationId xmlns:a16="http://schemas.microsoft.com/office/drawing/2014/main" id="{2A70CA93-AEA4-9539-1E5A-3094407D414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24" y="144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4" name="Equation" r:id="rId12" imgW="5270500" imgH="5562600" progId="Equation.3">
                    <p:embed/>
                  </p:oleObj>
                </mc:Choice>
                <mc:Fallback>
                  <p:oleObj name="Equation" r:id="rId12" imgW="5270500" imgH="5562600" progId="Equation.3">
                    <p:embed/>
                    <p:pic>
                      <p:nvPicPr>
                        <p:cNvPr id="23608" name="Object 56">
                          <a:extLst>
                            <a:ext uri="{FF2B5EF4-FFF2-40B4-BE49-F238E27FC236}">
                              <a16:creationId xmlns:a16="http://schemas.microsoft.com/office/drawing/2014/main" id="{1CC2EF50-0FB1-FF4D-9E6F-414DA1A8857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4" y="144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09" name="Object 57">
              <a:extLst>
                <a:ext uri="{FF2B5EF4-FFF2-40B4-BE49-F238E27FC236}">
                  <a16:creationId xmlns:a16="http://schemas.microsoft.com/office/drawing/2014/main" id="{F4A930E6-1B39-90B3-8627-E51EA1CA91A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08" y="881"/>
            <a:ext cx="27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5" name="Equation" r:id="rId14" imgW="10528300" imgH="9067800" progId="Equation.3">
                    <p:embed/>
                  </p:oleObj>
                </mc:Choice>
                <mc:Fallback>
                  <p:oleObj name="Equation" r:id="rId14" imgW="10528300" imgH="9067800" progId="Equation.3">
                    <p:embed/>
                    <p:pic>
                      <p:nvPicPr>
                        <p:cNvPr id="23609" name="Object 57">
                          <a:extLst>
                            <a:ext uri="{FF2B5EF4-FFF2-40B4-BE49-F238E27FC236}">
                              <a16:creationId xmlns:a16="http://schemas.microsoft.com/office/drawing/2014/main" id="{B6B95CF9-124C-3446-9597-34A1AE0DB07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881"/>
                          <a:ext cx="279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625" name="Line 73">
            <a:extLst>
              <a:ext uri="{FF2B5EF4-FFF2-40B4-BE49-F238E27FC236}">
                <a16:creationId xmlns:a16="http://schemas.microsoft.com/office/drawing/2014/main" id="{A4557239-1D95-A9E8-E09F-BAF735B6AC92}"/>
              </a:ext>
            </a:extLst>
          </p:cNvPr>
          <p:cNvSpPr>
            <a:spLocks noChangeShapeType="1"/>
          </p:cNvSpPr>
          <p:nvPr/>
        </p:nvSpPr>
        <p:spPr bwMode="auto">
          <a:xfrm>
            <a:off x="1358602" y="4022700"/>
            <a:ext cx="5943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23626" name="Text Box 74">
            <a:extLst>
              <a:ext uri="{FF2B5EF4-FFF2-40B4-BE49-F238E27FC236}">
                <a16:creationId xmlns:a16="http://schemas.microsoft.com/office/drawing/2014/main" id="{FAD25EA5-0B30-3FBF-5D68-EF5525C52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228" y="4175101"/>
            <a:ext cx="9733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2"/>
                </a:solidFill>
                <a:latin typeface="+mn-ea"/>
                <a:ea typeface="+mn-ea"/>
              </a:rPr>
              <a:t>分析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B54A6CF3-820F-8E23-D160-4FBA42E1CA7B}"/>
                  </a:ext>
                </a:extLst>
              </p:cNvPr>
              <p:cNvSpPr txBox="1"/>
              <p:nvPr/>
            </p:nvSpPr>
            <p:spPr>
              <a:xfrm>
                <a:off x="2427344" y="629736"/>
                <a:ext cx="6103088" cy="687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已知椭圆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周长为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，求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B54A6CF3-820F-8E23-D160-4FBA42E1CA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344" y="629736"/>
                <a:ext cx="6103088" cy="687176"/>
              </a:xfrm>
              <a:prstGeom prst="rect">
                <a:avLst/>
              </a:prstGeom>
              <a:blipFill>
                <a:blip r:embed="rId16"/>
                <a:stretch>
                  <a:fillRect l="-1499" b="-8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3AE9737-759D-599A-4D03-BD82F228322C}"/>
                  </a:ext>
                </a:extLst>
              </p:cNvPr>
              <p:cNvSpPr txBox="1"/>
              <p:nvPr/>
            </p:nvSpPr>
            <p:spPr>
              <a:xfrm>
                <a:off x="2958085" y="1348337"/>
                <a:ext cx="4720856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3AE9737-759D-599A-4D03-BD82F22832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085" y="1348337"/>
                <a:ext cx="4720856" cy="84747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42F3229-6375-F573-D0E4-8553DFD4B8BA}"/>
                  </a:ext>
                </a:extLst>
              </p:cNvPr>
              <p:cNvSpPr txBox="1"/>
              <p:nvPr/>
            </p:nvSpPr>
            <p:spPr>
              <a:xfrm>
                <a:off x="2219396" y="2240282"/>
                <a:ext cx="3984256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利用对称性 </a:t>
                </a:r>
                <a14:m>
                  <m:oMath xmlns:m="http://schemas.openxmlformats.org/officeDocument/2006/math">
                    <m:nary>
                      <m:naryPr>
                        <m:chr m:val="∮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42F3229-6375-F573-D0E4-8553DFD4B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396" y="2240282"/>
                <a:ext cx="3984256" cy="518668"/>
              </a:xfrm>
              <a:prstGeom prst="rect">
                <a:avLst/>
              </a:prstGeom>
              <a:blipFill>
                <a:blip r:embed="rId18"/>
                <a:stretch>
                  <a:fillRect l="-2294" t="-142353" b="-202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886868B-A909-1EE3-3F4D-15D547D076A7}"/>
                  </a:ext>
                </a:extLst>
              </p:cNvPr>
              <p:cNvSpPr txBox="1"/>
              <p:nvPr/>
            </p:nvSpPr>
            <p:spPr>
              <a:xfrm>
                <a:off x="6743402" y="3157164"/>
                <a:ext cx="17018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886868B-A909-1EE3-3F4D-15D547D07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3402" y="3157164"/>
                <a:ext cx="1701800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3A3400F9-0642-C21E-961A-39D9F3E268CF}"/>
                  </a:ext>
                </a:extLst>
              </p:cNvPr>
              <p:cNvSpPr txBox="1"/>
              <p:nvPr/>
            </p:nvSpPr>
            <p:spPr>
              <a:xfrm>
                <a:off x="2811808" y="2966062"/>
                <a:ext cx="2799432" cy="929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nary>
                        <m:naryPr>
                          <m:chr m:val="∮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3A3400F9-0642-C21E-961A-39D9F3E26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808" y="2966062"/>
                <a:ext cx="2799432" cy="92967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6AADA4AC-8722-96FE-7BC3-F00CB0863F50}"/>
                  </a:ext>
                </a:extLst>
              </p:cNvPr>
              <p:cNvSpPr txBox="1"/>
              <p:nvPr/>
            </p:nvSpPr>
            <p:spPr>
              <a:xfrm>
                <a:off x="5175930" y="3004997"/>
                <a:ext cx="2233243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  <m:nary>
                        <m:naryPr>
                          <m:chr m:val="∮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/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6AADA4AC-8722-96FE-7BC3-F00CB0863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930" y="3004997"/>
                <a:ext cx="2233243" cy="84747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2A464BB-51FE-364F-FE6A-7E66BC1B6345}"/>
                  </a:ext>
                </a:extLst>
              </p:cNvPr>
              <p:cNvSpPr txBox="1"/>
              <p:nvPr/>
            </p:nvSpPr>
            <p:spPr>
              <a:xfrm>
                <a:off x="2031164" y="4024956"/>
                <a:ext cx="2061510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𝑥𝑦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2A464BB-51FE-364F-FE6A-7E66BC1B6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164" y="4024956"/>
                <a:ext cx="2061510" cy="847476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E6911A95-DB17-1371-92F5-D94A5C343589}"/>
                  </a:ext>
                </a:extLst>
              </p:cNvPr>
              <p:cNvSpPr txBox="1"/>
              <p:nvPr/>
            </p:nvSpPr>
            <p:spPr>
              <a:xfrm>
                <a:off x="2693885" y="4075434"/>
                <a:ext cx="6352979" cy="894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400" i="1" smtClean="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  <m:r>
                                <a:rPr lang="en-US" altLang="zh-CN" sz="2400" b="0" i="1" baseline="-25000" smtClean="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zh-CN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+mn-ea"/>
                                  <a:ea typeface="+mn-ea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+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  <m:r>
                                <a:rPr lang="en-US" altLang="zh-CN" sz="2400" b="0" i="1" baseline="-25000" smtClean="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zh-CN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+mn-ea"/>
                                  <a:ea typeface="+mn-ea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E6911A95-DB17-1371-92F5-D94A5C343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885" y="4075434"/>
                <a:ext cx="6352979" cy="894476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4B0BF8A-1A89-05DA-2D37-9F5C0A6C8927}"/>
                  </a:ext>
                </a:extLst>
              </p:cNvPr>
              <p:cNvSpPr txBox="1"/>
              <p:nvPr/>
            </p:nvSpPr>
            <p:spPr>
              <a:xfrm>
                <a:off x="1400480" y="5109243"/>
                <a:ext cx="4210760" cy="9204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ad>
                            <m:radPr>
                              <m:deg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</m:rad>
                          <m:rad>
                            <m:radPr>
                              <m:deg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24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′2</m:t>
                                  </m:r>
                                </m:sup>
                              </m:sSup>
                            </m:e>
                          </m:rad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4B0BF8A-1A89-05DA-2D37-9F5C0A6C89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480" y="5109243"/>
                <a:ext cx="4210760" cy="92044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6559C07-7D4E-1DA8-9678-333AEB254617}"/>
                  </a:ext>
                </a:extLst>
              </p:cNvPr>
              <p:cNvSpPr txBox="1"/>
              <p:nvPr/>
            </p:nvSpPr>
            <p:spPr>
              <a:xfrm>
                <a:off x="4770606" y="5103520"/>
                <a:ext cx="4493746" cy="9204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zh-CN" altLang="en-US" sz="24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</m:rad>
                            </m:e>
                          </m:d>
                          <m:rad>
                            <m:radPr>
                              <m:deg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24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′2</m:t>
                                  </m:r>
                                </m:sup>
                              </m:sSup>
                            </m:e>
                          </m:rad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6559C07-7D4E-1DA8-9678-333AEB254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606" y="5103520"/>
                <a:ext cx="4493746" cy="92044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44742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8" grpId="0" autoUpdateAnimBg="0"/>
      <p:bldP spid="23596" grpId="0" autoUpdateAnimBg="0"/>
      <p:bldP spid="23626" grpId="0" build="p" autoUpdateAnimBg="0" advAuto="0"/>
      <p:bldP spid="3" grpId="0"/>
      <p:bldP spid="5" grpId="0"/>
      <p:bldP spid="7" grpId="0"/>
      <p:bldP spid="19" grpId="0"/>
      <p:bldP spid="21" grpId="0"/>
      <p:bldP spid="23" grpId="0"/>
      <p:bldP spid="31" grpId="0" build="p" advAuto="0"/>
      <p:bldP spid="33" grpId="0"/>
      <p:bldP spid="35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01F89CC-69AD-69C9-B4EE-82C1B8768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B1C93F2-2944-148A-680D-F33745873F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408" y="639816"/>
            <a:ext cx="20574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latin typeface="+mj-ea"/>
              </a:rPr>
              <a:t>一、引例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8150C10-7B53-4911-AA7E-15D3C28B99F2}"/>
                  </a:ext>
                </a:extLst>
              </p:cNvPr>
              <p:cNvSpPr txBox="1"/>
              <p:nvPr/>
            </p:nvSpPr>
            <p:spPr>
              <a:xfrm>
                <a:off x="1703512" y="1487372"/>
                <a:ext cx="703619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设空间中有一条曲线段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，考察如下两个问题</a:t>
                </a:r>
                <a:r>
                  <a:rPr lang="zh-CN" altLang="en-US" dirty="0">
                    <a:solidFill>
                      <a:schemeClr val="bg2"/>
                    </a:solidFill>
                    <a:latin typeface="Aptos" panose="020B0004020202020204" pitchFamily="34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zh-CN" altLang="zh-CN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8150C10-7B53-4911-AA7E-15D3C28B9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1487372"/>
                <a:ext cx="7036196" cy="523220"/>
              </a:xfrm>
              <a:prstGeom prst="rect">
                <a:avLst/>
              </a:prstGeom>
              <a:blipFill>
                <a:blip r:embed="rId3"/>
                <a:stretch>
                  <a:fillRect l="-1259" t="-14286" b="-2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049D60C-0FAF-E453-CBF2-940C962DE285}"/>
                  </a:ext>
                </a:extLst>
              </p:cNvPr>
              <p:cNvSpPr txBox="1"/>
              <p:nvPr/>
            </p:nvSpPr>
            <p:spPr>
              <a:xfrm>
                <a:off x="1527479" y="2341057"/>
                <a:ext cx="1044116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）若曲线段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上任一点处的线密度为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，求该曲线段的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质量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；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049D60C-0FAF-E453-CBF2-940C962DE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7479" y="2341057"/>
                <a:ext cx="10441160" cy="461665"/>
              </a:xfrm>
              <a:prstGeom prst="rect">
                <a:avLst/>
              </a:prstGeom>
              <a:blipFill>
                <a:blip r:embed="rId4"/>
                <a:stretch>
                  <a:fillRect l="-935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0A7C4B9-9671-0FC7-49B4-9CC785B48E29}"/>
                  </a:ext>
                </a:extLst>
              </p:cNvPr>
              <p:cNvSpPr txBox="1"/>
              <p:nvPr/>
            </p:nvSpPr>
            <p:spPr>
              <a:xfrm>
                <a:off x="1527479" y="2996910"/>
                <a:ext cx="1066452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）若有一个力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𝑭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拖动一个质点沿着曲线段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运动，求所作的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功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0A7C4B9-9671-0FC7-49B4-9CC785B48E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7479" y="2996910"/>
                <a:ext cx="10664521" cy="461665"/>
              </a:xfrm>
              <a:prstGeom prst="rect">
                <a:avLst/>
              </a:prstGeom>
              <a:blipFill>
                <a:blip r:embed="rId5"/>
                <a:stretch>
                  <a:fillRect l="-915" t="-14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845DA7DB-57A4-2678-D2B4-87E041B41807}"/>
              </a:ext>
            </a:extLst>
          </p:cNvPr>
          <p:cNvSpPr txBox="1"/>
          <p:nvPr/>
        </p:nvSpPr>
        <p:spPr>
          <a:xfrm>
            <a:off x="767408" y="4055279"/>
            <a:ext cx="106645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要解决如上两个问题，就需要用到本节将要介绍的两种曲线积分的知识．</a:t>
            </a:r>
          </a:p>
        </p:txBody>
      </p:sp>
    </p:spTree>
    <p:extLst>
      <p:ext uri="{BB962C8B-B14F-4D97-AF65-F5344CB8AC3E}">
        <p14:creationId xmlns:p14="http://schemas.microsoft.com/office/powerpoint/2010/main" val="283400760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E8C69-F36C-8070-35C3-5A19C171B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7899" name="Text Box 11">
                <a:extLst>
                  <a:ext uri="{FF2B5EF4-FFF2-40B4-BE49-F238E27FC236}">
                    <a16:creationId xmlns:a16="http://schemas.microsoft.com/office/drawing/2014/main" id="{B7626C79-87C1-2746-90E6-2F4D7A80D9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38350" y="813318"/>
                <a:ext cx="7562850" cy="11302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zh-CN" sz="2400" b="1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2.</a:t>
                </a:r>
                <a:r>
                  <a:rPr lang="en-US" altLang="zh-CN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设</a:t>
                </a:r>
                <a:r>
                  <a:rPr lang="zh-CN" altLang="en-US" sz="2400" i="1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是由极坐标系下曲线，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𝑟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及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𝜋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/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4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所围区域的边界，求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899" name="Text Box 11">
                <a:extLst>
                  <a:ext uri="{FF2B5EF4-FFF2-40B4-BE49-F238E27FC236}">
                    <a16:creationId xmlns:a16="http://schemas.microsoft.com/office/drawing/2014/main" id="{B7626C79-87C1-2746-90E6-2F4D7A80D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38350" y="813318"/>
                <a:ext cx="7562850" cy="1130246"/>
              </a:xfrm>
              <a:prstGeom prst="rect">
                <a:avLst/>
              </a:prstGeom>
              <a:blipFill>
                <a:blip r:embed="rId3"/>
                <a:stretch>
                  <a:fillRect l="-1174" b="-989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916" name="Text Box 28">
            <a:extLst>
              <a:ext uri="{FF2B5EF4-FFF2-40B4-BE49-F238E27FC236}">
                <a16:creationId xmlns:a16="http://schemas.microsoft.com/office/drawing/2014/main" id="{F9308233-8F75-52CA-24A3-EA8E9E276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263901"/>
            <a:ext cx="3276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400" b="1" dirty="0">
                <a:solidFill>
                  <a:schemeClr val="bg2"/>
                </a:solidFill>
                <a:latin typeface="+mn-ea"/>
                <a:ea typeface="+mn-ea"/>
              </a:rPr>
              <a:t>提示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: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分段积分</a:t>
            </a:r>
          </a:p>
        </p:txBody>
      </p:sp>
      <p:grpSp>
        <p:nvGrpSpPr>
          <p:cNvPr id="37928" name="Group 40">
            <a:extLst>
              <a:ext uri="{FF2B5EF4-FFF2-40B4-BE49-F238E27FC236}">
                <a16:creationId xmlns:a16="http://schemas.microsoft.com/office/drawing/2014/main" id="{845BFAED-2B24-70D3-88A6-D2C9F822A9C9}"/>
              </a:ext>
            </a:extLst>
          </p:cNvPr>
          <p:cNvGrpSpPr>
            <a:grpSpLocks/>
          </p:cNvGrpSpPr>
          <p:nvPr/>
        </p:nvGrpSpPr>
        <p:grpSpPr bwMode="auto">
          <a:xfrm>
            <a:off x="7912100" y="1854200"/>
            <a:ext cx="2374900" cy="1536700"/>
            <a:chOff x="4024" y="1072"/>
            <a:chExt cx="1496" cy="968"/>
          </a:xfrm>
        </p:grpSpPr>
        <p:sp>
          <p:nvSpPr>
            <p:cNvPr id="37929" name="Line 41">
              <a:extLst>
                <a:ext uri="{FF2B5EF4-FFF2-40B4-BE49-F238E27FC236}">
                  <a16:creationId xmlns:a16="http://schemas.microsoft.com/office/drawing/2014/main" id="{B291C87B-CEE6-8C04-0755-BC5DAE296F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4" y="1838"/>
              <a:ext cx="127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37930" name="Object 42">
              <a:extLst>
                <a:ext uri="{FF2B5EF4-FFF2-40B4-BE49-F238E27FC236}">
                  <a16:creationId xmlns:a16="http://schemas.microsoft.com/office/drawing/2014/main" id="{A658EF08-CEF9-943A-EEAA-982011A2D58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76" y="188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2" name="Equation" r:id="rId4" imgW="5270500" imgH="5562600" progId="Equation.3">
                    <p:embed/>
                  </p:oleObj>
                </mc:Choice>
                <mc:Fallback>
                  <p:oleObj name="Equation" r:id="rId4" imgW="5270500" imgH="5562600" progId="Equation.3">
                    <p:embed/>
                    <p:pic>
                      <p:nvPicPr>
                        <p:cNvPr id="37930" name="Object 42">
                          <a:extLst>
                            <a:ext uri="{FF2B5EF4-FFF2-40B4-BE49-F238E27FC236}">
                              <a16:creationId xmlns:a16="http://schemas.microsoft.com/office/drawing/2014/main" id="{E3CBD1E8-4293-8842-8384-75347E0F4A0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6" y="188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931" name="Line 43">
              <a:extLst>
                <a:ext uri="{FF2B5EF4-FFF2-40B4-BE49-F238E27FC236}">
                  <a16:creationId xmlns:a16="http://schemas.microsoft.com/office/drawing/2014/main" id="{B0D43D3B-5C37-1284-4974-D3BD6D55F2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44" y="1080"/>
              <a:ext cx="0" cy="76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37932" name="Object 44">
              <a:extLst>
                <a:ext uri="{FF2B5EF4-FFF2-40B4-BE49-F238E27FC236}">
                  <a16:creationId xmlns:a16="http://schemas.microsoft.com/office/drawing/2014/main" id="{7D7FB3B4-E3B1-9AE9-27A7-1478A3D7D6B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24" y="107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3" name="Equation" r:id="rId6" imgW="5562600" imgH="7315200" progId="Equation.3">
                    <p:embed/>
                  </p:oleObj>
                </mc:Choice>
                <mc:Fallback>
                  <p:oleObj name="Equation" r:id="rId6" imgW="5562600" imgH="7315200" progId="Equation.3">
                    <p:embed/>
                    <p:pic>
                      <p:nvPicPr>
                        <p:cNvPr id="37932" name="Object 44">
                          <a:extLst>
                            <a:ext uri="{FF2B5EF4-FFF2-40B4-BE49-F238E27FC236}">
                              <a16:creationId xmlns:a16="http://schemas.microsoft.com/office/drawing/2014/main" id="{822912ED-5EB9-E94F-A11D-3485AF6C670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4" y="107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933" name="Object 45">
              <a:extLst>
                <a:ext uri="{FF2B5EF4-FFF2-40B4-BE49-F238E27FC236}">
                  <a16:creationId xmlns:a16="http://schemas.microsoft.com/office/drawing/2014/main" id="{0EC8652E-5A1E-65EA-A959-65B65CCAE4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35" y="1816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4" name="Equation" r:id="rId8" imgW="7023100" imgH="7315200" progId="Equation.3">
                    <p:embed/>
                  </p:oleObj>
                </mc:Choice>
                <mc:Fallback>
                  <p:oleObj name="Equation" r:id="rId8" imgW="7023100" imgH="7315200" progId="Equation.3">
                    <p:embed/>
                    <p:pic>
                      <p:nvPicPr>
                        <p:cNvPr id="37933" name="Object 45">
                          <a:extLst>
                            <a:ext uri="{FF2B5EF4-FFF2-40B4-BE49-F238E27FC236}">
                              <a16:creationId xmlns:a16="http://schemas.microsoft.com/office/drawing/2014/main" id="{591130B6-3253-B645-9230-363EB14394F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5" y="1816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934" name="Arc 46">
            <a:extLst>
              <a:ext uri="{FF2B5EF4-FFF2-40B4-BE49-F238E27FC236}">
                <a16:creationId xmlns:a16="http://schemas.microsoft.com/office/drawing/2014/main" id="{F93884C1-AD76-BF05-6EE5-EEF0EB973BE6}"/>
              </a:ext>
            </a:extLst>
          </p:cNvPr>
          <p:cNvSpPr>
            <a:spLocks/>
          </p:cNvSpPr>
          <p:nvPr/>
        </p:nvSpPr>
        <p:spPr bwMode="auto">
          <a:xfrm>
            <a:off x="8261351" y="1963739"/>
            <a:ext cx="1554163" cy="1108075"/>
          </a:xfrm>
          <a:custGeom>
            <a:avLst/>
            <a:gdLst>
              <a:gd name="G0" fmla="+- 0 0 0"/>
              <a:gd name="G1" fmla="+- 15411 0 0"/>
              <a:gd name="G2" fmla="+- 21600 0 0"/>
              <a:gd name="T0" fmla="*/ 15135 w 21600"/>
              <a:gd name="T1" fmla="*/ 0 h 15411"/>
              <a:gd name="T2" fmla="*/ 21600 w 21600"/>
              <a:gd name="T3" fmla="*/ 15411 h 15411"/>
              <a:gd name="T4" fmla="*/ 0 w 21600"/>
              <a:gd name="T5" fmla="*/ 15411 h 15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5411" fill="none" extrusionOk="0">
                <a:moveTo>
                  <a:pt x="15134" y="0"/>
                </a:moveTo>
                <a:cubicBezTo>
                  <a:pt x="19270" y="4061"/>
                  <a:pt x="21600" y="9614"/>
                  <a:pt x="21600" y="15411"/>
                </a:cubicBezTo>
              </a:path>
              <a:path w="21600" h="15411" stroke="0" extrusionOk="0">
                <a:moveTo>
                  <a:pt x="15134" y="0"/>
                </a:moveTo>
                <a:cubicBezTo>
                  <a:pt x="19270" y="4061"/>
                  <a:pt x="21600" y="9614"/>
                  <a:pt x="21600" y="15411"/>
                </a:cubicBezTo>
                <a:lnTo>
                  <a:pt x="0" y="15411"/>
                </a:lnTo>
                <a:close/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37935" name="Line 47">
            <a:extLst>
              <a:ext uri="{FF2B5EF4-FFF2-40B4-BE49-F238E27FC236}">
                <a16:creationId xmlns:a16="http://schemas.microsoft.com/office/drawing/2014/main" id="{E3E86DB2-C6DE-4DE4-0E9B-029224599D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61351" y="1971676"/>
            <a:ext cx="1101725" cy="1101725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37936" name="Object 48">
            <a:extLst>
              <a:ext uri="{FF2B5EF4-FFF2-40B4-BE49-F238E27FC236}">
                <a16:creationId xmlns:a16="http://schemas.microsoft.com/office/drawing/2014/main" id="{DD686148-D9E2-72C7-E69B-8C9FB87C10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28200" y="3119438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Equation" r:id="rId10" imgW="5270500" imgH="5562600" progId="Equation.3">
                  <p:embed/>
                </p:oleObj>
              </mc:Choice>
              <mc:Fallback>
                <p:oleObj name="Equation" r:id="rId10" imgW="5270500" imgH="5562600" progId="Equation.3">
                  <p:embed/>
                  <p:pic>
                    <p:nvPicPr>
                      <p:cNvPr id="37936" name="Object 48">
                        <a:extLst>
                          <a:ext uri="{FF2B5EF4-FFF2-40B4-BE49-F238E27FC236}">
                            <a16:creationId xmlns:a16="http://schemas.microsoft.com/office/drawing/2014/main" id="{530CFED7-D977-DB4A-901B-04852E1258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28200" y="3119438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937" name="Group 49">
            <a:extLst>
              <a:ext uri="{FF2B5EF4-FFF2-40B4-BE49-F238E27FC236}">
                <a16:creationId xmlns:a16="http://schemas.microsoft.com/office/drawing/2014/main" id="{E4C1E8C3-3727-C595-7D35-63DD3C390F7A}"/>
              </a:ext>
            </a:extLst>
          </p:cNvPr>
          <p:cNvGrpSpPr>
            <a:grpSpLocks/>
          </p:cNvGrpSpPr>
          <p:nvPr/>
        </p:nvGrpSpPr>
        <p:grpSpPr bwMode="auto">
          <a:xfrm>
            <a:off x="8261350" y="2514601"/>
            <a:ext cx="654050" cy="576263"/>
            <a:chOff x="4244" y="1488"/>
            <a:chExt cx="412" cy="363"/>
          </a:xfrm>
        </p:grpSpPr>
        <p:sp>
          <p:nvSpPr>
            <p:cNvPr id="37938" name="Arc 50">
              <a:extLst>
                <a:ext uri="{FF2B5EF4-FFF2-40B4-BE49-F238E27FC236}">
                  <a16:creationId xmlns:a16="http://schemas.microsoft.com/office/drawing/2014/main" id="{D14E84C6-EDDE-7B02-5994-B228BBA0B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4" y="1697"/>
              <a:ext cx="195" cy="141"/>
            </a:xfrm>
            <a:custGeom>
              <a:avLst/>
              <a:gdLst>
                <a:gd name="G0" fmla="+- 0 0 0"/>
                <a:gd name="G1" fmla="+- 15411 0 0"/>
                <a:gd name="G2" fmla="+- 21600 0 0"/>
                <a:gd name="T0" fmla="*/ 15135 w 21600"/>
                <a:gd name="T1" fmla="*/ 0 h 15411"/>
                <a:gd name="T2" fmla="*/ 21600 w 21600"/>
                <a:gd name="T3" fmla="*/ 15411 h 15411"/>
                <a:gd name="T4" fmla="*/ 0 w 21600"/>
                <a:gd name="T5" fmla="*/ 15411 h 15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5411" fill="none" extrusionOk="0">
                  <a:moveTo>
                    <a:pt x="15134" y="0"/>
                  </a:moveTo>
                  <a:cubicBezTo>
                    <a:pt x="19270" y="4061"/>
                    <a:pt x="21600" y="9614"/>
                    <a:pt x="21600" y="15411"/>
                  </a:cubicBezTo>
                </a:path>
                <a:path w="21600" h="15411" stroke="0" extrusionOk="0">
                  <a:moveTo>
                    <a:pt x="15134" y="0"/>
                  </a:moveTo>
                  <a:cubicBezTo>
                    <a:pt x="19270" y="4061"/>
                    <a:pt x="21600" y="9614"/>
                    <a:pt x="21600" y="15411"/>
                  </a:cubicBezTo>
                  <a:lnTo>
                    <a:pt x="0" y="15411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37939" name="Object 51">
              <a:extLst>
                <a:ext uri="{FF2B5EF4-FFF2-40B4-BE49-F238E27FC236}">
                  <a16:creationId xmlns:a16="http://schemas.microsoft.com/office/drawing/2014/main" id="{3ED0DD2A-ACB9-D25D-8D80-02B09738A95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20" y="1488"/>
            <a:ext cx="136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6" name="Equation" r:id="rId12" imgW="4978400" imgH="13169900" progId="Equation.3">
                    <p:embed/>
                  </p:oleObj>
                </mc:Choice>
                <mc:Fallback>
                  <p:oleObj name="Equation" r:id="rId12" imgW="4978400" imgH="13169900" progId="Equation.3">
                    <p:embed/>
                    <p:pic>
                      <p:nvPicPr>
                        <p:cNvPr id="37939" name="Object 51">
                          <a:extLst>
                            <a:ext uri="{FF2B5EF4-FFF2-40B4-BE49-F238E27FC236}">
                              <a16:creationId xmlns:a16="http://schemas.microsoft.com/office/drawing/2014/main" id="{269994E0-D816-F346-A76A-FD1DEFA2A9B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0" y="1488"/>
                          <a:ext cx="136" cy="3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940" name="Line 52">
            <a:extLst>
              <a:ext uri="{FF2B5EF4-FFF2-40B4-BE49-F238E27FC236}">
                <a16:creationId xmlns:a16="http://schemas.microsoft.com/office/drawing/2014/main" id="{5B91CEC6-52BC-F2C5-2EB1-43ECF9CED3C0}"/>
              </a:ext>
            </a:extLst>
          </p:cNvPr>
          <p:cNvSpPr>
            <a:spLocks noChangeShapeType="1"/>
          </p:cNvSpPr>
          <p:nvPr/>
        </p:nvSpPr>
        <p:spPr bwMode="auto">
          <a:xfrm>
            <a:off x="8261350" y="3070225"/>
            <a:ext cx="1544638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37941" name="Object 53">
            <a:extLst>
              <a:ext uri="{FF2B5EF4-FFF2-40B4-BE49-F238E27FC236}">
                <a16:creationId xmlns:a16="http://schemas.microsoft.com/office/drawing/2014/main" id="{A28C5EF4-1A26-9BA1-9E14-CD3C669D98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83600" y="2171700"/>
          <a:ext cx="812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Equation" r:id="rId14" imgW="18719800" imgH="7315200" progId="Equation.3">
                  <p:embed/>
                </p:oleObj>
              </mc:Choice>
              <mc:Fallback>
                <p:oleObj name="Equation" r:id="rId14" imgW="18719800" imgH="7315200" progId="Equation.3">
                  <p:embed/>
                  <p:pic>
                    <p:nvPicPr>
                      <p:cNvPr id="37941" name="Object 53">
                        <a:extLst>
                          <a:ext uri="{FF2B5EF4-FFF2-40B4-BE49-F238E27FC236}">
                            <a16:creationId xmlns:a16="http://schemas.microsoft.com/office/drawing/2014/main" id="{55ED45E8-6CF1-3449-8BCA-7CEB9079A8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600" y="2171700"/>
                        <a:ext cx="812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42" name="Object 54">
            <a:extLst>
              <a:ext uri="{FF2B5EF4-FFF2-40B4-BE49-F238E27FC236}">
                <a16:creationId xmlns:a16="http://schemas.microsoft.com/office/drawing/2014/main" id="{7A567FE0-B336-E028-A93B-159A528FF8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24900" y="3086100"/>
          <a:ext cx="800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Equation" r:id="rId16" imgW="18427700" imgH="9067800" progId="Equation.3">
                  <p:embed/>
                </p:oleObj>
              </mc:Choice>
              <mc:Fallback>
                <p:oleObj name="Equation" r:id="rId16" imgW="18427700" imgH="9067800" progId="Equation.3">
                  <p:embed/>
                  <p:pic>
                    <p:nvPicPr>
                      <p:cNvPr id="37942" name="Object 54">
                        <a:extLst>
                          <a:ext uri="{FF2B5EF4-FFF2-40B4-BE49-F238E27FC236}">
                            <a16:creationId xmlns:a16="http://schemas.microsoft.com/office/drawing/2014/main" id="{8E74E1F4-B535-C348-893A-E8D2FF6EE2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4900" y="3086100"/>
                        <a:ext cx="800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43" name="Object 55">
            <a:extLst>
              <a:ext uri="{FF2B5EF4-FFF2-40B4-BE49-F238E27FC236}">
                <a16:creationId xmlns:a16="http://schemas.microsoft.com/office/drawing/2014/main" id="{6A8CA11E-BC8E-5E41-E2C5-6CE892299D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01200" y="2171700"/>
          <a:ext cx="7620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9" name="Equation" r:id="rId18" imgW="17551400" imgH="5562600" progId="Equation.3">
                  <p:embed/>
                </p:oleObj>
              </mc:Choice>
              <mc:Fallback>
                <p:oleObj name="Equation" r:id="rId18" imgW="17551400" imgH="5562600" progId="Equation.3">
                  <p:embed/>
                  <p:pic>
                    <p:nvPicPr>
                      <p:cNvPr id="37943" name="Object 55">
                        <a:extLst>
                          <a:ext uri="{FF2B5EF4-FFF2-40B4-BE49-F238E27FC236}">
                            <a16:creationId xmlns:a16="http://schemas.microsoft.com/office/drawing/2014/main" id="{EEB27300-B223-354D-8B88-40C124F25A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1200" y="2171700"/>
                        <a:ext cx="7620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944" name="Group 56">
            <a:extLst>
              <a:ext uri="{FF2B5EF4-FFF2-40B4-BE49-F238E27FC236}">
                <a16:creationId xmlns:a16="http://schemas.microsoft.com/office/drawing/2014/main" id="{F71D59BD-A455-01B7-D525-A37366B27357}"/>
              </a:ext>
            </a:extLst>
          </p:cNvPr>
          <p:cNvGrpSpPr>
            <a:grpSpLocks/>
          </p:cNvGrpSpPr>
          <p:nvPr/>
        </p:nvGrpSpPr>
        <p:grpSpPr bwMode="auto">
          <a:xfrm>
            <a:off x="8991600" y="2717800"/>
            <a:ext cx="1473200" cy="1320800"/>
            <a:chOff x="4704" y="1344"/>
            <a:chExt cx="928" cy="832"/>
          </a:xfrm>
        </p:grpSpPr>
        <p:graphicFrame>
          <p:nvGraphicFramePr>
            <p:cNvPr id="37945" name="Object 57">
              <a:extLst>
                <a:ext uri="{FF2B5EF4-FFF2-40B4-BE49-F238E27FC236}">
                  <a16:creationId xmlns:a16="http://schemas.microsoft.com/office/drawing/2014/main" id="{76F9BC8C-75D1-A73C-3DCE-7F88D6D742A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04" y="1968"/>
            <a:ext cx="928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0" name="Equation" r:id="rId20" imgW="33934400" imgH="7607300" progId="Equation.3">
                    <p:embed/>
                  </p:oleObj>
                </mc:Choice>
                <mc:Fallback>
                  <p:oleObj name="Equation" r:id="rId20" imgW="33934400" imgH="7607300" progId="Equation.3">
                    <p:embed/>
                    <p:pic>
                      <p:nvPicPr>
                        <p:cNvPr id="37945" name="Object 57">
                          <a:extLst>
                            <a:ext uri="{FF2B5EF4-FFF2-40B4-BE49-F238E27FC236}">
                              <a16:creationId xmlns:a16="http://schemas.microsoft.com/office/drawing/2014/main" id="{D477996C-A7C3-E243-BA35-D73996BC4E7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4" y="1968"/>
                          <a:ext cx="928" cy="208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946" name="Freeform 58">
              <a:extLst>
                <a:ext uri="{FF2B5EF4-FFF2-40B4-BE49-F238E27FC236}">
                  <a16:creationId xmlns:a16="http://schemas.microsoft.com/office/drawing/2014/main" id="{2597BC7A-B06A-6D09-EB7B-E8A518682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" y="1344"/>
              <a:ext cx="384" cy="624"/>
            </a:xfrm>
            <a:custGeom>
              <a:avLst/>
              <a:gdLst>
                <a:gd name="T0" fmla="*/ 0 w 536"/>
                <a:gd name="T1" fmla="*/ 0 h 1536"/>
                <a:gd name="T2" fmla="*/ 528 w 536"/>
                <a:gd name="T3" fmla="*/ 672 h 1536"/>
                <a:gd name="T4" fmla="*/ 48 w 536"/>
                <a:gd name="T5" fmla="*/ 1536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6" h="1536">
                  <a:moveTo>
                    <a:pt x="0" y="0"/>
                  </a:moveTo>
                  <a:cubicBezTo>
                    <a:pt x="260" y="208"/>
                    <a:pt x="520" y="416"/>
                    <a:pt x="528" y="672"/>
                  </a:cubicBezTo>
                  <a:cubicBezTo>
                    <a:pt x="536" y="928"/>
                    <a:pt x="292" y="1232"/>
                    <a:pt x="48" y="1536"/>
                  </a:cubicBezTo>
                </a:path>
              </a:pathLst>
            </a:custGeom>
            <a:noFill/>
            <a:ln w="9525" cap="flat" cmpd="sng">
              <a:solidFill>
                <a:schemeClr val="bg1"/>
              </a:solidFill>
              <a:prstDash val="solid"/>
              <a:round/>
              <a:headEnd type="triangl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C49E3B1-D3B7-D61F-3E0A-4B4EA7C3017F}"/>
                  </a:ext>
                </a:extLst>
              </p:cNvPr>
              <p:cNvSpPr txBox="1"/>
              <p:nvPr/>
            </p:nvSpPr>
            <p:spPr>
              <a:xfrm>
                <a:off x="3135923" y="2170479"/>
                <a:ext cx="2819400" cy="8498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p>
                              <m:rad>
                                <m:radPr>
                                  <m:degHide m:val="on"/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sup>
                          </m:sSup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C49E3B1-D3B7-D61F-3E0A-4B4EA7C30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923" y="2170479"/>
                <a:ext cx="2819400" cy="849848"/>
              </a:xfrm>
              <a:prstGeom prst="rect">
                <a:avLst/>
              </a:prstGeom>
              <a:blipFill>
                <a:blip r:embed="rId22"/>
                <a:stretch>
                  <a:fillRect l="-18386" t="-180882" b="-2558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59C9119-8CF6-0D19-788F-8A336A67B2F6}"/>
                  </a:ext>
                </a:extLst>
              </p:cNvPr>
              <p:cNvSpPr txBox="1"/>
              <p:nvPr/>
            </p:nvSpPr>
            <p:spPr>
              <a:xfrm>
                <a:off x="2309935" y="3873500"/>
                <a:ext cx="2362200" cy="8926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  <m:e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59C9119-8CF6-0D19-788F-8A336A67B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935" y="3873500"/>
                <a:ext cx="2362200" cy="892680"/>
              </a:xfrm>
              <a:prstGeom prst="rect">
                <a:avLst/>
              </a:prstGeom>
              <a:blipFill>
                <a:blip r:embed="rId23"/>
                <a:stretch>
                  <a:fillRect l="-19786" t="-165278" b="-241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598921D-0AE1-30E5-E909-669AF2820167}"/>
                  </a:ext>
                </a:extLst>
              </p:cNvPr>
              <p:cNvSpPr txBox="1"/>
              <p:nvPr/>
            </p:nvSpPr>
            <p:spPr>
              <a:xfrm>
                <a:off x="4112541" y="3725566"/>
                <a:ext cx="2362200" cy="10218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p>
                        <m:e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p>
                          </m:sSup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598921D-0AE1-30E5-E909-669AF2820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2541" y="3725566"/>
                <a:ext cx="2362200" cy="1021883"/>
              </a:xfrm>
              <a:prstGeom prst="rect">
                <a:avLst/>
              </a:prstGeom>
              <a:blipFill>
                <a:blip r:embed="rId24"/>
                <a:stretch>
                  <a:fillRect l="-29570" t="-135802" b="-2160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E1E1EFA-27BB-0C38-4387-C33404903085}"/>
                  </a:ext>
                </a:extLst>
              </p:cNvPr>
              <p:cNvSpPr txBox="1"/>
              <p:nvPr/>
            </p:nvSpPr>
            <p:spPr>
              <a:xfrm>
                <a:off x="6210302" y="3723552"/>
                <a:ext cx="2514598" cy="1024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</m:sup>
                        <m:e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p>
                              <m:rad>
                                <m:radPr>
                                  <m:degHide m:val="on"/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nary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E1E1EFA-27BB-0C38-4387-C334049030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302" y="3723552"/>
                <a:ext cx="2514598" cy="1024191"/>
              </a:xfrm>
              <a:prstGeom prst="rect">
                <a:avLst/>
              </a:prstGeom>
              <a:blipFill>
                <a:blip r:embed="rId25"/>
                <a:stretch>
                  <a:fillRect l="-36869" t="-135802" b="-2160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EBBF304-E0F0-BCC8-EC70-850FA80CE236}"/>
                  </a:ext>
                </a:extLst>
              </p:cNvPr>
              <p:cNvSpPr txBox="1"/>
              <p:nvPr/>
            </p:nvSpPr>
            <p:spPr>
              <a:xfrm>
                <a:off x="2722240" y="4995654"/>
                <a:ext cx="2687960" cy="719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sSup>
                        <m:sSup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EBBF304-E0F0-BCC8-EC70-850FA80CE2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240" y="4995654"/>
                <a:ext cx="2687960" cy="719941"/>
              </a:xfrm>
              <a:prstGeom prst="rect">
                <a:avLst/>
              </a:prstGeom>
              <a:blipFill>
                <a:blip r:embed="rId26"/>
                <a:stretch>
                  <a:fillRect b="-68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946420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7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9" grpId="0" autoUpdateAnimBg="0"/>
      <p:bldP spid="37916" grpId="0" autoUpdateAnimBg="0"/>
      <p:bldP spid="3" grpId="0"/>
      <p:bldP spid="11" grpId="0"/>
      <p:bldP spid="13" grpId="0"/>
      <p:bldP spid="15" grpId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732FC-AE03-940C-A364-A5FC73440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6" name="Text Box 6">
            <a:extLst>
              <a:ext uri="{FF2B5EF4-FFF2-40B4-BE49-F238E27FC236}">
                <a16:creationId xmlns:a16="http://schemas.microsoft.com/office/drawing/2014/main" id="{A96D676D-5516-227D-FA45-814313E9C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517651"/>
            <a:ext cx="449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bg2"/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: 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如图所示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交线长度为</a:t>
            </a:r>
          </a:p>
        </p:txBody>
      </p:sp>
      <p:grpSp>
        <p:nvGrpSpPr>
          <p:cNvPr id="76807" name="Group 7">
            <a:extLst>
              <a:ext uri="{FF2B5EF4-FFF2-40B4-BE49-F238E27FC236}">
                <a16:creationId xmlns:a16="http://schemas.microsoft.com/office/drawing/2014/main" id="{73C0C553-27C6-B2D3-0B86-D46DDE8619E0}"/>
              </a:ext>
            </a:extLst>
          </p:cNvPr>
          <p:cNvGrpSpPr>
            <a:grpSpLocks/>
          </p:cNvGrpSpPr>
          <p:nvPr/>
        </p:nvGrpSpPr>
        <p:grpSpPr bwMode="auto">
          <a:xfrm>
            <a:off x="8174038" y="1289050"/>
            <a:ext cx="2189162" cy="2362200"/>
            <a:chOff x="4189" y="720"/>
            <a:chExt cx="1379" cy="1488"/>
          </a:xfrm>
        </p:grpSpPr>
        <p:graphicFrame>
          <p:nvGraphicFramePr>
            <p:cNvPr id="76808" name="Object 8">
              <a:extLst>
                <a:ext uri="{FF2B5EF4-FFF2-40B4-BE49-F238E27FC236}">
                  <a16:creationId xmlns:a16="http://schemas.microsoft.com/office/drawing/2014/main" id="{2A15795E-A30D-F603-0F94-F2C412E3E41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59" y="148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2" name="Equation" r:id="rId4" imgW="7023100" imgH="7315200" progId="Equation.3">
                    <p:embed/>
                  </p:oleObj>
                </mc:Choice>
                <mc:Fallback>
                  <p:oleObj name="Equation" r:id="rId4" imgW="7023100" imgH="7315200" progId="Equation.3">
                    <p:embed/>
                    <p:pic>
                      <p:nvPicPr>
                        <p:cNvPr id="76808" name="Object 8">
                          <a:extLst>
                            <a:ext uri="{FF2B5EF4-FFF2-40B4-BE49-F238E27FC236}">
                              <a16:creationId xmlns:a16="http://schemas.microsoft.com/office/drawing/2014/main" id="{7B5B8772-72F5-8A4B-843C-C7628B120EA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9" y="148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6809" name="Group 9">
              <a:extLst>
                <a:ext uri="{FF2B5EF4-FFF2-40B4-BE49-F238E27FC236}">
                  <a16:creationId xmlns:a16="http://schemas.microsoft.com/office/drawing/2014/main" id="{A85FFBA5-3CBE-4F10-3593-3CA341FCBE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89" y="720"/>
              <a:ext cx="1379" cy="1488"/>
              <a:chOff x="4189" y="720"/>
              <a:chExt cx="1379" cy="1488"/>
            </a:xfrm>
          </p:grpSpPr>
          <p:grpSp>
            <p:nvGrpSpPr>
              <p:cNvPr id="76810" name="Group 10">
                <a:extLst>
                  <a:ext uri="{FF2B5EF4-FFF2-40B4-BE49-F238E27FC236}">
                    <a16:creationId xmlns:a16="http://schemas.microsoft.com/office/drawing/2014/main" id="{20C4D229-DE91-92B6-3865-9AA9699637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89" y="720"/>
                <a:ext cx="1379" cy="1442"/>
                <a:chOff x="4189" y="768"/>
                <a:chExt cx="1379" cy="1442"/>
              </a:xfrm>
            </p:grpSpPr>
            <p:sp>
              <p:nvSpPr>
                <p:cNvPr id="76811" name="Arc 11">
                  <a:extLst>
                    <a:ext uri="{FF2B5EF4-FFF2-40B4-BE49-F238E27FC236}">
                      <a16:creationId xmlns:a16="http://schemas.microsoft.com/office/drawing/2014/main" id="{AB57A3B2-5F86-3F34-1820-0236B4B252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25" y="1075"/>
                  <a:ext cx="576" cy="576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76812" name="Arc 12">
                  <a:extLst>
                    <a:ext uri="{FF2B5EF4-FFF2-40B4-BE49-F238E27FC236}">
                      <a16:creationId xmlns:a16="http://schemas.microsoft.com/office/drawing/2014/main" id="{6583AB8C-839D-854A-1D44-9BA666143E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14" y="1076"/>
                  <a:ext cx="338" cy="1036"/>
                </a:xfrm>
                <a:custGeom>
                  <a:avLst/>
                  <a:gdLst>
                    <a:gd name="G0" fmla="+- 21414 0 0"/>
                    <a:gd name="G1" fmla="+- 21594 0 0"/>
                    <a:gd name="G2" fmla="+- 21600 0 0"/>
                    <a:gd name="T0" fmla="*/ 0 w 21414"/>
                    <a:gd name="T1" fmla="*/ 18762 h 21594"/>
                    <a:gd name="T2" fmla="*/ 20910 w 21414"/>
                    <a:gd name="T3" fmla="*/ 0 h 21594"/>
                    <a:gd name="T4" fmla="*/ 21414 w 21414"/>
                    <a:gd name="T5" fmla="*/ 21594 h 21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414" h="21594" fill="none" extrusionOk="0">
                      <a:moveTo>
                        <a:pt x="0" y="18762"/>
                      </a:moveTo>
                      <a:cubicBezTo>
                        <a:pt x="1395" y="8210"/>
                        <a:pt x="10269" y="248"/>
                        <a:pt x="20909" y="-1"/>
                      </a:cubicBezTo>
                    </a:path>
                    <a:path w="21414" h="21594" stroke="0" extrusionOk="0">
                      <a:moveTo>
                        <a:pt x="0" y="18762"/>
                      </a:moveTo>
                      <a:cubicBezTo>
                        <a:pt x="1395" y="8210"/>
                        <a:pt x="10269" y="248"/>
                        <a:pt x="20909" y="-1"/>
                      </a:cubicBezTo>
                      <a:lnTo>
                        <a:pt x="21414" y="21594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76813" name="Arc 13">
                  <a:extLst>
                    <a:ext uri="{FF2B5EF4-FFF2-40B4-BE49-F238E27FC236}">
                      <a16:creationId xmlns:a16="http://schemas.microsoft.com/office/drawing/2014/main" id="{41CA8175-AFF7-A58F-5058-9E5C1ACDD3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07" y="1651"/>
                  <a:ext cx="899" cy="370"/>
                </a:xfrm>
                <a:custGeom>
                  <a:avLst/>
                  <a:gdLst>
                    <a:gd name="G0" fmla="+- 12104 0 0"/>
                    <a:gd name="G1" fmla="+- 1439 0 0"/>
                    <a:gd name="G2" fmla="+- 21600 0 0"/>
                    <a:gd name="T0" fmla="*/ 33656 w 33704"/>
                    <a:gd name="T1" fmla="*/ 0 h 23039"/>
                    <a:gd name="T2" fmla="*/ 0 w 33704"/>
                    <a:gd name="T3" fmla="*/ 19329 h 23039"/>
                    <a:gd name="T4" fmla="*/ 12104 w 33704"/>
                    <a:gd name="T5" fmla="*/ 1439 h 230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704" h="23039" fill="none" extrusionOk="0">
                      <a:moveTo>
                        <a:pt x="33656" y="-1"/>
                      </a:moveTo>
                      <a:cubicBezTo>
                        <a:pt x="33687" y="478"/>
                        <a:pt x="33704" y="958"/>
                        <a:pt x="33704" y="1439"/>
                      </a:cubicBezTo>
                      <a:cubicBezTo>
                        <a:pt x="33704" y="13368"/>
                        <a:pt x="24033" y="23039"/>
                        <a:pt x="12104" y="23039"/>
                      </a:cubicBezTo>
                      <a:cubicBezTo>
                        <a:pt x="7789" y="23039"/>
                        <a:pt x="3573" y="21746"/>
                        <a:pt x="-1" y="19329"/>
                      </a:cubicBezTo>
                    </a:path>
                    <a:path w="33704" h="23039" stroke="0" extrusionOk="0">
                      <a:moveTo>
                        <a:pt x="33656" y="-1"/>
                      </a:moveTo>
                      <a:cubicBezTo>
                        <a:pt x="33687" y="478"/>
                        <a:pt x="33704" y="958"/>
                        <a:pt x="33704" y="1439"/>
                      </a:cubicBezTo>
                      <a:cubicBezTo>
                        <a:pt x="33704" y="13368"/>
                        <a:pt x="24033" y="23039"/>
                        <a:pt x="12104" y="23039"/>
                      </a:cubicBezTo>
                      <a:cubicBezTo>
                        <a:pt x="7789" y="23039"/>
                        <a:pt x="3573" y="21746"/>
                        <a:pt x="-1" y="19329"/>
                      </a:cubicBezTo>
                      <a:lnTo>
                        <a:pt x="12104" y="1439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76814" name="Line 14">
                  <a:extLst>
                    <a:ext uri="{FF2B5EF4-FFF2-40B4-BE49-F238E27FC236}">
                      <a16:creationId xmlns:a16="http://schemas.microsoft.com/office/drawing/2014/main" id="{2BC9AEDF-DEFC-8A98-82AF-8B89DD785A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764" y="1646"/>
                  <a:ext cx="612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76815" name="Line 15">
                  <a:extLst>
                    <a:ext uri="{FF2B5EF4-FFF2-40B4-BE49-F238E27FC236}">
                      <a16:creationId xmlns:a16="http://schemas.microsoft.com/office/drawing/2014/main" id="{5A3593A8-1514-B480-F2B1-734ADABDC6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752" y="1094"/>
                  <a:ext cx="0" cy="567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76816" name="Line 16">
                  <a:extLst>
                    <a:ext uri="{FF2B5EF4-FFF2-40B4-BE49-F238E27FC236}">
                      <a16:creationId xmlns:a16="http://schemas.microsoft.com/office/drawing/2014/main" id="{D7E15BD9-4FBC-0CA2-328A-EFFCC20904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430" y="1646"/>
                  <a:ext cx="322" cy="322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76817" name="Line 17">
                  <a:extLst>
                    <a:ext uri="{FF2B5EF4-FFF2-40B4-BE49-F238E27FC236}">
                      <a16:creationId xmlns:a16="http://schemas.microsoft.com/office/drawing/2014/main" id="{2CBE6684-D75E-094B-A82D-791CC0D2BA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28" y="1646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76818" name="Line 18">
                  <a:extLst>
                    <a:ext uri="{FF2B5EF4-FFF2-40B4-BE49-F238E27FC236}">
                      <a16:creationId xmlns:a16="http://schemas.microsoft.com/office/drawing/2014/main" id="{594FAD70-2230-8980-8E8B-864C45DAFE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189" y="1983"/>
                  <a:ext cx="227" cy="227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76819" name="Line 19">
                  <a:extLst>
                    <a:ext uri="{FF2B5EF4-FFF2-40B4-BE49-F238E27FC236}">
                      <a16:creationId xmlns:a16="http://schemas.microsoft.com/office/drawing/2014/main" id="{3D85045B-5D4C-D84F-A3BD-E49A3F0F05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752" y="768"/>
                  <a:ext cx="0" cy="34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chemeClr val="bg2"/>
                    </a:solidFill>
                  </a:endParaRPr>
                </a:p>
              </p:txBody>
            </p:sp>
          </p:grpSp>
          <p:graphicFrame>
            <p:nvGraphicFramePr>
              <p:cNvPr id="76820" name="Object 20">
                <a:extLst>
                  <a:ext uri="{FF2B5EF4-FFF2-40B4-BE49-F238E27FC236}">
                    <a16:creationId xmlns:a16="http://schemas.microsoft.com/office/drawing/2014/main" id="{9EE0AC2E-27AE-BAD1-61BA-D53B676B269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24" y="1771"/>
              <a:ext cx="17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83" name="Equation" r:id="rId6" imgW="6438900" imgH="7023100" progId="Equation.3">
                      <p:embed/>
                    </p:oleObj>
                  </mc:Choice>
                  <mc:Fallback>
                    <p:oleObj name="Equation" r:id="rId6" imgW="6438900" imgH="7023100" progId="Equation.3">
                      <p:embed/>
                      <p:pic>
                        <p:nvPicPr>
                          <p:cNvPr id="76820" name="Object 20">
                            <a:extLst>
                              <a:ext uri="{FF2B5EF4-FFF2-40B4-BE49-F238E27FC236}">
                                <a16:creationId xmlns:a16="http://schemas.microsoft.com/office/drawing/2014/main" id="{7E657080-D14F-E349-9E02-72453C00F9C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4" y="1771"/>
                            <a:ext cx="17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6821" name="Object 21">
                <a:extLst>
                  <a:ext uri="{FF2B5EF4-FFF2-40B4-BE49-F238E27FC236}">
                    <a16:creationId xmlns:a16="http://schemas.microsoft.com/office/drawing/2014/main" id="{EED93723-AB80-183B-46FE-9710246C9DB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08" y="728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84" name="Equation" r:id="rId8" imgW="4978400" imgH="4978400" progId="Equation.3">
                      <p:embed/>
                    </p:oleObj>
                  </mc:Choice>
                  <mc:Fallback>
                    <p:oleObj name="Equation" r:id="rId8" imgW="4978400" imgH="4978400" progId="Equation.3">
                      <p:embed/>
                      <p:pic>
                        <p:nvPicPr>
                          <p:cNvPr id="76821" name="Object 21">
                            <a:extLst>
                              <a:ext uri="{FF2B5EF4-FFF2-40B4-BE49-F238E27FC236}">
                                <a16:creationId xmlns:a16="http://schemas.microsoft.com/office/drawing/2014/main" id="{6E23453E-04D7-8447-A586-37906803848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8" y="728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6822" name="Object 22">
                <a:extLst>
                  <a:ext uri="{FF2B5EF4-FFF2-40B4-BE49-F238E27FC236}">
                    <a16:creationId xmlns:a16="http://schemas.microsoft.com/office/drawing/2014/main" id="{8AB8F8E1-9835-1C91-6DDD-1CC94AE5C85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00" y="167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85" name="Equation" r:id="rId10" imgW="5562600" imgH="7315200" progId="Equation.3">
                      <p:embed/>
                    </p:oleObj>
                  </mc:Choice>
                  <mc:Fallback>
                    <p:oleObj name="Equation" r:id="rId10" imgW="5562600" imgH="7315200" progId="Equation.3">
                      <p:embed/>
                      <p:pic>
                        <p:nvPicPr>
                          <p:cNvPr id="76822" name="Object 22">
                            <a:extLst>
                              <a:ext uri="{FF2B5EF4-FFF2-40B4-BE49-F238E27FC236}">
                                <a16:creationId xmlns:a16="http://schemas.microsoft.com/office/drawing/2014/main" id="{7A063393-2290-9848-8AB3-75BF87DE03CF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00" y="167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6823" name="Object 23">
                <a:extLst>
                  <a:ext uri="{FF2B5EF4-FFF2-40B4-BE49-F238E27FC236}">
                    <a16:creationId xmlns:a16="http://schemas.microsoft.com/office/drawing/2014/main" id="{C0A67A9E-403A-F845-3337-C761FC9ACFE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20" y="205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86" name="Equation" r:id="rId12" imgW="5270500" imgH="5562600" progId="Equation.3">
                      <p:embed/>
                    </p:oleObj>
                  </mc:Choice>
                  <mc:Fallback>
                    <p:oleObj name="Equation" r:id="rId12" imgW="5270500" imgH="5562600" progId="Equation.3">
                      <p:embed/>
                      <p:pic>
                        <p:nvPicPr>
                          <p:cNvPr id="76823" name="Object 23">
                            <a:extLst>
                              <a:ext uri="{FF2B5EF4-FFF2-40B4-BE49-F238E27FC236}">
                                <a16:creationId xmlns:a16="http://schemas.microsoft.com/office/drawing/2014/main" id="{1819EDD4-E298-0841-98B3-F847B80C2DB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0" y="205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6824" name="Object 24">
                <a:extLst>
                  <a:ext uri="{FF2B5EF4-FFF2-40B4-BE49-F238E27FC236}">
                    <a16:creationId xmlns:a16="http://schemas.microsoft.com/office/drawing/2014/main" id="{606F955F-9843-CDC9-4933-09C2AEB29E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96" y="1392"/>
              <a:ext cx="17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87" name="Equation" r:id="rId6" imgW="6438900" imgH="7023100" progId="Equation.3">
                      <p:embed/>
                    </p:oleObj>
                  </mc:Choice>
                  <mc:Fallback>
                    <p:oleObj name="Equation" r:id="rId6" imgW="6438900" imgH="7023100" progId="Equation.3">
                      <p:embed/>
                      <p:pic>
                        <p:nvPicPr>
                          <p:cNvPr id="76824" name="Object 24">
                            <a:extLst>
                              <a:ext uri="{FF2B5EF4-FFF2-40B4-BE49-F238E27FC236}">
                                <a16:creationId xmlns:a16="http://schemas.microsoft.com/office/drawing/2014/main" id="{09C26D42-F01F-A14F-A621-E6D331716A8F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96" y="1392"/>
                            <a:ext cx="17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6825" name="Object 25">
                <a:extLst>
                  <a:ext uri="{FF2B5EF4-FFF2-40B4-BE49-F238E27FC236}">
                    <a16:creationId xmlns:a16="http://schemas.microsoft.com/office/drawing/2014/main" id="{817B7A14-AD88-C16B-97FF-8AF3BCEA177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28" y="864"/>
              <a:ext cx="17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88" name="Equation" r:id="rId6" imgW="6438900" imgH="7023100" progId="Equation.3">
                      <p:embed/>
                    </p:oleObj>
                  </mc:Choice>
                  <mc:Fallback>
                    <p:oleObj name="Equation" r:id="rId6" imgW="6438900" imgH="7023100" progId="Equation.3">
                      <p:embed/>
                      <p:pic>
                        <p:nvPicPr>
                          <p:cNvPr id="76825" name="Object 25">
                            <a:extLst>
                              <a:ext uri="{FF2B5EF4-FFF2-40B4-BE49-F238E27FC236}">
                                <a16:creationId xmlns:a16="http://schemas.microsoft.com/office/drawing/2014/main" id="{EFE707D4-E440-ED4A-B4CF-E4972954586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28" y="864"/>
                            <a:ext cx="17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6826" name="Object 26">
                <a:extLst>
                  <a:ext uri="{FF2B5EF4-FFF2-40B4-BE49-F238E27FC236}">
                    <a16:creationId xmlns:a16="http://schemas.microsoft.com/office/drawing/2014/main" id="{50674873-4728-3CA4-6F55-F14C0756EDF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920" y="1928"/>
              <a:ext cx="216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89" name="Equation" r:id="rId14" imgW="7899400" imgH="10236200" progId="Equation.3">
                      <p:embed/>
                    </p:oleObj>
                  </mc:Choice>
                  <mc:Fallback>
                    <p:oleObj name="Equation" r:id="rId14" imgW="7899400" imgH="10236200" progId="Equation.3">
                      <p:embed/>
                      <p:pic>
                        <p:nvPicPr>
                          <p:cNvPr id="76826" name="Object 26">
                            <a:extLst>
                              <a:ext uri="{FF2B5EF4-FFF2-40B4-BE49-F238E27FC236}">
                                <a16:creationId xmlns:a16="http://schemas.microsoft.com/office/drawing/2014/main" id="{9CC340CC-2AAF-694F-97D6-9B022D25D4C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0" y="1928"/>
                            <a:ext cx="216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6827" name="Object 27">
                <a:extLst>
                  <a:ext uri="{FF2B5EF4-FFF2-40B4-BE49-F238E27FC236}">
                    <a16:creationId xmlns:a16="http://schemas.microsoft.com/office/drawing/2014/main" id="{0B60CB85-AE7A-6849-46A8-53F51F2EB42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32" y="1177"/>
              <a:ext cx="232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90" name="Equation" r:id="rId16" imgW="8483600" imgH="10236200" progId="Equation.3">
                      <p:embed/>
                    </p:oleObj>
                  </mc:Choice>
                  <mc:Fallback>
                    <p:oleObj name="Equation" r:id="rId16" imgW="8483600" imgH="10236200" progId="Equation.3">
                      <p:embed/>
                      <p:pic>
                        <p:nvPicPr>
                          <p:cNvPr id="76827" name="Object 27">
                            <a:extLst>
                              <a:ext uri="{FF2B5EF4-FFF2-40B4-BE49-F238E27FC236}">
                                <a16:creationId xmlns:a16="http://schemas.microsoft.com/office/drawing/2014/main" id="{7ECED9AF-6CBC-CE4E-AE5F-CD3BD3D6DD9F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2" y="1177"/>
                            <a:ext cx="232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6828" name="Object 28">
                <a:extLst>
                  <a:ext uri="{FF2B5EF4-FFF2-40B4-BE49-F238E27FC236}">
                    <a16:creationId xmlns:a16="http://schemas.microsoft.com/office/drawing/2014/main" id="{B13AD37E-CDE1-A122-EDF9-F41C61418EC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004" y="896"/>
              <a:ext cx="248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91" name="Equation" r:id="rId18" imgW="9067800" imgH="10236200" progId="Equation.3">
                      <p:embed/>
                    </p:oleObj>
                  </mc:Choice>
                  <mc:Fallback>
                    <p:oleObj name="Equation" r:id="rId18" imgW="9067800" imgH="10236200" progId="Equation.3">
                      <p:embed/>
                      <p:pic>
                        <p:nvPicPr>
                          <p:cNvPr id="76828" name="Object 28">
                            <a:extLst>
                              <a:ext uri="{FF2B5EF4-FFF2-40B4-BE49-F238E27FC236}">
                                <a16:creationId xmlns:a16="http://schemas.microsoft.com/office/drawing/2014/main" id="{A27252C2-6D7A-3C4F-B664-D7B168D536F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04" y="896"/>
                            <a:ext cx="248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76832" name="Text Box 32">
            <a:extLst>
              <a:ext uri="{FF2B5EF4-FFF2-40B4-BE49-F238E27FC236}">
                <a16:creationId xmlns:a16="http://schemas.microsoft.com/office/drawing/2014/main" id="{F120C616-281F-5215-0BB2-2B2D240EE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827338"/>
            <a:ext cx="403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由对称性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形心坐标为</a:t>
            </a:r>
          </a:p>
        </p:txBody>
      </p:sp>
      <p:sp>
        <p:nvSpPr>
          <p:cNvPr id="76838" name="Line 38">
            <a:extLst>
              <a:ext uri="{FF2B5EF4-FFF2-40B4-BE49-F238E27FC236}">
                <a16:creationId xmlns:a16="http://schemas.microsoft.com/office/drawing/2014/main" id="{A2915E46-BF63-6045-526A-86C1258C65AD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4489450"/>
            <a:ext cx="762000" cy="6096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4F8F63E-DEBE-487D-12FD-7AD150A44E24}"/>
                  </a:ext>
                </a:extLst>
              </p:cNvPr>
              <p:cNvSpPr txBox="1"/>
              <p:nvPr/>
            </p:nvSpPr>
            <p:spPr>
              <a:xfrm>
                <a:off x="2154585" y="236518"/>
                <a:ext cx="7750175" cy="11427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b="1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400" b="1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．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为球面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在第一卦限与三个坐标面的交线，求其形心坐标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4F8F63E-DEBE-487D-12FD-7AD150A44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585" y="236518"/>
                <a:ext cx="7750175" cy="1142749"/>
              </a:xfrm>
              <a:prstGeom prst="rect">
                <a:avLst/>
              </a:prstGeom>
              <a:blipFill>
                <a:blip r:embed="rId20"/>
                <a:stretch>
                  <a:fillRect l="-1146" r="-655" b="-131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9F2243B-5215-769D-A6F4-B047B474532A}"/>
                  </a:ext>
                </a:extLst>
              </p:cNvPr>
              <p:cNvSpPr txBox="1"/>
              <p:nvPr/>
            </p:nvSpPr>
            <p:spPr>
              <a:xfrm>
                <a:off x="2833101" y="2003022"/>
                <a:ext cx="2082800" cy="8932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nary>
                        <m:naryPr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9F2243B-5215-769D-A6F4-B047B47453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3101" y="2003022"/>
                <a:ext cx="2082800" cy="893258"/>
              </a:xfrm>
              <a:prstGeom prst="rect">
                <a:avLst/>
              </a:prstGeom>
              <a:blipFill>
                <a:blip r:embed="rId21"/>
                <a:stretch>
                  <a:fillRect l="-14024" t="-170833" r="-13415" b="-236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2CBE5FB-7118-ACDB-AE39-0023B594B4FB}"/>
                  </a:ext>
                </a:extLst>
              </p:cNvPr>
              <p:cNvSpPr txBox="1"/>
              <p:nvPr/>
            </p:nvSpPr>
            <p:spPr>
              <a:xfrm>
                <a:off x="4381500" y="1966058"/>
                <a:ext cx="2111896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=3⋅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2CBE5FB-7118-ACDB-AE39-0023B594B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500" y="1966058"/>
                <a:ext cx="2111896" cy="783804"/>
              </a:xfrm>
              <a:prstGeom prst="rect">
                <a:avLst/>
              </a:prstGeom>
              <a:blipFill>
                <a:blip r:embed="rId22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7CD8582-B536-7C4C-AFB7-5C6E995075E6}"/>
                  </a:ext>
                </a:extLst>
              </p:cNvPr>
              <p:cNvSpPr txBox="1"/>
              <p:nvPr/>
            </p:nvSpPr>
            <p:spPr>
              <a:xfrm>
                <a:off x="5883660" y="1966058"/>
                <a:ext cx="1679848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7CD8582-B536-7C4C-AFB7-5C6E99507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660" y="1966058"/>
                <a:ext cx="1679848" cy="783804"/>
              </a:xfrm>
              <a:prstGeom prst="rect">
                <a:avLst/>
              </a:prstGeom>
              <a:blipFill>
                <a:blip r:embed="rId23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8EC84F2-3967-D02A-DBD6-D8B9999E61F5}"/>
                  </a:ext>
                </a:extLst>
              </p:cNvPr>
              <p:cNvSpPr txBox="1"/>
              <p:nvPr/>
            </p:nvSpPr>
            <p:spPr>
              <a:xfrm>
                <a:off x="2182019" y="3296627"/>
                <a:ext cx="6096000" cy="9336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acc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  <m:nary>
                        <m:naryPr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∪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∪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𝑑𝑠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8EC84F2-3967-D02A-DBD6-D8B9999E6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019" y="3296627"/>
                <a:ext cx="6096000" cy="933654"/>
              </a:xfrm>
              <a:prstGeom prst="rect">
                <a:avLst/>
              </a:prstGeom>
              <a:blipFill>
                <a:blip r:embed="rId24"/>
                <a:stretch>
                  <a:fillRect t="-162667" b="-225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8DF7C1FE-EC69-CE55-21AE-DC939A55BAB7}"/>
                  </a:ext>
                </a:extLst>
              </p:cNvPr>
              <p:cNvSpPr txBox="1"/>
              <p:nvPr/>
            </p:nvSpPr>
            <p:spPr>
              <a:xfrm>
                <a:off x="2835660" y="4237905"/>
                <a:ext cx="6096000" cy="952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/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nary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/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nary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b>
                            <m:sup/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nary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8DF7C1FE-EC69-CE55-21AE-DC939A55B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660" y="4237905"/>
                <a:ext cx="6096000" cy="952377"/>
              </a:xfrm>
              <a:prstGeom prst="rect">
                <a:avLst/>
              </a:prstGeom>
              <a:blipFill>
                <a:blip r:embed="rId25"/>
                <a:stretch>
                  <a:fillRect b="-44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A8CB1AC-B473-20FA-1615-D92CEA5D1773}"/>
                  </a:ext>
                </a:extLst>
              </p:cNvPr>
              <p:cNvSpPr txBox="1"/>
              <p:nvPr/>
            </p:nvSpPr>
            <p:spPr>
              <a:xfrm>
                <a:off x="7988796" y="4256660"/>
                <a:ext cx="2183904" cy="9148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  <m:nary>
                        <m:naryPr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𝑑𝑠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A8CB1AC-B473-20FA-1615-D92CEA5D1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8796" y="4256660"/>
                <a:ext cx="2183904" cy="91486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EA2FEB04-4A8E-6062-0470-8F3A7FD66D64}"/>
                  </a:ext>
                </a:extLst>
              </p:cNvPr>
              <p:cNvSpPr txBox="1"/>
              <p:nvPr/>
            </p:nvSpPr>
            <p:spPr>
              <a:xfrm>
                <a:off x="3445396" y="5206363"/>
                <a:ext cx="3048000" cy="10218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EA2FEB04-4A8E-6062-0470-8F3A7FD66D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396" y="5206363"/>
                <a:ext cx="3048000" cy="1021883"/>
              </a:xfrm>
              <a:prstGeom prst="rect">
                <a:avLst/>
              </a:prstGeom>
              <a:blipFill>
                <a:blip r:embed="rId27"/>
                <a:stretch>
                  <a:fillRect l="-19502" t="-132927" b="-2121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4274B5E-70D8-4471-8D3E-31778DAF74B7}"/>
                  </a:ext>
                </a:extLst>
              </p:cNvPr>
              <p:cNvSpPr txBox="1"/>
              <p:nvPr/>
            </p:nvSpPr>
            <p:spPr>
              <a:xfrm>
                <a:off x="5888596" y="5368893"/>
                <a:ext cx="1867901" cy="784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4274B5E-70D8-4471-8D3E-31778DAF7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596" y="5368893"/>
                <a:ext cx="1867901" cy="784830"/>
              </a:xfrm>
              <a:prstGeom prst="rect">
                <a:avLst/>
              </a:prstGeom>
              <a:blipFill>
                <a:blip r:embed="rId28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303936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6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6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6" grpId="0" autoUpdateAnimBg="0"/>
      <p:bldP spid="76832" grpId="0" autoUpdateAnimBg="0"/>
      <p:bldP spid="6" grpId="0"/>
      <p:bldP spid="8" grpId="0"/>
      <p:bldP spid="10" grpId="0"/>
      <p:bldP spid="14" grpId="0"/>
      <p:bldP spid="18" grpId="0"/>
      <p:bldP spid="20" grpId="0"/>
      <p:bldP spid="22" grpId="0"/>
      <p:bldP spid="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3"/>
          <p:cNvSpPr txBox="1">
            <a:spLocks noChangeArrowheads="1"/>
          </p:cNvSpPr>
          <p:nvPr/>
        </p:nvSpPr>
        <p:spPr bwMode="auto">
          <a:xfrm>
            <a:off x="1127448" y="2132856"/>
            <a:ext cx="10292494" cy="523220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</a:rPr>
              <a:t>习题</a:t>
            </a:r>
            <a:r>
              <a:rPr lang="en-US" altLang="zh-CN" sz="2400" b="1" dirty="0">
                <a:solidFill>
                  <a:srgbClr val="C00000"/>
                </a:solidFill>
              </a:rPr>
              <a:t>9.2</a:t>
            </a:r>
            <a:r>
              <a:rPr lang="zh-CN" altLang="en-US" sz="2400" b="1" dirty="0">
                <a:solidFill>
                  <a:srgbClr val="C00000"/>
                </a:solidFill>
              </a:rPr>
              <a:t>：</a:t>
            </a:r>
            <a:r>
              <a:rPr lang="en-US" altLang="zh-CN" dirty="0">
                <a:solidFill>
                  <a:schemeClr val="bg2"/>
                </a:solidFill>
                <a:ea typeface="仿宋_GB2312" pitchFamily="49" charset="-122"/>
              </a:rPr>
              <a:t> 1(1,3); 2(2); 4(1,3); 5(2)</a:t>
            </a:r>
            <a:r>
              <a:rPr lang="en-US" altLang="zh-CN" sz="2400" dirty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098485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FFA4A-5FDE-524C-E0B1-93356B61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3E2265F-8DF8-382C-8B6E-98D5586674A3}"/>
              </a:ext>
            </a:extLst>
          </p:cNvPr>
          <p:cNvSpPr txBox="1"/>
          <p:nvPr/>
        </p:nvSpPr>
        <p:spPr>
          <a:xfrm>
            <a:off x="2567608" y="385500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C00000"/>
                </a:solidFill>
                <a:latin typeface="+mn-lt"/>
                <a:ea typeface="+mn-ea"/>
              </a:rPr>
              <a:t>9.2.3    </a:t>
            </a:r>
            <a:r>
              <a:rPr lang="zh-CN" altLang="en-US" dirty="0">
                <a:solidFill>
                  <a:srgbClr val="C00000"/>
                </a:solidFill>
                <a:latin typeface="+mn-lt"/>
                <a:ea typeface="+mn-ea"/>
              </a:rPr>
              <a:t>第二型曲线积分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E001726-3C26-FEB3-438A-B4C51F6F1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282" y="980728"/>
            <a:ext cx="2430000" cy="274720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01E8299D-5DC2-F0C4-ADBD-263E6CD95549}"/>
              </a:ext>
            </a:extLst>
          </p:cNvPr>
          <p:cNvSpPr txBox="1"/>
          <p:nvPr/>
        </p:nvSpPr>
        <p:spPr>
          <a:xfrm>
            <a:off x="649895" y="1367799"/>
            <a:ext cx="1461683" cy="467980"/>
          </a:xfrm>
          <a:prstGeom prst="rect">
            <a:avLst/>
          </a:prstGeom>
          <a:noFill/>
          <a:ln w="28575">
            <a:solidFill>
              <a:srgbClr val="F2340E"/>
            </a:solidFill>
          </a:ln>
        </p:spPr>
        <p:txBody>
          <a:bodyPr wrap="square">
            <a:spAutoFit/>
          </a:bodyPr>
          <a:lstStyle/>
          <a:p>
            <a:r>
              <a:rPr lang="zh-CN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变力做功</a:t>
            </a:r>
            <a:r>
              <a:rPr lang="zh-CN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ffectLst/>
                <a:latin typeface="+mn-ea"/>
                <a:ea typeface="+mn-ea"/>
              </a:rPr>
              <a:t> </a:t>
            </a:r>
            <a:endParaRPr lang="zh-CN" altLang="en-US" sz="2400" b="1" dirty="0">
              <a:solidFill>
                <a:schemeClr val="bg1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AFFBD96-A9FF-D9C2-0032-A99D460956F0}"/>
                  </a:ext>
                </a:extLst>
              </p:cNvPr>
              <p:cNvSpPr txBox="1"/>
              <p:nvPr/>
            </p:nvSpPr>
            <p:spPr>
              <a:xfrm>
                <a:off x="2859621" y="1367799"/>
                <a:ext cx="5828667" cy="461665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𝑭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)=(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AFFBD96-A9FF-D9C2-0032-A99D46095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9621" y="1367799"/>
                <a:ext cx="5828667" cy="461665"/>
              </a:xfrm>
              <a:prstGeom prst="rect">
                <a:avLst/>
              </a:prstGeom>
              <a:blipFill>
                <a:blip r:embed="rId3"/>
                <a:stretch>
                  <a:fillRect b="-14815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49D11C2A-AEC8-5C80-C467-04D50AE424F2}"/>
              </a:ext>
            </a:extLst>
          </p:cNvPr>
          <p:cNvSpPr txBox="1"/>
          <p:nvPr/>
        </p:nvSpPr>
        <p:spPr>
          <a:xfrm>
            <a:off x="2111578" y="1367799"/>
            <a:ext cx="8380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 smtClean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力</a:t>
            </a:r>
            <a:r>
              <a:rPr lang="zh-CN" altLang="en-US" sz="2400" dirty="0" smtClean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：</a:t>
            </a:r>
            <a:r>
              <a:rPr lang="zh-CN" altLang="zh-CN" sz="2400" dirty="0" smtClean="0">
                <a:solidFill>
                  <a:schemeClr val="bg2"/>
                </a:solidFill>
                <a:effectLst/>
                <a:latin typeface="+mn-ea"/>
                <a:ea typeface="+mn-ea"/>
              </a:rPr>
              <a:t> 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63278AA-87D5-DD6A-7CB0-9C8D32E7707A}"/>
                  </a:ext>
                </a:extLst>
              </p:cNvPr>
              <p:cNvSpPr txBox="1"/>
              <p:nvPr/>
            </p:nvSpPr>
            <p:spPr>
              <a:xfrm>
                <a:off x="535897" y="2924944"/>
                <a:ext cx="858443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考虑质点沿光滑曲线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从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点移动到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点时</a:t>
                </a: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力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𝑭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所做的功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𝑊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63278AA-87D5-DD6A-7CB0-9C8D32E77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97" y="2924944"/>
                <a:ext cx="8584439" cy="461665"/>
              </a:xfrm>
              <a:prstGeom prst="rect">
                <a:avLst/>
              </a:prstGeom>
              <a:blipFill>
                <a:blip r:embed="rId4"/>
                <a:stretch>
                  <a:fillRect l="-1136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B7572FE-6C70-FA7F-8C42-4BC22B74CA14}"/>
                  </a:ext>
                </a:extLst>
              </p:cNvPr>
              <p:cNvSpPr txBox="1"/>
              <p:nvPr/>
            </p:nvSpPr>
            <p:spPr>
              <a:xfrm>
                <a:off x="551384" y="2183110"/>
                <a:ext cx="263248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定向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光滑曲线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B7572FE-6C70-FA7F-8C42-4BC22B74CA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183110"/>
                <a:ext cx="2632480" cy="461665"/>
              </a:xfrm>
              <a:prstGeom prst="rect">
                <a:avLst/>
              </a:prstGeom>
              <a:blipFill>
                <a:blip r:embed="rId5"/>
                <a:stretch>
                  <a:fillRect l="-3472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9511E6C7-7992-9313-3A28-6866C3EE949E}"/>
                  </a:ext>
                </a:extLst>
              </p:cNvPr>
              <p:cNvSpPr txBox="1"/>
              <p:nvPr/>
            </p:nvSpPr>
            <p:spPr>
              <a:xfrm>
                <a:off x="2926919" y="2132856"/>
                <a:ext cx="6002452" cy="523220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𝒈</m:t>
                    </m:r>
                    <m:d>
                      <m:dPr>
                        <m:ctrlP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d>
                          <m:dPr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d>
                          <m:dPr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d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9511E6C7-7992-9313-3A28-6866C3EE94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919" y="2132856"/>
                <a:ext cx="600245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3F685F9-A839-A1D2-1630-0134891378EA}"/>
                  </a:ext>
                </a:extLst>
              </p:cNvPr>
              <p:cNvSpPr txBox="1"/>
              <p:nvPr/>
            </p:nvSpPr>
            <p:spPr>
              <a:xfrm>
                <a:off x="1143939" y="3707819"/>
                <a:ext cx="8827982" cy="13053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&amp;=</m:t>
                        </m:r>
                        <m:limLow>
                          <m:limLow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∥</m:t>
                            </m:r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Ω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∥→0</m:t>
                            </m:r>
                          </m:lim>
                        </m:limLow>
                        <m:nary>
                          <m:naryPr>
                            <m:chr m:val="∑"/>
                            <m:limLoc m:val="undOvr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r>
                              <a:rPr lang="zh-CN" altLang="en-US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nary>
                        <m:d>
                          <m:dPr>
                            <m:ctrlPr>
                              <a:rPr lang="zh-CN" altLang="en-US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en-US" sz="2400" b="1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2400" b="1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𝝃</m:t>
                                </m:r>
                              </m:e>
                              <m:sub>
                                <m: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𝛥</m:t>
                        </m:r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  <m:sub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e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&amp;=</m:t>
                        </m:r>
                        <m:limLow>
                          <m:limLow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∥</m:t>
                            </m:r>
                            <m:r>
                              <m:rPr>
                                <m:sty m:val="p"/>
                              </m:rP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Ω</m:t>
                            </m:r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∥→0</m:t>
                            </m:r>
                          </m:lim>
                        </m:limLow>
                        <m:nary>
                          <m:naryPr>
                            <m:chr m:val="∑"/>
                            <m:limLoc m:val="undOvr"/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e>
                                      <m:sub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zh-CN" altLang="en-US" sz="2400" b="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zh-CN" altLang="en-US" sz="2400" b="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𝜁</m:t>
                                        </m:r>
                                      </m:e>
                                      <m:sub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m:rPr>
                                    <m:sty m:val="p"/>
                                  </m:rP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sSub>
                                  <m:sSubPr>
                                    <m:ctrlP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  <m:d>
                                  <m:dPr>
                                    <m:ctrlP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e>
                                      <m:sub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zh-CN" altLang="en-US" sz="2400" b="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zh-CN" altLang="en-US" sz="2400" b="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𝜁</m:t>
                                        </m:r>
                                      </m:e>
                                      <m:sub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m:rPr>
                                    <m:sty m:val="p"/>
                                  </m:rP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sSub>
                                  <m:sSubPr>
                                    <m:ctrlP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d>
                                  <m:dPr>
                                    <m:ctrlP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e>
                                      <m:sub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zh-CN" altLang="en-US" sz="2400" b="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zh-CN" altLang="en-US" sz="2400" b="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𝜁</m:t>
                                        </m:r>
                                      </m:e>
                                      <m:sub>
                                        <m:r>
                                          <a:rPr lang="zh-CN" altLang="en-US" sz="24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m:rPr>
                                    <m:sty m:val="p"/>
                                  </m:rP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sSub>
                                  <m:sSubPr>
                                    <m:ctrlP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zh-CN" altLang="en-US" sz="24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e>
                    </m:eqAr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3F685F9-A839-A1D2-1630-013489137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939" y="3707819"/>
                <a:ext cx="8827982" cy="130535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23421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20" grpId="0"/>
      <p:bldP spid="22" grpId="0"/>
      <p:bldP spid="23" grpId="0" animBg="1"/>
      <p:bldP spid="2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63A4E-F75B-85B9-F734-878BB8331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12C43F9-ABE7-E1FB-51F9-ECA1F22FC8C6}"/>
                  </a:ext>
                </a:extLst>
              </p:cNvPr>
              <p:cNvSpPr txBox="1"/>
              <p:nvPr/>
            </p:nvSpPr>
            <p:spPr>
              <a:xfrm>
                <a:off x="1010999" y="313232"/>
                <a:ext cx="10176607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定义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9.32 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（定向相符的分法）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是一条定向曲线，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的一个分法，如果对每个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,⋯,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，小曲线段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的从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的定向均等于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的定向，就称分法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是定向相符的．</a:t>
                </a:r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12C43F9-ABE7-E1FB-51F9-ECA1F22FC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99" y="313232"/>
                <a:ext cx="10176607" cy="1754326"/>
              </a:xfrm>
              <a:prstGeom prst="rect">
                <a:avLst/>
              </a:prstGeom>
              <a:blipFill>
                <a:blip r:embed="rId2"/>
                <a:stretch>
                  <a:fillRect l="-959" b="-20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5B9DA5B-2EEB-42E7-A2E7-1455810690CD}"/>
                  </a:ext>
                </a:extLst>
              </p:cNvPr>
              <p:cNvSpPr txBox="1"/>
              <p:nvPr/>
            </p:nvSpPr>
            <p:spPr>
              <a:xfrm>
                <a:off x="1007694" y="1997476"/>
                <a:ext cx="10176607" cy="18268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定义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 9.33 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（第二型曲线积分）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是可求长定向曲线，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的分法，且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的定向相符，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bSup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是定义在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上的函数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是属于分法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j-ea"/>
                    <a:cs typeface="Times New Roman" panose="02020603050405020304" pitchFamily="18" charset="0"/>
                  </a:rPr>
                  <a:t>的取法，若极限</a:t>
                </a:r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5B9DA5B-2EEB-42E7-A2E7-145581069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694" y="1997476"/>
                <a:ext cx="10176607" cy="1826847"/>
              </a:xfrm>
              <a:prstGeom prst="rect">
                <a:avLst/>
              </a:prstGeom>
              <a:blipFill>
                <a:blip r:embed="rId3"/>
                <a:stretch>
                  <a:fillRect l="-898" r="-898" b="-20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A71CB19-FEBA-042C-BEE8-DB2551A1175B}"/>
                  </a:ext>
                </a:extLst>
              </p:cNvPr>
              <p:cNvSpPr txBox="1"/>
              <p:nvPr/>
            </p:nvSpPr>
            <p:spPr>
              <a:xfrm>
                <a:off x="1919536" y="3956983"/>
                <a:ext cx="8304584" cy="6241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im</m:t>
                        </m:r>
                      </m:e>
                      <m:li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∥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∥→0</m:t>
                        </m:r>
                      </m:lim>
                    </m:limLow>
                    <m:nary>
                      <m:naryPr>
                        <m:chr m:val="∑"/>
                        <m:limLoc m:val="undOvr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bSup>
                      </m:e>
                    </m:d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∥</m:t>
                        </m:r>
                        <m:r>
                          <m:rPr>
                            <m:sty m:val="p"/>
                          </m:rP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∥→0</m:t>
                        </m:r>
                      </m:lim>
                    </m:limLow>
                    <m:nary>
                      <m:naryPr>
                        <m:chr m:val="∑"/>
                        <m:limLoc m:val="undOvr"/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d>
                      <m:d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A71CB19-FEBA-042C-BEE8-DB2551A117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956983"/>
                <a:ext cx="8304584" cy="6241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2D0B5257-AFC7-CBC7-88A1-84CB49112488}"/>
                  </a:ext>
                </a:extLst>
              </p:cNvPr>
              <p:cNvSpPr txBox="1"/>
              <p:nvPr/>
            </p:nvSpPr>
            <p:spPr>
              <a:xfrm>
                <a:off x="1007694" y="4653136"/>
                <a:ext cx="1017660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存在，就称函数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上关于坐标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  <m:t> 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的第二型曲线积分存在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，记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为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2D0B5257-AFC7-CBC7-88A1-84CB49112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694" y="4653136"/>
                <a:ext cx="10176606" cy="461665"/>
              </a:xfrm>
              <a:prstGeom prst="rect">
                <a:avLst/>
              </a:prstGeom>
              <a:blipFill>
                <a:blip r:embed="rId5"/>
                <a:stretch>
                  <a:fillRect l="-898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2C657C2-B868-274A-A6E9-BD145111BC6A}"/>
                  </a:ext>
                </a:extLst>
              </p:cNvPr>
              <p:cNvSpPr txBox="1"/>
              <p:nvPr/>
            </p:nvSpPr>
            <p:spPr>
              <a:xfrm>
                <a:off x="839416" y="5301208"/>
                <a:ext cx="10369152" cy="6241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b>
                      <m:sSub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d>
                      <m:d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b>
                      <m:sSub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∥</m:t>
                        </m:r>
                        <m:r>
                          <m:rPr>
                            <m:sty m:val="p"/>
                          </m:rP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∥→0</m:t>
                        </m:r>
                      </m:lim>
                    </m:limLow>
                    <m:nary>
                      <m:naryPr>
                        <m:chr m:val="∑"/>
                        <m:limLoc m:val="undOvr"/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d>
                      <m:d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2C657C2-B868-274A-A6E9-BD145111B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5301208"/>
                <a:ext cx="10369152" cy="6241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72362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4D287-2317-308C-02CA-984F25454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1C4D5D1-85E1-79BF-14C7-398A59B97D55}"/>
                  </a:ext>
                </a:extLst>
              </p:cNvPr>
              <p:cNvSpPr txBox="1"/>
              <p:nvPr/>
            </p:nvSpPr>
            <p:spPr>
              <a:xfrm>
                <a:off x="1127448" y="356318"/>
                <a:ext cx="6189784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上的第二型曲线积分的一般表示式是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1C4D5D1-85E1-79BF-14C7-398A59B97D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56318"/>
                <a:ext cx="6189784" cy="470000"/>
              </a:xfrm>
              <a:prstGeom prst="rect">
                <a:avLst/>
              </a:prstGeom>
              <a:blipFill>
                <a:blip r:embed="rId2"/>
                <a:stretch>
                  <a:fillRect l="-205" t="-10256" r="-820" b="-230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5E861A8-4083-B9F9-89BC-9299813F22E0}"/>
                  </a:ext>
                </a:extLst>
              </p:cNvPr>
              <p:cNvSpPr txBox="1"/>
              <p:nvPr/>
            </p:nvSpPr>
            <p:spPr>
              <a:xfrm>
                <a:off x="2472566" y="916097"/>
                <a:ext cx="6189784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zh-CN" altLang="en-US" sz="240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nary>
                    <m:r>
                      <a:rPr lang="zh-CN" altLang="en-US" sz="240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zh-CN" altLang="en-US" sz="24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CN" altLang="en-US" sz="240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zh-CN" altLang="en-US" sz="24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zh-CN" altLang="en-US" sz="240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zh-CN" altLang="en-US" sz="24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zh-CN" altLang="en-US" sz="240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zh-CN" altLang="en-US" sz="24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zh-CN" altLang="en-US" sz="240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zh-CN" altLang="en-US" sz="24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zh-CN" altLang="en-US" sz="240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nary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5E861A8-4083-B9F9-89BC-9299813F2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566" y="916097"/>
                <a:ext cx="6189784" cy="518668"/>
              </a:xfrm>
              <a:prstGeom prst="rect">
                <a:avLst/>
              </a:prstGeom>
              <a:blipFill>
                <a:blip r:embed="rId3"/>
                <a:stretch>
                  <a:fillRect l="-8079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01CF5A8-FE7E-5977-EE1C-CE4713C360CE}"/>
                  </a:ext>
                </a:extLst>
              </p:cNvPr>
              <p:cNvSpPr txBox="1"/>
              <p:nvPr/>
            </p:nvSpPr>
            <p:spPr>
              <a:xfrm>
                <a:off x="695400" y="1608350"/>
                <a:ext cx="1108923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其中，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𝑭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，每个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均是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上的函数，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01CF5A8-FE7E-5977-EE1C-CE4713C36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608350"/>
                <a:ext cx="11089232" cy="461665"/>
              </a:xfrm>
              <a:prstGeom prst="rect">
                <a:avLst/>
              </a:prstGeom>
              <a:blipFill>
                <a:blip r:embed="rId4"/>
                <a:stretch>
                  <a:fillRect l="-801" t="-13158" b="-236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DA6468E7-FD47-9AF9-6CF2-A858E93BF95F}"/>
                  </a:ext>
                </a:extLst>
              </p:cNvPr>
              <p:cNvSpPr txBox="1"/>
              <p:nvPr/>
            </p:nvSpPr>
            <p:spPr>
              <a:xfrm>
                <a:off x="718918" y="2243600"/>
                <a:ext cx="9121497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34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中的定向光滑或分段光滑曲线，</a:t>
                </a:r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DA6468E7-FD47-9AF9-6CF2-A858E93BF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18" y="2243600"/>
                <a:ext cx="9121497" cy="470000"/>
              </a:xfrm>
              <a:prstGeom prst="rect">
                <a:avLst/>
              </a:prstGeom>
              <a:blipFill>
                <a:blip r:embed="rId5"/>
                <a:stretch>
                  <a:fillRect l="-1070" t="-14286" b="-2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844CD98A-89F6-67B3-6D58-686120E8A41F}"/>
                  </a:ext>
                </a:extLst>
              </p:cNvPr>
              <p:cNvSpPr txBox="1"/>
              <p:nvPr/>
            </p:nvSpPr>
            <p:spPr>
              <a:xfrm>
                <a:off x="2769794" y="2720994"/>
                <a:ext cx="6189784" cy="5091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b="1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b="1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zh-CN" altLang="en-US" sz="2400" b="1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, 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l-GR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l-GR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β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844CD98A-89F6-67B3-6D58-686120E8A4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9794" y="2720994"/>
                <a:ext cx="6189784" cy="509178"/>
              </a:xfrm>
              <a:prstGeom prst="rect">
                <a:avLst/>
              </a:prstGeom>
              <a:blipFill>
                <a:blip r:embed="rId6"/>
                <a:stretch>
                  <a:fillRect b="-146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A92BC78-30D6-EB95-CA2A-C57A674C0B23}"/>
                  </a:ext>
                </a:extLst>
              </p:cNvPr>
              <p:cNvSpPr txBox="1"/>
              <p:nvPr/>
            </p:nvSpPr>
            <p:spPr>
              <a:xfrm>
                <a:off x="718918" y="3240822"/>
                <a:ext cx="969708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的光滑或分段光滑的参数表示，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ℛ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，则有</a:t>
                </a: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A92BC78-30D6-EB95-CA2A-C57A674C0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18" y="3240822"/>
                <a:ext cx="9697081" cy="461665"/>
              </a:xfrm>
              <a:prstGeom prst="rect">
                <a:avLst/>
              </a:prstGeom>
              <a:blipFill>
                <a:blip r:embed="rId7"/>
                <a:stretch>
                  <a:fillRect l="-1046" t="-13514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F3E65F32-C3DC-2545-7DFD-08D7677537E5}"/>
                  </a:ext>
                </a:extLst>
              </p:cNvPr>
              <p:cNvSpPr txBox="1"/>
              <p:nvPr/>
            </p:nvSpPr>
            <p:spPr>
              <a:xfrm>
                <a:off x="1492327" y="3923695"/>
                <a:ext cx="9140177" cy="612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nary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zh-CN" altLang="en-US" sz="24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nary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b>
                      <m:sSubPr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zh-CN" altLang="en-US" sz="24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zh-CN" altLang="en-US" sz="24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b>
                      <m:sSubPr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zh-CN" altLang="en-US" sz="24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zh-CN" altLang="en-US" sz="24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b>
                      <m:sSubPr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zh-CN" altLang="en-US" sz="24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=±</m:t>
                    </m:r>
                    <m:nary>
                      <m:naryPr>
                        <m:limLoc m:val="subSup"/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  <m:sup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  <m:e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nary>
                    <m:d>
                      <m:dPr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d>
                          <m:dPr>
                            <m:ctrlPr>
                              <a:rPr lang="zh-CN" alt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e>
                      <m:sup>
                        <m:r>
                          <a:rPr lang="zh-CN" altLang="en-US" sz="24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F3E65F32-C3DC-2545-7DFD-08D767753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327" y="3923695"/>
                <a:ext cx="9140177" cy="6120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2F2BB42E-396F-0090-1418-15B5A66B5DA7}"/>
                  </a:ext>
                </a:extLst>
              </p:cNvPr>
              <p:cNvSpPr txBox="1"/>
              <p:nvPr/>
            </p:nvSpPr>
            <p:spPr>
              <a:xfrm>
                <a:off x="690288" y="4722128"/>
                <a:ext cx="1109434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若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的定向是参数从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，则取正号；若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的定向是参数从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，则取负号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2F2BB42E-396F-0090-1418-15B5A66B5D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288" y="4722128"/>
                <a:ext cx="11094343" cy="461665"/>
              </a:xfrm>
              <a:prstGeom prst="rect">
                <a:avLst/>
              </a:prstGeom>
              <a:blipFill>
                <a:blip r:embed="rId9"/>
                <a:stretch>
                  <a:fillRect l="-824" t="-14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00679FFE-99F6-CF18-0584-B76333D8D82C}"/>
                  </a:ext>
                </a:extLst>
              </p:cNvPr>
              <p:cNvSpPr txBox="1"/>
              <p:nvPr/>
            </p:nvSpPr>
            <p:spPr>
              <a:xfrm>
                <a:off x="718918" y="5271712"/>
                <a:ext cx="77523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形式上像定积分的换元积分，即用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换元时，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00679FFE-99F6-CF18-0584-B76333D8D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18" y="5271712"/>
                <a:ext cx="7752392" cy="461665"/>
              </a:xfrm>
              <a:prstGeom prst="rect">
                <a:avLst/>
              </a:prstGeom>
              <a:blipFill>
                <a:blip r:embed="rId10"/>
                <a:stretch>
                  <a:fillRect l="-1258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A97864B-9F1D-BADD-C2BB-ADF0929FE90D}"/>
                  </a:ext>
                </a:extLst>
              </p:cNvPr>
              <p:cNvSpPr txBox="1"/>
              <p:nvPr/>
            </p:nvSpPr>
            <p:spPr>
              <a:xfrm>
                <a:off x="7623126" y="5229200"/>
                <a:ext cx="4161506" cy="504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A97864B-9F1D-BADD-C2BB-ADF0929FE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3126" y="5229200"/>
                <a:ext cx="4161506" cy="504177"/>
              </a:xfrm>
              <a:prstGeom prst="rect">
                <a:avLst/>
              </a:prstGeom>
              <a:blipFill>
                <a:blip r:embed="rId11"/>
                <a:stretch>
                  <a:fillRect l="-2346" t="-14458" b="-132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75426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3" grpId="0"/>
      <p:bldP spid="25" grpId="0"/>
      <p:bldP spid="27" grpId="0"/>
      <p:bldP spid="29" grpId="0"/>
      <p:bldP spid="3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C6F92-B847-1E4A-4A54-0D360497D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66BFDA59-4CE2-3F76-962A-B5AD261F2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5895" y="140375"/>
            <a:ext cx="2441250" cy="2261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0BEA8FD-61F0-4283-6DEE-3C58C14FC88F}"/>
                  </a:ext>
                </a:extLst>
              </p:cNvPr>
              <p:cNvSpPr txBox="1"/>
              <p:nvPr/>
            </p:nvSpPr>
            <p:spPr>
              <a:xfrm>
                <a:off x="767408" y="542971"/>
                <a:ext cx="8733220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第二型曲线积分与定向相关，即有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Γ</m:t>
                            </m:r>
                          </m:e>
                          <m: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Γ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0BEA8FD-61F0-4283-6DEE-3C58C14FC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542971"/>
                <a:ext cx="8733220" cy="518668"/>
              </a:xfrm>
              <a:prstGeom prst="rect">
                <a:avLst/>
              </a:prstGeom>
              <a:blipFill>
                <a:blip r:embed="rId3"/>
                <a:stretch>
                  <a:fillRect l="-1117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626CC586-8F37-8F58-2031-218EB2A2B9A8}"/>
                  </a:ext>
                </a:extLst>
              </p:cNvPr>
              <p:cNvSpPr txBox="1"/>
              <p:nvPr/>
            </p:nvSpPr>
            <p:spPr>
              <a:xfrm>
                <a:off x="716226" y="1150315"/>
                <a:ext cx="7776444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9.35 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是光滑或分段光滑曲线段，</a:t>
                </a:r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626CC586-8F37-8F58-2031-218EB2A2B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26" y="1150315"/>
                <a:ext cx="7776444" cy="470000"/>
              </a:xfrm>
              <a:prstGeom prst="rect">
                <a:avLst/>
              </a:prstGeom>
              <a:blipFill>
                <a:blip r:embed="rId4"/>
                <a:stretch>
                  <a:fillRect l="-1176" t="-14286" b="-2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1007E4F-A5CC-4850-9A15-BAE403111A6A}"/>
                  </a:ext>
                </a:extLst>
              </p:cNvPr>
              <p:cNvSpPr txBox="1"/>
              <p:nvPr/>
            </p:nvSpPr>
            <p:spPr>
              <a:xfrm>
                <a:off x="2398725" y="1743199"/>
                <a:ext cx="618978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b="1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b="1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zh-CN" altLang="en-US" sz="2400" b="1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d>
                        <m:dPr>
                          <m:ctrlP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, 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l-GR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l-GR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β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1007E4F-A5CC-4850-9A15-BAE403111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725" y="1743199"/>
                <a:ext cx="6189784" cy="461665"/>
              </a:xfrm>
              <a:prstGeom prst="rect">
                <a:avLst/>
              </a:prstGeom>
              <a:blipFill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9A3CE4C-5E26-B98D-D343-583565B46878}"/>
                  </a:ext>
                </a:extLst>
              </p:cNvPr>
              <p:cNvSpPr txBox="1"/>
              <p:nvPr/>
            </p:nvSpPr>
            <p:spPr>
              <a:xfrm>
                <a:off x="400797" y="2195328"/>
                <a:ext cx="10746239" cy="11272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的光滑或分段光滑的参数表示</a:t>
                </a: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的定向是参数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从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ℛ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则无论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或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，均有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9A3CE4C-5E26-B98D-D343-583565B468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97" y="2195328"/>
                <a:ext cx="10746239" cy="1127296"/>
              </a:xfrm>
              <a:prstGeom prst="rect">
                <a:avLst/>
              </a:prstGeom>
              <a:blipFill>
                <a:blip r:embed="rId6"/>
                <a:stretch>
                  <a:fillRect l="-826" b="-1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314464D-FC6C-B3B8-F261-36B55D0166CE}"/>
                  </a:ext>
                </a:extLst>
              </p:cNvPr>
              <p:cNvSpPr txBox="1"/>
              <p:nvPr/>
            </p:nvSpPr>
            <p:spPr>
              <a:xfrm>
                <a:off x="1127448" y="3457479"/>
                <a:ext cx="10417500" cy="612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nary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  <m:sup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  <m:e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nary>
                    <m:d>
                      <m:dPr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d>
                          <m:dPr>
                            <m:ctrlPr>
                              <a:rPr lang="zh-CN" alt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e>
                      <m:sup>
                        <m:r>
                          <a:rPr lang="zh-CN" altLang="en-US" sz="24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  <m:sup>
                        <m:r>
                          <a:rPr lang="zh-CN" altLang="en-US" sz="24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  <m:e>
                        <m:d>
                          <m:dPr>
                            <m:ctrlPr>
                              <a:rPr lang="zh-CN" altLang="en-US" sz="24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  <m:sSup>
                              <m:sSupPr>
                                <m:ctrlP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sz="2400" b="0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zh-CN" altLang="en-US" sz="24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zh-CN" altLang="en-US" sz="24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  <m:sSup>
                              <m:sSupPr>
                                <m:ctrlP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zh-CN" altLang="en-US" sz="2400" b="0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zh-CN" altLang="en-US" sz="24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zh-CN" altLang="en-US" sz="2400" b="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  <m:sSup>
                              <m:sSupPr>
                                <m:ctrlP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zh-CN" altLang="en-US" sz="2400" b="0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b="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314464D-FC6C-B3B8-F261-36B55D016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457479"/>
                <a:ext cx="10417500" cy="6120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56623AB-FBEB-BC00-0D56-80900120F4B3}"/>
                  </a:ext>
                </a:extLst>
              </p:cNvPr>
              <p:cNvSpPr txBox="1"/>
              <p:nvPr/>
            </p:nvSpPr>
            <p:spPr>
              <a:xfrm>
                <a:off x="479376" y="4121029"/>
                <a:ext cx="10417500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   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当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𝑥𝑂𝑦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平面上的简单闭曲线时，总是约定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正定向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如下：将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𝑥𝑂𝑦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平面看作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)∈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的坐标平面，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𝒆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𝒆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𝒆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的欧氏基，当人在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上行走，人头指向是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𝒆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的方向，使得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所围的区域总在人的左侧这一运动方向，称为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的正定向或</a:t>
                </a:r>
                <a:r>
                  <a:rPr lang="zh-CN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逆时针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方向</a:t>
                </a:r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56623AB-FBEB-BC00-0D56-80900120F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121029"/>
                <a:ext cx="10417500" cy="2308324"/>
              </a:xfrm>
              <a:prstGeom prst="rect">
                <a:avLst/>
              </a:prstGeom>
              <a:blipFill>
                <a:blip r:embed="rId8"/>
                <a:stretch>
                  <a:fillRect l="-936" b="-2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06928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/>
      <p:bldP spid="12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1D9AF-5F5C-BEF2-1EA6-E2D033C6C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3CFCD5A-82FF-F00C-0FA0-615BD9273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8290" y="178754"/>
            <a:ext cx="1937250" cy="194763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126F07B-0EFC-1AD6-B28E-32B40385B90A}"/>
                  </a:ext>
                </a:extLst>
              </p:cNvPr>
              <p:cNvSpPr txBox="1"/>
              <p:nvPr/>
            </p:nvSpPr>
            <p:spPr>
              <a:xfrm>
                <a:off x="683568" y="526842"/>
                <a:ext cx="7716688" cy="15074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9.21 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求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en-US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  <a:p>
                <a:pPr>
                  <a:spcBef>
                    <a:spcPts val="0"/>
                  </a:spcBef>
                  <a:spcAft>
                    <a:spcPts val="900"/>
                  </a:spcAft>
                </a:pP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）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是由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𝑂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点经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点到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点的折线段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𝑂𝐴𝐵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． </a:t>
                </a:r>
                <a:endParaRPr lang="en-US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  <a:p>
                <a:pPr>
                  <a:spcBef>
                    <a:spcPts val="0"/>
                  </a:spcBef>
                  <a:spcAft>
                    <a:spcPts val="900"/>
                  </a:spcAft>
                </a:pP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）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是由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𝑂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点到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点的直线段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𝑂𝐵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（图 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24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）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．</a:t>
                </a:r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126F07B-0EFC-1AD6-B28E-32B40385B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526842"/>
                <a:ext cx="7716688" cy="1507464"/>
              </a:xfrm>
              <a:prstGeom prst="rect">
                <a:avLst/>
              </a:prstGeom>
              <a:blipFill>
                <a:blip r:embed="rId3"/>
                <a:stretch>
                  <a:fillRect l="-1185" t="-3226" b="-84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C600043-6475-8C81-5E37-365FE625B6C1}"/>
                  </a:ext>
                </a:extLst>
              </p:cNvPr>
              <p:cNvSpPr txBox="1"/>
              <p:nvPr/>
            </p:nvSpPr>
            <p:spPr>
              <a:xfrm>
                <a:off x="671736" y="2202572"/>
                <a:ext cx="1082486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解</a:t>
                </a:r>
                <a:r>
                  <a:rPr lang="zh-CN" altLang="en-US" sz="2400" b="1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）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𝑂𝐴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直线段有显表示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，对应于起点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𝑂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的参数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0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</a:t>
                </a:r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C600043-6475-8C81-5E37-365FE625B6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736" y="2202572"/>
                <a:ext cx="10824864" cy="461665"/>
              </a:xfrm>
              <a:prstGeom prst="rect">
                <a:avLst/>
              </a:prstGeom>
              <a:blipFill>
                <a:blip r:embed="rId4"/>
                <a:stretch>
                  <a:fillRect l="-845" t="-14474" b="-30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C9D0E667-38EB-B5FD-1363-9D09048C2440}"/>
                  </a:ext>
                </a:extLst>
              </p:cNvPr>
              <p:cNvSpPr txBox="1"/>
              <p:nvPr/>
            </p:nvSpPr>
            <p:spPr>
              <a:xfrm>
                <a:off x="3048000" y="2706628"/>
                <a:ext cx="6096000" cy="6207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𝑂𝐴</m:t>
                        </m:r>
                      </m:sub>
                      <m:sup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C9D0E667-38EB-B5FD-1363-9D09048C24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2706628"/>
                <a:ext cx="6096000" cy="6207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6B7369E-AA42-865C-71D2-1041284134DE}"/>
                  </a:ext>
                </a:extLst>
              </p:cNvPr>
              <p:cNvSpPr txBox="1"/>
              <p:nvPr/>
            </p:nvSpPr>
            <p:spPr>
              <a:xfrm>
                <a:off x="1030398" y="3399383"/>
                <a:ext cx="101312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𝐴𝐵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直线段有显表示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，对应于起点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的参数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1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，所以</a:t>
                </a:r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6B7369E-AA42-865C-71D2-104128413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398" y="3399383"/>
                <a:ext cx="10131204" cy="461665"/>
              </a:xfrm>
              <a:prstGeom prst="rect">
                <a:avLst/>
              </a:prstGeom>
              <a:blipFill>
                <a:blip r:embed="rId6"/>
                <a:stretch>
                  <a:fillRect l="-120" t="-14667" b="-3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E49EC06C-3A8B-3727-993D-C3936C0BFDDC}"/>
                  </a:ext>
                </a:extLst>
              </p:cNvPr>
              <p:cNvSpPr txBox="1"/>
              <p:nvPr/>
            </p:nvSpPr>
            <p:spPr>
              <a:xfrm>
                <a:off x="1271464" y="3959071"/>
                <a:ext cx="6096000" cy="6215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sub>
                      <m:sup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  <m:e>
                        <m:d>
                          <m:d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E49EC06C-3A8B-3727-993D-C3936C0BFD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3959071"/>
                <a:ext cx="6096000" cy="6215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14EC73D-C93C-F3CE-156D-04DBE9DD5732}"/>
                  </a:ext>
                </a:extLst>
              </p:cNvPr>
              <p:cNvSpPr txBox="1"/>
              <p:nvPr/>
            </p:nvSpPr>
            <p:spPr>
              <a:xfrm>
                <a:off x="5807968" y="4003882"/>
                <a:ext cx="5040560" cy="6408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故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 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𝑂𝐴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</m:e>
                    </m:nary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𝐴𝐵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=</m:t>
                        </m:r>
                      </m:e>
                    </m:nary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14EC73D-C93C-F3CE-156D-04DBE9DD5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4003882"/>
                <a:ext cx="5040560" cy="640881"/>
              </a:xfrm>
              <a:prstGeom prst="rect">
                <a:avLst/>
              </a:prstGeom>
              <a:blipFill>
                <a:blip r:embed="rId8"/>
                <a:stretch>
                  <a:fillRect l="-1935" b="-9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4CA4C0B-1AAD-5C60-CC4A-8721D7E384BF}"/>
                  </a:ext>
                </a:extLst>
              </p:cNvPr>
              <p:cNvSpPr txBox="1"/>
              <p:nvPr/>
            </p:nvSpPr>
            <p:spPr>
              <a:xfrm>
                <a:off x="551384" y="4759383"/>
                <a:ext cx="1037285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）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𝑂𝐵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直线段有显表示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，对应于起点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𝑂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的参数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0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</a:t>
                </a:r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4CA4C0B-1AAD-5C60-CC4A-8721D7E38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759383"/>
                <a:ext cx="10372854" cy="461665"/>
              </a:xfrm>
              <a:prstGeom prst="rect">
                <a:avLst/>
              </a:prstGeom>
              <a:blipFill>
                <a:blip r:embed="rId9"/>
                <a:stretch>
                  <a:fillRect l="-881" t="-14667" b="-3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74665C0-BEE6-D417-3A47-992871699163}"/>
                  </a:ext>
                </a:extLst>
              </p:cNvPr>
              <p:cNvSpPr txBox="1"/>
              <p:nvPr/>
            </p:nvSpPr>
            <p:spPr>
              <a:xfrm>
                <a:off x="3431704" y="5230443"/>
                <a:ext cx="4392488" cy="6207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𝑂𝐴</m:t>
                        </m:r>
                      </m:sub>
                      <m:sup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74665C0-BEE6-D417-3A47-992871699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5230443"/>
                <a:ext cx="4392488" cy="62074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>
            <a:extLst>
              <a:ext uri="{FF2B5EF4-FFF2-40B4-BE49-F238E27FC236}">
                <a16:creationId xmlns:a16="http://schemas.microsoft.com/office/drawing/2014/main" id="{4DF976E5-2B04-F6CC-BC85-88D06220DFB1}"/>
              </a:ext>
            </a:extLst>
          </p:cNvPr>
          <p:cNvSpPr txBox="1"/>
          <p:nvPr/>
        </p:nvSpPr>
        <p:spPr>
          <a:xfrm>
            <a:off x="1267762" y="5919663"/>
            <a:ext cx="95807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此例表明，该曲线积分不仅与曲线端点有关，还与曲线形状有关．</a:t>
            </a:r>
          </a:p>
        </p:txBody>
      </p:sp>
    </p:spTree>
    <p:extLst>
      <p:ext uri="{BB962C8B-B14F-4D97-AF65-F5344CB8AC3E}">
        <p14:creationId xmlns:p14="http://schemas.microsoft.com/office/powerpoint/2010/main" val="141322171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8" grpId="0"/>
      <p:bldP spid="10" grpId="0"/>
      <p:bldP spid="12" grpId="0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544" y="919445"/>
            <a:ext cx="2835000" cy="24871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65694CD-ED52-5FF6-93BD-80C80294B419}"/>
                  </a:ext>
                </a:extLst>
              </p:cNvPr>
              <p:cNvSpPr txBox="1"/>
              <p:nvPr/>
            </p:nvSpPr>
            <p:spPr>
              <a:xfrm>
                <a:off x="732204" y="94476"/>
                <a:ext cx="10436006" cy="14508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22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求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.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）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是圆周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；</a:t>
                </a:r>
                <a:endParaRPr lang="en-US" altLang="zh-CN" sz="2400" dirty="0" smtClean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）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是参数式为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的包围原点的闭光滑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曲线</a:t>
                </a:r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65694CD-ED52-5FF6-93BD-80C80294B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204" y="94476"/>
                <a:ext cx="10436006" cy="1450846"/>
              </a:xfrm>
              <a:prstGeom prst="rect">
                <a:avLst/>
              </a:prstGeom>
              <a:blipFill>
                <a:blip r:embed="rId3"/>
                <a:stretch>
                  <a:fillRect l="-876" b="-92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F4C7A66-898D-E68F-B1ED-1C30AE0669AE}"/>
                  </a:ext>
                </a:extLst>
              </p:cNvPr>
              <p:cNvSpPr txBox="1"/>
              <p:nvPr/>
            </p:nvSpPr>
            <p:spPr>
              <a:xfrm>
                <a:off x="732204" y="1684851"/>
                <a:ext cx="6096000" cy="17594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解</a:t>
                </a:r>
                <a:r>
                  <a:rPr lang="en-US" altLang="zh-CN" sz="2400" b="1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）</a:t>
                </a: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方法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把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圆周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分为： </a:t>
                </a:r>
                <a:endParaRPr lang="en-US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上半圆周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； </a:t>
                </a:r>
                <a:endParaRPr lang="en-US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下半圆周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．</a:t>
                </a:r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F4C7A66-898D-E68F-B1ED-1C30AE066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204" y="1684851"/>
                <a:ext cx="6096000" cy="1759456"/>
              </a:xfrm>
              <a:prstGeom prst="rect">
                <a:avLst/>
              </a:prstGeom>
              <a:blipFill>
                <a:blip r:embed="rId4"/>
                <a:stretch>
                  <a:fillRect l="-1500" t="-3806" b="-55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68D9F2F-1F3C-4189-F5F7-958AD8703EBC}"/>
                  </a:ext>
                </a:extLst>
              </p:cNvPr>
              <p:cNvSpPr txBox="1"/>
              <p:nvPr/>
            </p:nvSpPr>
            <p:spPr>
              <a:xfrm>
                <a:off x="726410" y="3639900"/>
                <a:ext cx="2874555" cy="564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​</m:t>
                        </m:r>
                      </m:e>
                    </m:nary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68D9F2F-1F3C-4189-F5F7-958AD8703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10" y="3639900"/>
                <a:ext cx="2874555" cy="564450"/>
              </a:xfrm>
              <a:prstGeom prst="rect">
                <a:avLst/>
              </a:prstGeom>
              <a:blipFill>
                <a:blip r:embed="rId5"/>
                <a:stretch>
                  <a:fillRect t="-126087" b="-1717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26440BF-97CE-0742-8256-621B8DCA7756}"/>
                  </a:ext>
                </a:extLst>
              </p:cNvPr>
              <p:cNvSpPr txBox="1"/>
              <p:nvPr/>
            </p:nvSpPr>
            <p:spPr>
              <a:xfrm>
                <a:off x="891864" y="4423348"/>
                <a:ext cx="6257618" cy="653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  <m:e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d>
                      <m:dPr>
                        <m:begChr m:val="["/>
                        <m:endChr m:val="]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sSup>
                                      <m:sSupPr>
                                        <m:ctrlP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p>
                                        <m:r>
                                          <a:rPr lang="zh-CN" altLang="en-US" sz="24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zh-CN" altLang="en-US" sz="24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e>
                            </m:d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26440BF-97CE-0742-8256-621B8DCA7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864" y="4423348"/>
                <a:ext cx="6257618" cy="653320"/>
              </a:xfrm>
              <a:prstGeom prst="rect">
                <a:avLst/>
              </a:prstGeom>
              <a:blipFill>
                <a:blip r:embed="rId6"/>
                <a:stretch>
                  <a:fillRect l="-3036" t="-96154" b="-1557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00B6643-A5B6-D30F-FF33-E8BB60BA1126}"/>
                  </a:ext>
                </a:extLst>
              </p:cNvPr>
              <p:cNvSpPr txBox="1"/>
              <p:nvPr/>
            </p:nvSpPr>
            <p:spPr>
              <a:xfrm>
                <a:off x="6388733" y="4423348"/>
                <a:ext cx="5803267" cy="653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  <m:e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d>
                      <m:dPr>
                        <m:begChr m:val="["/>
                        <m:endChr m:val="]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sSup>
                                      <m:sSupPr>
                                        <m:ctrlP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p>
                                        <m:r>
                                          <a:rPr lang="zh-CN" altLang="en-US" sz="24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zh-CN" altLang="en-US" sz="24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e>
                            </m:d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00B6643-A5B6-D30F-FF33-E8BB60BA1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733" y="4423348"/>
                <a:ext cx="5803267" cy="653320"/>
              </a:xfrm>
              <a:prstGeom prst="rect">
                <a:avLst/>
              </a:prstGeom>
              <a:blipFill>
                <a:blip r:embed="rId7"/>
                <a:stretch>
                  <a:fillRect l="-3930" t="-96154" b="-1557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FC31367-2579-3587-E944-BD3D6FBEB02D}"/>
                  </a:ext>
                </a:extLst>
              </p:cNvPr>
              <p:cNvSpPr txBox="1"/>
              <p:nvPr/>
            </p:nvSpPr>
            <p:spPr>
              <a:xfrm>
                <a:off x="902482" y="5295666"/>
                <a:ext cx="5418202" cy="6502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  <m:e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  <m:e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FC31367-2579-3587-E944-BD3D6FBEB0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482" y="5295666"/>
                <a:ext cx="5418202" cy="650243"/>
              </a:xfrm>
              <a:prstGeom prst="rect">
                <a:avLst/>
              </a:prstGeom>
              <a:blipFill>
                <a:blip r:embed="rId8"/>
                <a:stretch>
                  <a:fillRect l="-3513" t="-100000" b="-1538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15350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8" grpId="0"/>
      <p:bldP spid="20" grpId="0"/>
      <p:bldP spid="2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EBE7F-563E-F0D3-2C53-6EB898784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下箭头 8">
            <a:extLst>
              <a:ext uri="{FF2B5EF4-FFF2-40B4-BE49-F238E27FC236}">
                <a16:creationId xmlns:a16="http://schemas.microsoft.com/office/drawing/2014/main" id="{31F0D50A-E90A-E5E2-22C8-DA40A49D2258}"/>
              </a:ext>
            </a:extLst>
          </p:cNvPr>
          <p:cNvSpPr/>
          <p:nvPr/>
        </p:nvSpPr>
        <p:spPr bwMode="auto">
          <a:xfrm>
            <a:off x="1991544" y="3292254"/>
            <a:ext cx="216024" cy="99166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ADAD3303-607B-BF52-A42F-4D03B1B0060C}"/>
                  </a:ext>
                </a:extLst>
              </p:cNvPr>
              <p:cNvSpPr txBox="1"/>
              <p:nvPr/>
            </p:nvSpPr>
            <p:spPr>
              <a:xfrm>
                <a:off x="988407" y="665461"/>
                <a:ext cx="43875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方法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2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把圆周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表示为参数式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ADAD3303-607B-BF52-A42F-4D03B1B00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407" y="665461"/>
                <a:ext cx="4387513" cy="461665"/>
              </a:xfrm>
              <a:prstGeom prst="rect">
                <a:avLst/>
              </a:prstGeom>
              <a:blipFill>
                <a:blip r:embed="rId2"/>
                <a:stretch>
                  <a:fillRect l="-2083" t="-14474" b="-30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C407FBD-08EF-19AC-0103-A9A60BEFD6D3}"/>
                  </a:ext>
                </a:extLst>
              </p:cNvPr>
              <p:cNvSpPr txBox="1"/>
              <p:nvPr/>
            </p:nvSpPr>
            <p:spPr>
              <a:xfrm>
                <a:off x="5153049" y="555238"/>
                <a:ext cx="3645000" cy="774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</m: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 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</m:d>
                        <m:r>
                          <a:rPr lang="en-US" altLang="zh-CN" sz="2400" b="0" i="0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.</m:t>
                        </m:r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 panose="020B0004020202020204" pitchFamily="34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C407FBD-08EF-19AC-0103-A9A60BEFD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049" y="555238"/>
                <a:ext cx="3645000" cy="774443"/>
              </a:xfrm>
              <a:prstGeom prst="rect">
                <a:avLst/>
              </a:prstGeom>
              <a:blipFill>
                <a:blip r:embed="rId4"/>
                <a:stretch>
                  <a:fillRect l="-30903" t="-182258" b="-2629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712D7D8-209B-7C84-DA75-4B9D5199929C}"/>
                  </a:ext>
                </a:extLst>
              </p:cNvPr>
              <p:cNvSpPr txBox="1"/>
              <p:nvPr/>
            </p:nvSpPr>
            <p:spPr>
              <a:xfrm>
                <a:off x="1217080" y="1521878"/>
                <a:ext cx="8317680" cy="6216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)(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)(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712D7D8-209B-7C84-DA75-4B9D51999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7080" y="1521878"/>
                <a:ext cx="8317680" cy="621645"/>
              </a:xfrm>
              <a:prstGeom prst="rect">
                <a:avLst/>
              </a:prstGeom>
              <a:blipFill>
                <a:blip r:embed="rId5"/>
                <a:stretch>
                  <a:fillRect t="-108163" b="-1673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4FAEFC7-F081-E2E1-CEDC-F6948349B030}"/>
                  </a:ext>
                </a:extLst>
              </p:cNvPr>
              <p:cNvSpPr txBox="1"/>
              <p:nvPr/>
            </p:nvSpPr>
            <p:spPr>
              <a:xfrm>
                <a:off x="993541" y="2576481"/>
                <a:ext cx="9803381" cy="715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b="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400" b="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den>
                        </m:f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)/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)/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lt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4FAEFC7-F081-E2E1-CEDC-F6948349B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541" y="2576481"/>
                <a:ext cx="9803381" cy="715773"/>
              </a:xfrm>
              <a:prstGeom prst="rect">
                <a:avLst/>
              </a:prstGeom>
              <a:blipFill>
                <a:blip r:embed="rId6"/>
                <a:stretch>
                  <a:fillRect t="-85965" b="-1350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9A58279-2328-63D5-E521-7C3590182BD5}"/>
                  </a:ext>
                </a:extLst>
              </p:cNvPr>
              <p:cNvSpPr txBox="1"/>
              <p:nvPr/>
            </p:nvSpPr>
            <p:spPr>
              <a:xfrm>
                <a:off x="2333287" y="3539560"/>
                <a:ext cx="4642262" cy="461665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令</m:t>
                      </m:r>
                      <m:r>
                        <a:rPr lang="zh-CN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𝑢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)/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  <m:r>
                        <m:rPr>
                          <m:nor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, 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有</m:t>
                      </m:r>
                      <m:r>
                        <a:rPr lang="zh-CN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𝑢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tan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r>
                        <m:rPr>
                          <m:nor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. 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9A58279-2328-63D5-E521-7C3590182B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287" y="3539560"/>
                <a:ext cx="4642262" cy="461665"/>
              </a:xfrm>
              <a:prstGeom prst="rect">
                <a:avLst/>
              </a:prstGeom>
              <a:blipFill>
                <a:blip r:embed="rId7"/>
                <a:stretch>
                  <a:fillRect b="-16250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A2F97D8-55EE-8541-AF49-01D5D1D2B15C}"/>
                  </a:ext>
                </a:extLst>
              </p:cNvPr>
              <p:cNvSpPr txBox="1"/>
              <p:nvPr/>
            </p:nvSpPr>
            <p:spPr>
              <a:xfrm>
                <a:off x="1804369" y="4293096"/>
                <a:ext cx="8317680" cy="634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  <m:e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A2F97D8-55EE-8541-AF49-01D5D1D2B1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369" y="4293096"/>
                <a:ext cx="8317680" cy="6341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87E91A60-0DFD-B340-F00F-229DFDABF218}"/>
                  </a:ext>
                </a:extLst>
              </p:cNvPr>
              <p:cNvSpPr txBox="1"/>
              <p:nvPr/>
            </p:nvSpPr>
            <p:spPr>
              <a:xfrm>
                <a:off x="1127448" y="5229200"/>
                <a:ext cx="980338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可见，该曲线积分沿任何一条包围原点的光滑闭曲线的积分值恒为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87E91A60-0DFD-B340-F00F-229DFDABF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5229200"/>
                <a:ext cx="9803381" cy="461665"/>
              </a:xfrm>
              <a:prstGeom prst="rect">
                <a:avLst/>
              </a:prstGeom>
              <a:blipFill>
                <a:blip r:embed="rId9"/>
                <a:stretch>
                  <a:fillRect l="-995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71544" y="919445"/>
            <a:ext cx="2835000" cy="248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7594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/>
      <p:bldP spid="19" grpId="0"/>
      <p:bldP spid="21" grpId="0"/>
      <p:bldP spid="22" grpId="0" animBg="1"/>
      <p:bldP spid="24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29BE5-8A61-004E-098E-F21D95D65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D8EF8F1-D3FC-6720-BABA-9DC39D4AE1B9}"/>
              </a:ext>
            </a:extLst>
          </p:cNvPr>
          <p:cNvSpPr txBox="1"/>
          <p:nvPr/>
        </p:nvSpPr>
        <p:spPr>
          <a:xfrm>
            <a:off x="2567608" y="385500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C00000"/>
                </a:solidFill>
              </a:rPr>
              <a:t>9.2.1  </a:t>
            </a:r>
            <a:r>
              <a:rPr lang="zh-CN" altLang="en-US" dirty="0">
                <a:solidFill>
                  <a:srgbClr val="C00000"/>
                </a:solidFill>
                <a:latin typeface="+mn-ea"/>
                <a:ea typeface="+mn-ea"/>
              </a:rPr>
              <a:t>定向曲线与曲线弧长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20578BB-02D5-159C-3CB9-BAC2DCBC0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2780928"/>
            <a:ext cx="5868001" cy="12512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430CB6C5-8CC7-3531-C685-43E47F691B91}"/>
              </a:ext>
            </a:extLst>
          </p:cNvPr>
          <p:cNvSpPr txBox="1"/>
          <p:nvPr/>
        </p:nvSpPr>
        <p:spPr>
          <a:xfrm>
            <a:off x="937442" y="1131318"/>
            <a:ext cx="107204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zh-CN" altLang="en-US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    </a:t>
            </a:r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直观地说，动点在曲线上做遍历曲线各点的前进运动时，将动点在曲线各点处的运动方向组成一个整体，就称这个整体为曲线的一个</a:t>
            </a:r>
            <a:r>
              <a:rPr lang="zh-CN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定向</a:t>
            </a:r>
            <a:r>
              <a:rPr lang="en-US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. </a:t>
            </a:r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在不会产生混淆时，称动点在曲线上的前进运动是曲线的一个定向</a:t>
            </a:r>
            <a:r>
              <a:rPr lang="en-US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.</a:t>
            </a:r>
            <a:endParaRPr lang="zh-CN" altLang="zh-CN" sz="2400" dirty="0">
              <a:solidFill>
                <a:schemeClr val="bg2"/>
              </a:solidFill>
              <a:effectLst/>
              <a:latin typeface="+mn-ea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3587AFF-D928-370D-BBE3-485C520219A4}"/>
                  </a:ext>
                </a:extLst>
              </p:cNvPr>
              <p:cNvSpPr txBox="1"/>
              <p:nvPr/>
            </p:nvSpPr>
            <p:spPr>
              <a:xfrm>
                <a:off x="933816" y="4221756"/>
                <a:ext cx="10696393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定义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 9.24 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是曲线段或闭曲线，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的一个定向，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是在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的每一点处与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在该点处的运动方向完全相反的定向。则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取定了一个定向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后，称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为定向曲线，称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的定向．将取定定向为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的定向曲线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记为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e>
                      <m: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，取定定向为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的定向曲线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记为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．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3587AFF-D928-370D-BBE3-485C520219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16" y="4221756"/>
                <a:ext cx="10696393" cy="2308324"/>
              </a:xfrm>
              <a:prstGeom prst="rect">
                <a:avLst/>
              </a:prstGeom>
              <a:blipFill>
                <a:blip r:embed="rId3"/>
                <a:stretch>
                  <a:fillRect l="-855" r="-399"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43343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2F0E3-96F1-9A8C-CDDB-3C5BD6AED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70FFE9D-3DBE-DF79-F30F-9374C616E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6568" y="1290648"/>
            <a:ext cx="2232000" cy="2570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BD338D8-6955-0A61-FD1D-D7F1397AE369}"/>
                  </a:ext>
                </a:extLst>
              </p:cNvPr>
              <p:cNvSpPr txBox="1"/>
              <p:nvPr/>
            </p:nvSpPr>
            <p:spPr>
              <a:xfrm>
                <a:off x="936104" y="305459"/>
                <a:ext cx="1027246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9.23 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求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质量为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的质点从铅垂平面上的点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沿任一光滑曲线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移动到点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时重力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𝑭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所做的功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BD338D8-6955-0A61-FD1D-D7F1397AE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04" y="305459"/>
                <a:ext cx="10272464" cy="1200329"/>
              </a:xfrm>
              <a:prstGeom prst="rect">
                <a:avLst/>
              </a:prstGeom>
              <a:blipFill>
                <a:blip r:embed="rId3"/>
                <a:stretch>
                  <a:fillRect l="-950" r="-772" b="-55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9C99008A-F723-AF5E-A7B4-7EF0D59933F3}"/>
                  </a:ext>
                </a:extLst>
              </p:cNvPr>
              <p:cNvSpPr txBox="1"/>
              <p:nvPr/>
            </p:nvSpPr>
            <p:spPr>
              <a:xfrm>
                <a:off x="936103" y="1509157"/>
                <a:ext cx="6827713" cy="473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设平面定向光滑曲线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的参数式为</a:t>
                </a:r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9C99008A-F723-AF5E-A7B4-7EF0D5993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03" y="1509157"/>
                <a:ext cx="6827713" cy="473719"/>
              </a:xfrm>
              <a:prstGeom prst="rect">
                <a:avLst/>
              </a:prstGeom>
              <a:blipFill>
                <a:blip r:embed="rId4"/>
                <a:stretch>
                  <a:fillRect l="-1429" t="-11688" b="-259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251FB21-96B7-BC69-C613-5F9708A3BA3D}"/>
                  </a:ext>
                </a:extLst>
              </p:cNvPr>
              <p:cNvSpPr txBox="1"/>
              <p:nvPr/>
            </p:nvSpPr>
            <p:spPr>
              <a:xfrm>
                <a:off x="2162549" y="2196787"/>
                <a:ext cx="4657501" cy="816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d>
                                  <m:d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d>
                                  <m:d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</m:mr>
                          </m: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 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l-GR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l-GR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251FB21-96B7-BC69-C613-5F9708A3BA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549" y="2196787"/>
                <a:ext cx="4657501" cy="816570"/>
              </a:xfrm>
              <a:prstGeom prst="rect">
                <a:avLst/>
              </a:prstGeom>
              <a:blipFill>
                <a:blip r:embed="rId5"/>
                <a:stretch>
                  <a:fillRect l="-7065" t="-166667" b="-2439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A52ED0AE-FA9A-CC23-FD55-40EDD7F87F5C}"/>
                  </a:ext>
                </a:extLst>
              </p:cNvPr>
              <p:cNvSpPr txBox="1"/>
              <p:nvPr/>
            </p:nvSpPr>
            <p:spPr>
              <a:xfrm>
                <a:off x="1443299" y="3288134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𝑭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（设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为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的数值）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A52ED0AE-FA9A-CC23-FD55-40EDD7F87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299" y="3288134"/>
                <a:ext cx="6096000" cy="461665"/>
              </a:xfrm>
              <a:prstGeom prst="rect">
                <a:avLst/>
              </a:prstGeom>
              <a:blipFill>
                <a:blip r:embed="rId6"/>
                <a:stretch>
                  <a:fillRect l="-208" t="-13158" b="-263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D5426B6F-47A4-EF7F-3590-7097124EE3E5}"/>
                  </a:ext>
                </a:extLst>
              </p:cNvPr>
              <p:cNvSpPr txBox="1"/>
              <p:nvPr/>
            </p:nvSpPr>
            <p:spPr>
              <a:xfrm>
                <a:off x="944002" y="4069285"/>
                <a:ext cx="2182500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𝒔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D5426B6F-47A4-EF7F-3590-7097124EE3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002" y="4069285"/>
                <a:ext cx="2182500" cy="518668"/>
              </a:xfrm>
              <a:prstGeom prst="rect">
                <a:avLst/>
              </a:prstGeom>
              <a:blipFill>
                <a:blip r:embed="rId7"/>
                <a:stretch>
                  <a:fillRect t="-138095" b="-1976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A606A02-1000-0A85-F874-53899C173F79}"/>
                  </a:ext>
                </a:extLst>
              </p:cNvPr>
              <p:cNvSpPr txBox="1"/>
              <p:nvPr/>
            </p:nvSpPr>
            <p:spPr>
              <a:xfrm>
                <a:off x="2761300" y="3975926"/>
                <a:ext cx="2831976" cy="612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𝑔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A606A02-1000-0A85-F874-53899C173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300" y="3975926"/>
                <a:ext cx="2831976" cy="612027"/>
              </a:xfrm>
              <a:prstGeom prst="rect">
                <a:avLst/>
              </a:prstGeom>
              <a:blipFill>
                <a:blip r:embed="rId8"/>
                <a:stretch>
                  <a:fillRect l="-6250" t="-102000" b="-16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1E7D8DAE-258C-BA8E-2FF3-D62252F25792}"/>
                  </a:ext>
                </a:extLst>
              </p:cNvPr>
              <p:cNvSpPr txBox="1"/>
              <p:nvPr/>
            </p:nvSpPr>
            <p:spPr>
              <a:xfrm>
                <a:off x="5151998" y="4095439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𝑚𝑔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)]=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𝑚𝑔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 panose="020B0004020202020204" pitchFamily="34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. 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1E7D8DAE-258C-BA8E-2FF3-D62252F25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998" y="4095439"/>
                <a:ext cx="6096000" cy="461665"/>
              </a:xfrm>
              <a:prstGeom prst="rect">
                <a:avLst/>
              </a:prstGeom>
              <a:blipFill>
                <a:blip r:embed="rId9"/>
                <a:stretch>
                  <a:fillRect t="-10526" b="-263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>
            <a:extLst>
              <a:ext uri="{FF2B5EF4-FFF2-40B4-BE49-F238E27FC236}">
                <a16:creationId xmlns:a16="http://schemas.microsoft.com/office/drawing/2014/main" id="{4D12575B-938E-9CBB-80A7-8E3DE70E1CB5}"/>
              </a:ext>
            </a:extLst>
          </p:cNvPr>
          <p:cNvSpPr txBox="1"/>
          <p:nvPr/>
        </p:nvSpPr>
        <p:spPr>
          <a:xfrm>
            <a:off x="1232265" y="4941168"/>
            <a:ext cx="85543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结果表明：重力做功仅与高度差有关，而与曲线形状无关．</a:t>
            </a:r>
          </a:p>
        </p:txBody>
      </p:sp>
    </p:spTree>
    <p:extLst>
      <p:ext uri="{BB962C8B-B14F-4D97-AF65-F5344CB8AC3E}">
        <p14:creationId xmlns:p14="http://schemas.microsoft.com/office/powerpoint/2010/main" val="12866418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23" grpId="0"/>
      <p:bldP spid="25" grpId="0"/>
      <p:bldP spid="27" grpId="0"/>
      <p:bldP spid="2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E7085-FB42-B95C-B286-319E9BEF5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4278" name="Text Box 6">
                <a:extLst>
                  <a:ext uri="{FF2B5EF4-FFF2-40B4-BE49-F238E27FC236}">
                    <a16:creationId xmlns:a16="http://schemas.microsoft.com/office/drawing/2014/main" id="{147756B0-D92D-870F-2BE7-646300DE38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1425" y="1209950"/>
                <a:ext cx="479667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解法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1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取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为参数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,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则</a:t>
                </a:r>
              </a:p>
            </p:txBody>
          </p:sp>
        </mc:Choice>
        <mc:Fallback>
          <p:sp>
            <p:nvSpPr>
              <p:cNvPr id="54278" name="Text Box 6">
                <a:extLst>
                  <a:ext uri="{FF2B5EF4-FFF2-40B4-BE49-F238E27FC236}">
                    <a16:creationId xmlns:a16="http://schemas.microsoft.com/office/drawing/2014/main" id="{147756B0-D92D-870F-2BE7-646300DE3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1425" y="1209950"/>
                <a:ext cx="4796672" cy="461665"/>
              </a:xfrm>
              <a:prstGeom prst="rect">
                <a:avLst/>
              </a:prstGeom>
              <a:blipFill>
                <a:blip r:embed="rId3"/>
                <a:stretch>
                  <a:fillRect l="-2036" t="-14474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4296" name="Object 24">
            <a:extLst>
              <a:ext uri="{FF2B5EF4-FFF2-40B4-BE49-F238E27FC236}">
                <a16:creationId xmlns:a16="http://schemas.microsoft.com/office/drawing/2014/main" id="{C80D8F30-06B5-C6EE-A59F-5AECA933E4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105123"/>
              </p:ext>
            </p:extLst>
          </p:nvPr>
        </p:nvGraphicFramePr>
        <p:xfrm>
          <a:off x="9059298" y="2636912"/>
          <a:ext cx="1243130" cy="443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" name="Equation" r:id="rId4" imgW="29552900" imgH="10528300" progId="Equation.3">
                  <p:embed/>
                </p:oleObj>
              </mc:Choice>
              <mc:Fallback>
                <p:oleObj name="Equation" r:id="rId4" imgW="29552900" imgH="10528300" progId="Equation.3">
                  <p:embed/>
                  <p:pic>
                    <p:nvPicPr>
                      <p:cNvPr id="54296" name="Object 24">
                        <a:extLst>
                          <a:ext uri="{FF2B5EF4-FFF2-40B4-BE49-F238E27FC236}">
                            <a16:creationId xmlns:a16="http://schemas.microsoft.com/office/drawing/2014/main" id="{E712A23D-33CD-1447-A010-825FB2B12E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59298" y="2636912"/>
                        <a:ext cx="1243130" cy="443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7" name="Object 25">
            <a:extLst>
              <a:ext uri="{FF2B5EF4-FFF2-40B4-BE49-F238E27FC236}">
                <a16:creationId xmlns:a16="http://schemas.microsoft.com/office/drawing/2014/main" id="{22103501-28C6-5410-AD2F-22340E8669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731913"/>
              </p:ext>
            </p:extLst>
          </p:nvPr>
        </p:nvGraphicFramePr>
        <p:xfrm>
          <a:off x="9052637" y="1828800"/>
          <a:ext cx="1033891" cy="443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Equation" r:id="rId6" imgW="24574500" imgH="10528300" progId="Equation.3">
                  <p:embed/>
                </p:oleObj>
              </mc:Choice>
              <mc:Fallback>
                <p:oleObj name="Equation" r:id="rId6" imgW="24574500" imgH="10528300" progId="Equation.3">
                  <p:embed/>
                  <p:pic>
                    <p:nvPicPr>
                      <p:cNvPr id="54297" name="Object 25">
                        <a:extLst>
                          <a:ext uri="{FF2B5EF4-FFF2-40B4-BE49-F238E27FC236}">
                            <a16:creationId xmlns:a16="http://schemas.microsoft.com/office/drawing/2014/main" id="{4CA72419-1010-B243-9C36-050DAEAC21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52637" y="1828800"/>
                        <a:ext cx="1033891" cy="443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4298" name="Text Box 26">
                <a:extLst>
                  <a:ext uri="{FF2B5EF4-FFF2-40B4-BE49-F238E27FC236}">
                    <a16:creationId xmlns:a16="http://schemas.microsoft.com/office/drawing/2014/main" id="{C7D21452-758B-DF33-F64E-78B8144AB7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83432" y="4824413"/>
                <a:ext cx="38100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</a:rPr>
                  <a:t>解法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</a:rPr>
                  <a:t>2  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取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 为参数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,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则</a:t>
                </a:r>
                <a:endParaRPr lang="zh-CN" altLang="en-US" sz="2400" b="1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>
          <p:sp>
            <p:nvSpPr>
              <p:cNvPr id="54298" name="Text Box 26">
                <a:extLst>
                  <a:ext uri="{FF2B5EF4-FFF2-40B4-BE49-F238E27FC236}">
                    <a16:creationId xmlns:a16="http://schemas.microsoft.com/office/drawing/2014/main" id="{C7D21452-758B-DF33-F64E-78B8144AB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3432" y="4824413"/>
                <a:ext cx="3810000" cy="461665"/>
              </a:xfrm>
              <a:prstGeom prst="rect">
                <a:avLst/>
              </a:prstGeom>
              <a:blipFill>
                <a:blip r:embed="rId8"/>
                <a:stretch>
                  <a:fillRect l="-2400" t="-14474" b="-3026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305" name="Group 33">
            <a:extLst>
              <a:ext uri="{FF2B5EF4-FFF2-40B4-BE49-F238E27FC236}">
                <a16:creationId xmlns:a16="http://schemas.microsoft.com/office/drawing/2014/main" id="{420005D8-1C49-DED8-88FD-3D9E8CC65BCA}"/>
              </a:ext>
            </a:extLst>
          </p:cNvPr>
          <p:cNvGrpSpPr>
            <a:grpSpLocks/>
          </p:cNvGrpSpPr>
          <p:nvPr/>
        </p:nvGrpSpPr>
        <p:grpSpPr bwMode="auto">
          <a:xfrm>
            <a:off x="8328248" y="1231900"/>
            <a:ext cx="2215480" cy="2269108"/>
            <a:chOff x="3984" y="776"/>
            <a:chExt cx="1440" cy="1528"/>
          </a:xfrm>
        </p:grpSpPr>
        <p:sp>
          <p:nvSpPr>
            <p:cNvPr id="54306" name="Line 34">
              <a:extLst>
                <a:ext uri="{FF2B5EF4-FFF2-40B4-BE49-F238E27FC236}">
                  <a16:creationId xmlns:a16="http://schemas.microsoft.com/office/drawing/2014/main" id="{1C3A479E-C27D-EACE-60F1-73581F1CF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4" y="1632"/>
              <a:ext cx="134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54307" name="Line 35">
              <a:extLst>
                <a:ext uri="{FF2B5EF4-FFF2-40B4-BE49-F238E27FC236}">
                  <a16:creationId xmlns:a16="http://schemas.microsoft.com/office/drawing/2014/main" id="{A91ADD30-BA9A-DF4D-A2E0-14B323FCDB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24" y="816"/>
              <a:ext cx="0" cy="148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54308" name="Object 36">
              <a:extLst>
                <a:ext uri="{FF2B5EF4-FFF2-40B4-BE49-F238E27FC236}">
                  <a16:creationId xmlns:a16="http://schemas.microsoft.com/office/drawing/2014/main" id="{19BDC517-2E7A-D4FB-6F1E-F41A78C2052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32" y="163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7" name="Equation" r:id="rId9" imgW="7023100" imgH="7315200" progId="Equation.3">
                    <p:embed/>
                  </p:oleObj>
                </mc:Choice>
                <mc:Fallback>
                  <p:oleObj name="Equation" r:id="rId9" imgW="7023100" imgH="7315200" progId="Equation.3">
                    <p:embed/>
                    <p:pic>
                      <p:nvPicPr>
                        <p:cNvPr id="54308" name="Object 36">
                          <a:extLst>
                            <a:ext uri="{FF2B5EF4-FFF2-40B4-BE49-F238E27FC236}">
                              <a16:creationId xmlns:a16="http://schemas.microsoft.com/office/drawing/2014/main" id="{88E4B1A8-BB37-A747-BB84-E3C96A8B360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163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09" name="Object 37">
              <a:extLst>
                <a:ext uri="{FF2B5EF4-FFF2-40B4-BE49-F238E27FC236}">
                  <a16:creationId xmlns:a16="http://schemas.microsoft.com/office/drawing/2014/main" id="{C114F88D-693C-0052-F08F-2B5B6166570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73" y="776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8" name="Equation" r:id="rId11" imgW="5562600" imgH="7315200" progId="Equation.3">
                    <p:embed/>
                  </p:oleObj>
                </mc:Choice>
                <mc:Fallback>
                  <p:oleObj name="Equation" r:id="rId11" imgW="5562600" imgH="7315200" progId="Equation.3">
                    <p:embed/>
                    <p:pic>
                      <p:nvPicPr>
                        <p:cNvPr id="54309" name="Object 37">
                          <a:extLst>
                            <a:ext uri="{FF2B5EF4-FFF2-40B4-BE49-F238E27FC236}">
                              <a16:creationId xmlns:a16="http://schemas.microsoft.com/office/drawing/2014/main" id="{CB89D776-0DA6-464D-BFDD-C6B51FBB74E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3" y="776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10" name="Object 38">
              <a:extLst>
                <a:ext uri="{FF2B5EF4-FFF2-40B4-BE49-F238E27FC236}">
                  <a16:creationId xmlns:a16="http://schemas.microsoft.com/office/drawing/2014/main" id="{F6E344D8-D23E-ABA0-971B-214F3CBCCB2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0" y="165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9" name="Equation" r:id="rId13" imgW="5270500" imgH="5562600" progId="Equation.3">
                    <p:embed/>
                  </p:oleObj>
                </mc:Choice>
                <mc:Fallback>
                  <p:oleObj name="Equation" r:id="rId13" imgW="5270500" imgH="5562600" progId="Equation.3">
                    <p:embed/>
                    <p:pic>
                      <p:nvPicPr>
                        <p:cNvPr id="54310" name="Object 38">
                          <a:extLst>
                            <a:ext uri="{FF2B5EF4-FFF2-40B4-BE49-F238E27FC236}">
                              <a16:creationId xmlns:a16="http://schemas.microsoft.com/office/drawing/2014/main" id="{62AA4080-B55F-2545-94EB-9AD4A4B16A6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165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311" name="Group 39">
            <a:extLst>
              <a:ext uri="{FF2B5EF4-FFF2-40B4-BE49-F238E27FC236}">
                <a16:creationId xmlns:a16="http://schemas.microsoft.com/office/drawing/2014/main" id="{BC6EA176-57AA-52DA-6BC0-DB3660C2F6F3}"/>
              </a:ext>
            </a:extLst>
          </p:cNvPr>
          <p:cNvGrpSpPr>
            <a:grpSpLocks/>
          </p:cNvGrpSpPr>
          <p:nvPr/>
        </p:nvGrpSpPr>
        <p:grpSpPr bwMode="auto">
          <a:xfrm>
            <a:off x="8706897" y="1143000"/>
            <a:ext cx="2141631" cy="2413155"/>
            <a:chOff x="4224" y="720"/>
            <a:chExt cx="1392" cy="1625"/>
          </a:xfrm>
        </p:grpSpPr>
        <p:sp>
          <p:nvSpPr>
            <p:cNvPr id="54312" name="Freeform 40">
              <a:extLst>
                <a:ext uri="{FF2B5EF4-FFF2-40B4-BE49-F238E27FC236}">
                  <a16:creationId xmlns:a16="http://schemas.microsoft.com/office/drawing/2014/main" id="{6E276F5D-A300-2636-5188-4A358AF74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" y="960"/>
              <a:ext cx="672" cy="1344"/>
            </a:xfrm>
            <a:custGeom>
              <a:avLst/>
              <a:gdLst>
                <a:gd name="T0" fmla="*/ 672 w 672"/>
                <a:gd name="T1" fmla="*/ 0 h 1344"/>
                <a:gd name="T2" fmla="*/ 192 w 672"/>
                <a:gd name="T3" fmla="*/ 336 h 1344"/>
                <a:gd name="T4" fmla="*/ 0 w 672"/>
                <a:gd name="T5" fmla="*/ 672 h 1344"/>
                <a:gd name="T6" fmla="*/ 192 w 672"/>
                <a:gd name="T7" fmla="*/ 1008 h 1344"/>
                <a:gd name="T8" fmla="*/ 672 w 672"/>
                <a:gd name="T9" fmla="*/ 1344 h 1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2" h="1344">
                  <a:moveTo>
                    <a:pt x="672" y="0"/>
                  </a:moveTo>
                  <a:cubicBezTo>
                    <a:pt x="488" y="112"/>
                    <a:pt x="304" y="224"/>
                    <a:pt x="192" y="336"/>
                  </a:cubicBezTo>
                  <a:cubicBezTo>
                    <a:pt x="80" y="448"/>
                    <a:pt x="0" y="560"/>
                    <a:pt x="0" y="672"/>
                  </a:cubicBezTo>
                  <a:cubicBezTo>
                    <a:pt x="0" y="784"/>
                    <a:pt x="80" y="896"/>
                    <a:pt x="192" y="1008"/>
                  </a:cubicBezTo>
                  <a:cubicBezTo>
                    <a:pt x="304" y="1120"/>
                    <a:pt x="488" y="1232"/>
                    <a:pt x="672" y="1344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graphicFrame>
          <p:nvGraphicFramePr>
            <p:cNvPr id="54313" name="Object 41">
              <a:extLst>
                <a:ext uri="{FF2B5EF4-FFF2-40B4-BE49-F238E27FC236}">
                  <a16:creationId xmlns:a16="http://schemas.microsoft.com/office/drawing/2014/main" id="{D399379F-5AC0-C3F4-A6E5-353611BB3CE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90" y="720"/>
            <a:ext cx="613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00" name="Equation" r:id="rId15" imgW="23406100" imgH="9359900" progId="Equation.3">
                    <p:embed/>
                  </p:oleObj>
                </mc:Choice>
                <mc:Fallback>
                  <p:oleObj name="Equation" r:id="rId15" imgW="23406100" imgH="9359900" progId="Equation.3">
                    <p:embed/>
                    <p:pic>
                      <p:nvPicPr>
                        <p:cNvPr id="54313" name="Object 41">
                          <a:extLst>
                            <a:ext uri="{FF2B5EF4-FFF2-40B4-BE49-F238E27FC236}">
                              <a16:creationId xmlns:a16="http://schemas.microsoft.com/office/drawing/2014/main" id="{7075FA48-B3F9-D347-A791-908A0FAC9BB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0" y="720"/>
                          <a:ext cx="613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14" name="Object 42">
              <a:extLst>
                <a:ext uri="{FF2B5EF4-FFF2-40B4-BE49-F238E27FC236}">
                  <a16:creationId xmlns:a16="http://schemas.microsoft.com/office/drawing/2014/main" id="{BDF5B7F2-4E37-BB45-E3DE-D4BB244366C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79" y="2099"/>
            <a:ext cx="737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01" name="Equation" r:id="rId17" imgW="28092400" imgH="9359900" progId="Equation.3">
                    <p:embed/>
                  </p:oleObj>
                </mc:Choice>
                <mc:Fallback>
                  <p:oleObj name="Equation" r:id="rId17" imgW="28092400" imgH="9359900" progId="Equation.3">
                    <p:embed/>
                    <p:pic>
                      <p:nvPicPr>
                        <p:cNvPr id="54314" name="Object 42">
                          <a:extLst>
                            <a:ext uri="{FF2B5EF4-FFF2-40B4-BE49-F238E27FC236}">
                              <a16:creationId xmlns:a16="http://schemas.microsoft.com/office/drawing/2014/main" id="{10D7A54F-AF6A-464C-90F3-704046FDBAC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9" y="2099"/>
                          <a:ext cx="737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315" name="Line 43">
              <a:extLst>
                <a:ext uri="{FF2B5EF4-FFF2-40B4-BE49-F238E27FC236}">
                  <a16:creationId xmlns:a16="http://schemas.microsoft.com/office/drawing/2014/main" id="{1EE6713A-FEF0-A6F6-8C21-F1142AAF2F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86" y="2047"/>
              <a:ext cx="170" cy="113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1353AC4-0EB9-3A75-B5E6-E08C6A6EB6EF}"/>
                  </a:ext>
                </a:extLst>
              </p:cNvPr>
              <p:cNvSpPr txBox="1"/>
              <p:nvPr/>
            </p:nvSpPr>
            <p:spPr>
              <a:xfrm>
                <a:off x="911424" y="339433"/>
                <a:ext cx="10657184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1 </a:t>
                </a:r>
                <a:r>
                  <a:rPr lang="en-US" altLang="zh-CN" sz="2400" b="1" dirty="0" smtClean="0">
                    <a:solidFill>
                      <a:srgbClr val="0033CC"/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计算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，其中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为沿抛物线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从点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的一段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1353AC4-0EB9-3A75-B5E6-E08C6A6EB6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39433"/>
                <a:ext cx="10657184" cy="518668"/>
              </a:xfrm>
              <a:prstGeom prst="rect">
                <a:avLst/>
              </a:prstGeom>
              <a:blipFill>
                <a:blip r:embed="rId19"/>
                <a:stretch>
                  <a:fillRect l="-915" t="-142353" r="-34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E67FD756-CD23-D044-111D-66F0B17A8044}"/>
                  </a:ext>
                </a:extLst>
              </p:cNvPr>
              <p:cNvSpPr txBox="1"/>
              <p:nvPr/>
            </p:nvSpPr>
            <p:spPr>
              <a:xfrm>
                <a:off x="4068767" y="1196752"/>
                <a:ext cx="2486285" cy="473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:</m:t>
                    </m:r>
                    <m:acc>
                      <m:accPr>
                        <m:chr m:val="̂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𝐴𝑂</m:t>
                        </m:r>
                      </m:e>
                    </m:acc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∪</m:t>
                    </m:r>
                    <m:acc>
                      <m:accPr>
                        <m:chr m:val="̂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E67FD756-CD23-D044-111D-66F0B17A80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767" y="1196752"/>
                <a:ext cx="2486285" cy="473719"/>
              </a:xfrm>
              <a:prstGeom prst="rect">
                <a:avLst/>
              </a:prstGeom>
              <a:blipFill>
                <a:blip r:embed="rId20"/>
                <a:stretch>
                  <a:fillRect t="-3846" r="-9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A9737CE-990A-0C74-7B73-0CD3F0044769}"/>
                  </a:ext>
                </a:extLst>
              </p:cNvPr>
              <p:cNvSpPr txBox="1"/>
              <p:nvPr/>
            </p:nvSpPr>
            <p:spPr>
              <a:xfrm>
                <a:off x="6662342" y="5496357"/>
                <a:ext cx="3896515" cy="6211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2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A9737CE-990A-0C74-7B73-0CD3F0044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342" y="5496357"/>
                <a:ext cx="3896515" cy="621196"/>
              </a:xfrm>
              <a:prstGeom prst="rect">
                <a:avLst/>
              </a:prstGeom>
              <a:blipFill>
                <a:blip r:embed="rId21"/>
                <a:stretch>
                  <a:fillRect t="-104000" b="-16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3DFEE5E-DC38-AA63-2A9B-57566D19142F}"/>
                  </a:ext>
                </a:extLst>
              </p:cNvPr>
              <p:cNvSpPr txBox="1"/>
              <p:nvPr/>
            </p:nvSpPr>
            <p:spPr>
              <a:xfrm>
                <a:off x="1814205" y="1834665"/>
                <a:ext cx="4570290" cy="473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𝐴𝑂</m:t>
                          </m:r>
                        </m:e>
                      </m:acc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:1→0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3DFEE5E-DC38-AA63-2A9B-57566D1914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205" y="1834665"/>
                <a:ext cx="4570290" cy="473719"/>
              </a:xfrm>
              <a:prstGeom prst="rect">
                <a:avLst/>
              </a:prstGeom>
              <a:blipFill>
                <a:blip r:embed="rId22"/>
                <a:stretch>
                  <a:fillRect t="-3846" b="-102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8FC8829-5AB2-9D79-6AE0-DEC89968543E}"/>
                  </a:ext>
                </a:extLst>
              </p:cNvPr>
              <p:cNvSpPr txBox="1"/>
              <p:nvPr/>
            </p:nvSpPr>
            <p:spPr>
              <a:xfrm>
                <a:off x="1415480" y="2513504"/>
                <a:ext cx="5085017" cy="473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𝑂𝐵</m:t>
                          </m:r>
                        </m:e>
                      </m:acc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:0→1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8FC8829-5AB2-9D79-6AE0-DEC899685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513504"/>
                <a:ext cx="5085017" cy="473719"/>
              </a:xfrm>
              <a:prstGeom prst="rect">
                <a:avLst/>
              </a:prstGeom>
              <a:blipFill>
                <a:blip r:embed="rId23"/>
                <a:stretch>
                  <a:fillRect t="-3846" b="-1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D563710-CFAD-6F3F-9AB9-3E5533617470}"/>
                  </a:ext>
                </a:extLst>
              </p:cNvPr>
              <p:cNvSpPr txBox="1"/>
              <p:nvPr/>
            </p:nvSpPr>
            <p:spPr>
              <a:xfrm>
                <a:off x="1520332" y="3190810"/>
                <a:ext cx="6131168" cy="5210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∴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acc>
                          <m:accPr>
                            <m:chr m:val="̂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𝐴𝑂</m:t>
                            </m:r>
                          </m:e>
                        </m:acc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acc>
                          <m:accPr>
                            <m:chr m:val="̂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𝑂𝐵</m:t>
                            </m:r>
                          </m:e>
                        </m:acc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D563710-CFAD-6F3F-9AB9-3E5533617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332" y="3190810"/>
                <a:ext cx="6131168" cy="521040"/>
              </a:xfrm>
              <a:prstGeom prst="rect">
                <a:avLst/>
              </a:prstGeom>
              <a:blipFill>
                <a:blip r:embed="rId24"/>
                <a:stretch>
                  <a:fillRect l="-3877" t="-140698" b="-20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5E739D0-E434-6A0B-23E8-7D43CF469047}"/>
                  </a:ext>
                </a:extLst>
              </p:cNvPr>
              <p:cNvSpPr txBox="1"/>
              <p:nvPr/>
            </p:nvSpPr>
            <p:spPr>
              <a:xfrm>
                <a:off x="2978646" y="3867822"/>
                <a:ext cx="3030415" cy="591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nary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e>
                    </m:d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5E739D0-E434-6A0B-23E8-7D43CF469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8646" y="3867822"/>
                <a:ext cx="3030415" cy="59163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D76AC5D-82C7-9EBF-D323-19CE16C79B01}"/>
                  </a:ext>
                </a:extLst>
              </p:cNvPr>
              <p:cNvSpPr txBox="1"/>
              <p:nvPr/>
            </p:nvSpPr>
            <p:spPr>
              <a:xfrm>
                <a:off x="5120968" y="3872378"/>
                <a:ext cx="2878015" cy="593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nary>
                    <m:rad>
                      <m:radPr>
                        <m:deg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D76AC5D-82C7-9EBF-D323-19CE16C79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968" y="3872378"/>
                <a:ext cx="2878015" cy="59317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10F6B6F8-7AC6-6535-860D-CE0C3BF42C0F}"/>
                  </a:ext>
                </a:extLst>
              </p:cNvPr>
              <p:cNvSpPr txBox="1"/>
              <p:nvPr/>
            </p:nvSpPr>
            <p:spPr>
              <a:xfrm>
                <a:off x="6859281" y="3855617"/>
                <a:ext cx="3030415" cy="6211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=2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f>
                              <m:fPr>
                                <m:type m:val="lin"/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10F6B6F8-7AC6-6535-860D-CE0C3BF42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9281" y="3855617"/>
                <a:ext cx="3030415" cy="621196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C4F46A8-0D11-7521-F900-09D6EA1CD80C}"/>
                  </a:ext>
                </a:extLst>
              </p:cNvPr>
              <p:cNvSpPr txBox="1"/>
              <p:nvPr/>
            </p:nvSpPr>
            <p:spPr>
              <a:xfrm>
                <a:off x="3572280" y="4819231"/>
                <a:ext cx="3759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C4F46A8-0D11-7521-F900-09D6EA1CD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280" y="4819231"/>
                <a:ext cx="3759200" cy="461665"/>
              </a:xfrm>
              <a:prstGeom prst="rect">
                <a:avLst/>
              </a:prstGeom>
              <a:blipFill>
                <a:blip r:embed="rId28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8CB30DC-CA20-967F-0656-69103EA92043}"/>
                  </a:ext>
                </a:extLst>
              </p:cNvPr>
              <p:cNvSpPr txBox="1"/>
              <p:nvPr/>
            </p:nvSpPr>
            <p:spPr>
              <a:xfrm>
                <a:off x="2792298" y="5511522"/>
                <a:ext cx="4616688" cy="5908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∴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8CB30DC-CA20-967F-0656-69103EA92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298" y="5511522"/>
                <a:ext cx="4616688" cy="590867"/>
              </a:xfrm>
              <a:prstGeom prst="rect">
                <a:avLst/>
              </a:prstGeom>
              <a:blipFill>
                <a:blip r:embed="rId29"/>
                <a:stretch>
                  <a:fillRect l="-4932" t="-108333" b="-1729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8295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 build="p" autoUpdateAnimBg="0"/>
      <p:bldP spid="54298" grpId="0" autoUpdateAnimBg="0"/>
      <p:bldP spid="5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28357F2-5AA1-D82D-4F64-49E5A7C32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2">
            <a:extLst>
              <a:ext uri="{FF2B5EF4-FFF2-40B4-BE49-F238E27FC236}">
                <a16:creationId xmlns:a16="http://schemas.microsoft.com/office/drawing/2014/main" id="{37622126-C723-18D6-6CE7-61FFC5C37544}"/>
              </a:ext>
            </a:extLst>
          </p:cNvPr>
          <p:cNvGrpSpPr>
            <a:grpSpLocks/>
          </p:cNvGrpSpPr>
          <p:nvPr/>
        </p:nvGrpSpPr>
        <p:grpSpPr bwMode="auto">
          <a:xfrm>
            <a:off x="7620000" y="381000"/>
            <a:ext cx="2590800" cy="1689100"/>
            <a:chOff x="3840" y="144"/>
            <a:chExt cx="1632" cy="1064"/>
          </a:xfrm>
        </p:grpSpPr>
        <p:grpSp>
          <p:nvGrpSpPr>
            <p:cNvPr id="55299" name="Group 3">
              <a:extLst>
                <a:ext uri="{FF2B5EF4-FFF2-40B4-BE49-F238E27FC236}">
                  <a16:creationId xmlns:a16="http://schemas.microsoft.com/office/drawing/2014/main" id="{426B93C4-036B-BB95-AFFB-6D9753111A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0" y="144"/>
              <a:ext cx="1632" cy="1056"/>
              <a:chOff x="3840" y="144"/>
              <a:chExt cx="1632" cy="1056"/>
            </a:xfrm>
          </p:grpSpPr>
          <p:sp>
            <p:nvSpPr>
              <p:cNvPr id="55300" name="Line 4">
                <a:extLst>
                  <a:ext uri="{FF2B5EF4-FFF2-40B4-BE49-F238E27FC236}">
                    <a16:creationId xmlns:a16="http://schemas.microsoft.com/office/drawing/2014/main" id="{7157956F-BF20-F666-679D-24B69554A5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008"/>
                <a:ext cx="158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55301" name="Line 5">
                <a:extLst>
                  <a:ext uri="{FF2B5EF4-FFF2-40B4-BE49-F238E27FC236}">
                    <a16:creationId xmlns:a16="http://schemas.microsoft.com/office/drawing/2014/main" id="{6B89BBB4-56B9-D97C-154F-3370C39F9E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60" y="144"/>
                <a:ext cx="0" cy="86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55302" name="Object 6">
                <a:extLst>
                  <a:ext uri="{FF2B5EF4-FFF2-40B4-BE49-F238E27FC236}">
                    <a16:creationId xmlns:a16="http://schemas.microsoft.com/office/drawing/2014/main" id="{19762F38-097A-42D9-211B-4E3C594946B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08" y="144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12" name="Equation" r:id="rId3" imgW="5562600" imgH="7315200" progId="Equation.3">
                      <p:embed/>
                    </p:oleObj>
                  </mc:Choice>
                  <mc:Fallback>
                    <p:oleObj name="Equation" r:id="rId3" imgW="5562600" imgH="7315200" progId="Equation.3">
                      <p:embed/>
                      <p:pic>
                        <p:nvPicPr>
                          <p:cNvPr id="55302" name="Object 6">
                            <a:extLst>
                              <a:ext uri="{FF2B5EF4-FFF2-40B4-BE49-F238E27FC236}">
                                <a16:creationId xmlns:a16="http://schemas.microsoft.com/office/drawing/2014/main" id="{E85CEA8B-EFD6-5246-80DD-194D49872F5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8" y="144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303" name="Object 7">
                <a:extLst>
                  <a:ext uri="{FF2B5EF4-FFF2-40B4-BE49-F238E27FC236}">
                    <a16:creationId xmlns:a16="http://schemas.microsoft.com/office/drawing/2014/main" id="{93BC65CA-1AC5-E9F9-4180-F7583F5EEE6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28" y="1048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13" name="Equation" r:id="rId5" imgW="5270500" imgH="5562600" progId="Equation.3">
                      <p:embed/>
                    </p:oleObj>
                  </mc:Choice>
                  <mc:Fallback>
                    <p:oleObj name="Equation" r:id="rId5" imgW="5270500" imgH="5562600" progId="Equation.3">
                      <p:embed/>
                      <p:pic>
                        <p:nvPicPr>
                          <p:cNvPr id="55303" name="Object 7">
                            <a:extLst>
                              <a:ext uri="{FF2B5EF4-FFF2-40B4-BE49-F238E27FC236}">
                                <a16:creationId xmlns:a16="http://schemas.microsoft.com/office/drawing/2014/main" id="{2C3237EE-A107-4645-9EF5-B295C298CE7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28" y="1048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55304" name="Picture 8">
              <a:extLst>
                <a:ext uri="{FF2B5EF4-FFF2-40B4-BE49-F238E27FC236}">
                  <a16:creationId xmlns:a16="http://schemas.microsoft.com/office/drawing/2014/main" id="{EDB37E91-77D8-919D-8872-084954CEE4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4" y="1008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5305" name="Rectangle 9">
                <a:extLst>
                  <a:ext uri="{FF2B5EF4-FFF2-40B4-BE49-F238E27FC236}">
                    <a16:creationId xmlns:a16="http://schemas.microsoft.com/office/drawing/2014/main" id="{A8A60B59-F740-26F6-6F4E-0D7C5FCE9C6D}"/>
                  </a:ext>
                </a:extLst>
              </p:cNvPr>
              <p:cNvSpPr>
                <a:spLocks noGrp="1" noChangeArrowheads="1"/>
              </p:cNvSpPr>
              <p:nvPr>
                <p:ph type="title" idx="4294967295"/>
              </p:nvPr>
            </p:nvSpPr>
            <p:spPr>
              <a:xfrm>
                <a:off x="1271465" y="457199"/>
                <a:ext cx="5259510" cy="593725"/>
              </a:xfrm>
            </p:spPr>
            <p:txBody>
              <a:bodyPr/>
              <a:lstStyle/>
              <a:p>
                <a:pPr algn="l"/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 dirty="0" smtClean="0">
                    <a:solidFill>
                      <a:srgbClr val="0033CC"/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   </a:t>
                </a:r>
                <a:r>
                  <a:rPr lang="zh-CN" altLang="en-US" sz="2400" dirty="0" smtClean="0">
                    <a:solidFill>
                      <a:schemeClr val="bg2"/>
                    </a:solidFill>
                    <a:latin typeface="+mn-ea"/>
                    <a:ea typeface="+mn-ea"/>
                  </a:rPr>
                  <a:t>计算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</a:rPr>
                  <a:t>，其中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</a:rPr>
                  <a:t>为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ea typeface="楷体_GB2312" pitchFamily="49" charset="-122"/>
                </a:endParaRPr>
              </a:p>
            </p:txBody>
          </p:sp>
        </mc:Choice>
        <mc:Fallback>
          <p:sp>
            <p:nvSpPr>
              <p:cNvPr id="55305" name="Rectangle 9">
                <a:extLst>
                  <a:ext uri="{FF2B5EF4-FFF2-40B4-BE49-F238E27FC236}">
                    <a16:creationId xmlns:a16="http://schemas.microsoft.com/office/drawing/2014/main" id="{A8A60B59-F740-26F6-6F4E-0D7C5FCE9C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1271465" y="457199"/>
                <a:ext cx="5259510" cy="593725"/>
              </a:xfrm>
              <a:blipFill>
                <a:blip r:embed="rId8"/>
                <a:stretch>
                  <a:fillRect l="-1856" t="-116495" b="-1742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308" name="Group 12">
            <a:extLst>
              <a:ext uri="{FF2B5EF4-FFF2-40B4-BE49-F238E27FC236}">
                <a16:creationId xmlns:a16="http://schemas.microsoft.com/office/drawing/2014/main" id="{01281B32-F9F7-5F47-4913-C80506CC7677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1371600"/>
            <a:ext cx="2540000" cy="381000"/>
            <a:chOff x="3760" y="768"/>
            <a:chExt cx="1600" cy="240"/>
          </a:xfrm>
        </p:grpSpPr>
        <p:graphicFrame>
          <p:nvGraphicFramePr>
            <p:cNvPr id="55309" name="Object 13">
              <a:extLst>
                <a:ext uri="{FF2B5EF4-FFF2-40B4-BE49-F238E27FC236}">
                  <a16:creationId xmlns:a16="http://schemas.microsoft.com/office/drawing/2014/main" id="{C9316F01-86CB-B044-F08F-B92460EEE56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60" y="768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4" name="Equation" r:id="rId9" imgW="6438900" imgH="7023100" progId="Equation.3">
                    <p:embed/>
                  </p:oleObj>
                </mc:Choice>
                <mc:Fallback>
                  <p:oleObj name="Equation" r:id="rId9" imgW="6438900" imgH="7023100" progId="Equation.3">
                    <p:embed/>
                    <p:pic>
                      <p:nvPicPr>
                        <p:cNvPr id="55309" name="Object 13">
                          <a:extLst>
                            <a:ext uri="{FF2B5EF4-FFF2-40B4-BE49-F238E27FC236}">
                              <a16:creationId xmlns:a16="http://schemas.microsoft.com/office/drawing/2014/main" id="{69CA8DF9-1F96-674A-BDD2-697D0E9C969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0" y="768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0" name="Object 14">
              <a:extLst>
                <a:ext uri="{FF2B5EF4-FFF2-40B4-BE49-F238E27FC236}">
                  <a16:creationId xmlns:a16="http://schemas.microsoft.com/office/drawing/2014/main" id="{11C99083-88E3-006D-5FF4-818813F5389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84" y="768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5" name="Equation" r:id="rId11" imgW="6438900" imgH="7023100" progId="Equation.3">
                    <p:embed/>
                  </p:oleObj>
                </mc:Choice>
                <mc:Fallback>
                  <p:oleObj name="Equation" r:id="rId11" imgW="6438900" imgH="7023100" progId="Equation.3">
                    <p:embed/>
                    <p:pic>
                      <p:nvPicPr>
                        <p:cNvPr id="55310" name="Object 14">
                          <a:extLst>
                            <a:ext uri="{FF2B5EF4-FFF2-40B4-BE49-F238E27FC236}">
                              <a16:creationId xmlns:a16="http://schemas.microsoft.com/office/drawing/2014/main" id="{A6FCC40E-2288-8146-A23C-3E425F1F298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4" y="768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11" name="Line 15">
              <a:extLst>
                <a:ext uri="{FF2B5EF4-FFF2-40B4-BE49-F238E27FC236}">
                  <a16:creationId xmlns:a16="http://schemas.microsoft.com/office/drawing/2014/main" id="{367D2B30-24DF-3191-F6F0-6E664B71CA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84" y="1008"/>
              <a:ext cx="1152" cy="0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grpSp>
        <p:nvGrpSpPr>
          <p:cNvPr id="55312" name="Group 16">
            <a:extLst>
              <a:ext uri="{FF2B5EF4-FFF2-40B4-BE49-F238E27FC236}">
                <a16:creationId xmlns:a16="http://schemas.microsoft.com/office/drawing/2014/main" id="{576DE018-C2EB-C6E3-27BA-0653FA9D203A}"/>
              </a:ext>
            </a:extLst>
          </p:cNvPr>
          <p:cNvGrpSpPr>
            <a:grpSpLocks/>
          </p:cNvGrpSpPr>
          <p:nvPr/>
        </p:nvGrpSpPr>
        <p:grpSpPr bwMode="auto">
          <a:xfrm>
            <a:off x="7505700" y="763588"/>
            <a:ext cx="2273300" cy="1293812"/>
            <a:chOff x="3768" y="385"/>
            <a:chExt cx="1432" cy="815"/>
          </a:xfrm>
        </p:grpSpPr>
        <p:sp>
          <p:nvSpPr>
            <p:cNvPr id="55313" name="Arc 17">
              <a:extLst>
                <a:ext uri="{FF2B5EF4-FFF2-40B4-BE49-F238E27FC236}">
                  <a16:creationId xmlns:a16="http://schemas.microsoft.com/office/drawing/2014/main" id="{546E13B4-ECE8-AEFD-85AC-A389059DF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" y="385"/>
              <a:ext cx="1152" cy="63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4 w 43200"/>
                <a:gd name="T1" fmla="*/ 22815 h 23854"/>
                <a:gd name="T2" fmla="*/ 43082 w 43200"/>
                <a:gd name="T3" fmla="*/ 23854 h 23854"/>
                <a:gd name="T4" fmla="*/ 21600 w 43200"/>
                <a:gd name="T5" fmla="*/ 21600 h 23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854" fill="none" extrusionOk="0">
                  <a:moveTo>
                    <a:pt x="34" y="22814"/>
                  </a:moveTo>
                  <a:cubicBezTo>
                    <a:pt x="11" y="22410"/>
                    <a:pt x="0" y="2200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352"/>
                    <a:pt x="43160" y="23105"/>
                    <a:pt x="43082" y="23854"/>
                  </a:cubicBezTo>
                </a:path>
                <a:path w="43200" h="23854" stroke="0" extrusionOk="0">
                  <a:moveTo>
                    <a:pt x="34" y="22814"/>
                  </a:moveTo>
                  <a:cubicBezTo>
                    <a:pt x="11" y="22410"/>
                    <a:pt x="0" y="2200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352"/>
                    <a:pt x="43160" y="23105"/>
                    <a:pt x="43082" y="238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55314" name="Object 18">
              <a:extLst>
                <a:ext uri="{FF2B5EF4-FFF2-40B4-BE49-F238E27FC236}">
                  <a16:creationId xmlns:a16="http://schemas.microsoft.com/office/drawing/2014/main" id="{12003603-DE55-273A-FAF2-926765A0899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68" y="1048"/>
            <a:ext cx="31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6" name="Equation" r:id="rId13" imgW="11404600" imgH="5562600" progId="Equation.3">
                    <p:embed/>
                  </p:oleObj>
                </mc:Choice>
                <mc:Fallback>
                  <p:oleObj name="Equation" r:id="rId13" imgW="11404600" imgH="5562600" progId="Equation.3">
                    <p:embed/>
                    <p:pic>
                      <p:nvPicPr>
                        <p:cNvPr id="55314" name="Object 18">
                          <a:extLst>
                            <a:ext uri="{FF2B5EF4-FFF2-40B4-BE49-F238E27FC236}">
                              <a16:creationId xmlns:a16="http://schemas.microsoft.com/office/drawing/2014/main" id="{6DD1FD3D-8CD0-174E-9A7B-387DB53D5D6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8" y="1048"/>
                          <a:ext cx="31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5" name="Object 19">
              <a:extLst>
                <a:ext uri="{FF2B5EF4-FFF2-40B4-BE49-F238E27FC236}">
                  <a16:creationId xmlns:a16="http://schemas.microsoft.com/office/drawing/2014/main" id="{96B3FD64-FA59-F5A8-B03D-F158A7249D3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56" y="104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7" name="Equation" r:id="rId15" imgW="5270500" imgH="5562600" progId="Equation.3">
                    <p:embed/>
                  </p:oleObj>
                </mc:Choice>
                <mc:Fallback>
                  <p:oleObj name="Equation" r:id="rId15" imgW="5270500" imgH="5562600" progId="Equation.3">
                    <p:embed/>
                    <p:pic>
                      <p:nvPicPr>
                        <p:cNvPr id="55315" name="Object 19">
                          <a:extLst>
                            <a:ext uri="{FF2B5EF4-FFF2-40B4-BE49-F238E27FC236}">
                              <a16:creationId xmlns:a16="http://schemas.microsoft.com/office/drawing/2014/main" id="{2FAC98D1-DBC1-C343-B39E-829A398829A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56" y="104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16" name="Line 20">
              <a:extLst>
                <a:ext uri="{FF2B5EF4-FFF2-40B4-BE49-F238E27FC236}">
                  <a16:creationId xmlns:a16="http://schemas.microsoft.com/office/drawing/2014/main" id="{5CF7C094-F5B4-498C-552C-29992EC1F9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28" y="470"/>
              <a:ext cx="144" cy="96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317" name="Text Box 21">
                <a:extLst>
                  <a:ext uri="{FF2B5EF4-FFF2-40B4-BE49-F238E27FC236}">
                    <a16:creationId xmlns:a16="http://schemas.microsoft.com/office/drawing/2014/main" id="{62CFA36D-52FA-60F6-F67E-D152D8CDC75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74850" y="1057274"/>
                <a:ext cx="4883150" cy="8309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(1)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半径为</a:t>
                </a:r>
                <a14:m>
                  <m:oMath xmlns:m="http://schemas.openxmlformats.org/officeDocument/2006/math">
                    <m:r>
                      <a:rPr lang="zh-CN" altLang="en-US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𝑎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 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圆心在原点的上半圆周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,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方向为逆时针方向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;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 </a:t>
                </a:r>
              </a:p>
            </p:txBody>
          </p:sp>
        </mc:Choice>
        <mc:Fallback xmlns="">
          <p:sp>
            <p:nvSpPr>
              <p:cNvPr id="55317" name="Text Box 21">
                <a:extLst>
                  <a:ext uri="{FF2B5EF4-FFF2-40B4-BE49-F238E27FC236}">
                    <a16:creationId xmlns:a16="http://schemas.microsoft.com/office/drawing/2014/main" id="{62CFA36D-52FA-60F6-F67E-D152D8CDC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4850" y="1057274"/>
                <a:ext cx="4883150" cy="830997"/>
              </a:xfrm>
              <a:prstGeom prst="rect">
                <a:avLst/>
              </a:prstGeom>
              <a:blipFill>
                <a:blip r:embed="rId17"/>
                <a:stretch>
                  <a:fillRect l="-2078" t="-9091" b="-16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319" name="Text Box 23">
                <a:extLst>
                  <a:ext uri="{FF2B5EF4-FFF2-40B4-BE49-F238E27FC236}">
                    <a16:creationId xmlns:a16="http://schemas.microsoft.com/office/drawing/2014/main" id="{979C9F15-CBF6-14E8-0471-98862A2FE6D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74850" y="2023505"/>
                <a:ext cx="65532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(2) </a:t>
                </a:r>
                <a:r>
                  <a:rPr lang="zh-CN" altLang="en-US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从点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( 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, 0 )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沿 </a:t>
                </a:r>
                <a:r>
                  <a:rPr lang="en-US" altLang="zh-CN" sz="2400" i="1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x </a:t>
                </a:r>
                <a:r>
                  <a:rPr lang="zh-CN" altLang="en-US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轴到点</a:t>
                </a:r>
                <a:r>
                  <a:rPr lang="zh-CN" altLang="en-US" sz="2400" i="1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(–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, 0 )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.  </a:t>
                </a:r>
                <a:endParaRPr lang="en-US" altLang="zh-CN" sz="2000" dirty="0">
                  <a:solidFill>
                    <a:schemeClr val="bg2"/>
                  </a:solidFill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319" name="Text Box 23">
                <a:extLst>
                  <a:ext uri="{FF2B5EF4-FFF2-40B4-BE49-F238E27FC236}">
                    <a16:creationId xmlns:a16="http://schemas.microsoft.com/office/drawing/2014/main" id="{979C9F15-CBF6-14E8-0471-98862A2FE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4850" y="2023505"/>
                <a:ext cx="6553200" cy="461665"/>
              </a:xfrm>
              <a:prstGeom prst="rect">
                <a:avLst/>
              </a:prstGeom>
              <a:blipFill>
                <a:blip r:embed="rId18"/>
                <a:stretch>
                  <a:fillRect l="-1547" t="-16216" b="-2973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320" name="Text Box 24">
                <a:extLst>
                  <a:ext uri="{FF2B5EF4-FFF2-40B4-BE49-F238E27FC236}">
                    <a16:creationId xmlns:a16="http://schemas.microsoft.com/office/drawing/2014/main" id="{7B885FA2-022A-78B3-4721-64E7047F39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01080" y="2757488"/>
                <a:ext cx="73152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</a:rPr>
                  <a:t>解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+mn-lt"/>
                    <a:ea typeface="+mn-ea"/>
                  </a:rPr>
                  <a:t>: 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(1)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取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lt"/>
                    <a:ea typeface="+mn-ea"/>
                  </a:rPr>
                  <a:t>L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的参数方程为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>
          <p:sp>
            <p:nvSpPr>
              <p:cNvPr id="55320" name="Text Box 24">
                <a:extLst>
                  <a:ext uri="{FF2B5EF4-FFF2-40B4-BE49-F238E27FC236}">
                    <a16:creationId xmlns:a16="http://schemas.microsoft.com/office/drawing/2014/main" id="{7B885FA2-022A-78B3-4721-64E7047F3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01080" y="2757488"/>
                <a:ext cx="7315200" cy="461665"/>
              </a:xfrm>
              <a:prstGeom prst="rect">
                <a:avLst/>
              </a:prstGeom>
              <a:blipFill>
                <a:blip r:embed="rId19"/>
                <a:stretch>
                  <a:fillRect l="-1250" t="-14474" b="-3026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326" name="Text Box 30">
                <a:extLst>
                  <a:ext uri="{FF2B5EF4-FFF2-40B4-BE49-F238E27FC236}">
                    <a16:creationId xmlns:a16="http://schemas.microsoft.com/office/drawing/2014/main" id="{E52D7410-13AC-D2DF-DACB-19B58A0FD0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74850" y="4941168"/>
                <a:ext cx="524693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</a:rPr>
                  <a:t>(2)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取 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</a:rPr>
                  <a:t>L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的方程为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55326" name="Text Box 30">
                <a:extLst>
                  <a:ext uri="{FF2B5EF4-FFF2-40B4-BE49-F238E27FC236}">
                    <a16:creationId xmlns:a16="http://schemas.microsoft.com/office/drawing/2014/main" id="{E52D7410-13AC-D2DF-DACB-19B58A0FD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4850" y="4941168"/>
                <a:ext cx="5246938" cy="461665"/>
              </a:xfrm>
              <a:prstGeom prst="rect">
                <a:avLst/>
              </a:prstGeom>
              <a:blipFill>
                <a:blip r:embed="rId20"/>
                <a:stretch>
                  <a:fillRect l="-1858" t="-14667" b="-32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334" name="Text Box 38">
            <a:extLst>
              <a:ext uri="{FF2B5EF4-FFF2-40B4-BE49-F238E27FC236}">
                <a16:creationId xmlns:a16="http://schemas.microsoft.com/office/drawing/2014/main" id="{E1AD524B-A363-668E-8AA4-BD3A28486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100" y="4941168"/>
            <a:ext cx="68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335" name="Text Box 39">
                <a:extLst>
                  <a:ext uri="{FF2B5EF4-FFF2-40B4-BE49-F238E27FC236}">
                    <a16:creationId xmlns:a16="http://schemas.microsoft.com/office/drawing/2014/main" id="{6F8CDE95-8C78-7F93-CD9E-4E1EA92C8B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33464" y="3475673"/>
                <a:ext cx="1898277" cy="5284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则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5335" name="Text Box 39">
                <a:extLst>
                  <a:ext uri="{FF2B5EF4-FFF2-40B4-BE49-F238E27FC236}">
                    <a16:creationId xmlns:a16="http://schemas.microsoft.com/office/drawing/2014/main" id="{6F8CDE95-8C78-7F93-CD9E-4E1EA92C8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33464" y="3475673"/>
                <a:ext cx="1898277" cy="528414"/>
              </a:xfrm>
              <a:prstGeom prst="rect">
                <a:avLst/>
              </a:prstGeom>
              <a:blipFill>
                <a:blip r:embed="rId21"/>
                <a:stretch>
                  <a:fillRect l="-14000" t="-132558" b="-19302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6E1E271-0AF9-1144-ED21-A1220B62B9F5}"/>
                  </a:ext>
                </a:extLst>
              </p:cNvPr>
              <p:cNvSpPr txBox="1"/>
              <p:nvPr/>
            </p:nvSpPr>
            <p:spPr>
              <a:xfrm>
                <a:off x="3848100" y="3466215"/>
                <a:ext cx="6096000" cy="5615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e>
                    </m:nary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sin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⋅(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𝑎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sin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𝑡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6E1E271-0AF9-1144-ED21-A1220B62B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100" y="3466215"/>
                <a:ext cx="6096000" cy="561564"/>
              </a:xfrm>
              <a:prstGeom prst="rect">
                <a:avLst/>
              </a:prstGeom>
              <a:blipFill>
                <a:blip r:embed="rId22"/>
                <a:stretch>
                  <a:fillRect l="-9356" t="-122222" b="-1844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F13FBC5-0ADA-DAC2-FF37-223BCFACCBE0}"/>
                  </a:ext>
                </a:extLst>
              </p:cNvPr>
              <p:cNvSpPr txBox="1"/>
              <p:nvPr/>
            </p:nvSpPr>
            <p:spPr>
              <a:xfrm>
                <a:off x="3437031" y="4088148"/>
                <a:ext cx="3263714" cy="618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type m:val="li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F13FBC5-0ADA-DAC2-FF37-223BCFACCB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031" y="4088148"/>
                <a:ext cx="3263714" cy="618054"/>
              </a:xfrm>
              <a:prstGeom prst="rect">
                <a:avLst/>
              </a:prstGeom>
              <a:blipFill>
                <a:blip r:embed="rId23"/>
                <a:stretch>
                  <a:fillRect t="-104082" b="-17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5EE34E8-A312-E3B4-85FE-0910ECF04581}"/>
                  </a:ext>
                </a:extLst>
              </p:cNvPr>
              <p:cNvSpPr txBox="1"/>
              <p:nvPr/>
            </p:nvSpPr>
            <p:spPr>
              <a:xfrm>
                <a:off x="6349857" y="4112998"/>
                <a:ext cx="2698377" cy="616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=−2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⋅1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5EE34E8-A312-E3B4-85FE-0910ECF045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857" y="4112998"/>
                <a:ext cx="2698377" cy="616515"/>
              </a:xfrm>
              <a:prstGeom prst="rect">
                <a:avLst/>
              </a:prstGeom>
              <a:blipFill>
                <a:blip r:embed="rId24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09234CA3-271C-4139-8350-E75E0384EE40}"/>
                  </a:ext>
                </a:extLst>
              </p:cNvPr>
              <p:cNvSpPr txBox="1"/>
              <p:nvPr/>
            </p:nvSpPr>
            <p:spPr>
              <a:xfrm>
                <a:off x="8350436" y="4117629"/>
                <a:ext cx="2399928" cy="6149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09234CA3-271C-4139-8350-E75E0384EE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436" y="4117629"/>
                <a:ext cx="2399928" cy="614977"/>
              </a:xfrm>
              <a:prstGeom prst="rect">
                <a:avLst/>
              </a:prstGeom>
              <a:blipFill>
                <a:blip r:embed="rId25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DCBF5876-A574-632A-1C42-C61A13A7406C}"/>
                  </a:ext>
                </a:extLst>
              </p:cNvPr>
              <p:cNvSpPr txBox="1"/>
              <p:nvPr/>
            </p:nvSpPr>
            <p:spPr>
              <a:xfrm>
                <a:off x="2670766" y="5573271"/>
                <a:ext cx="2698377" cy="518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DCBF5876-A574-632A-1C42-C61A13A74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0766" y="5573271"/>
                <a:ext cx="2698377" cy="518988"/>
              </a:xfrm>
              <a:prstGeom prst="rect">
                <a:avLst/>
              </a:prstGeom>
              <a:blipFill>
                <a:blip r:embed="rId26"/>
                <a:stretch>
                  <a:fillRect l="-18284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5CB3A87-F4BA-472E-120C-ECC817B50DF3}"/>
                  </a:ext>
                </a:extLst>
              </p:cNvPr>
              <p:cNvSpPr txBox="1"/>
              <p:nvPr/>
            </p:nvSpPr>
            <p:spPr>
              <a:xfrm>
                <a:off x="3999232" y="5550989"/>
                <a:ext cx="1898277" cy="563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5CB3A87-F4BA-472E-120C-ECC817B50D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232" y="5550989"/>
                <a:ext cx="1898277" cy="56355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731B3B2F-7B67-48C9-5E85-FC6FBAE450B3}"/>
                  </a:ext>
                </a:extLst>
              </p:cNvPr>
              <p:cNvSpPr txBox="1"/>
              <p:nvPr/>
            </p:nvSpPr>
            <p:spPr>
              <a:xfrm>
                <a:off x="5613948" y="5601932"/>
                <a:ext cx="16078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731B3B2F-7B67-48C9-5E85-FC6FBAE450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948" y="5601932"/>
                <a:ext cx="1607840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28858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5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5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7" grpId="0" autoUpdateAnimBg="0"/>
      <p:bldP spid="55319" grpId="0" autoUpdateAnimBg="0"/>
      <p:bldP spid="55320" grpId="0" autoUpdateAnimBg="0"/>
      <p:bldP spid="55326" grpId="0" autoUpdateAnimBg="0"/>
      <p:bldP spid="55334" grpId="0" autoUpdateAnimBg="0"/>
      <p:bldP spid="55335" grpId="0" build="p" autoUpdateAnimBg="0"/>
      <p:bldP spid="5" grpId="0" build="p"/>
      <p:bldP spid="7" grpId="0" build="p"/>
      <p:bldP spid="9" grpId="0" build="p"/>
      <p:bldP spid="11" grpId="0" build="p"/>
      <p:bldP spid="15" grpId="0"/>
      <p:bldP spid="17" grpId="0"/>
      <p:bldP spid="2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74238-064B-B24D-B0EA-88B129277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6322" name="Rectangle 2">
                <a:extLst>
                  <a:ext uri="{FF2B5EF4-FFF2-40B4-BE49-F238E27FC236}">
                    <a16:creationId xmlns:a16="http://schemas.microsoft.com/office/drawing/2014/main" id="{C83A608C-F424-0939-C95E-A96414ABE0B8}"/>
                  </a:ext>
                </a:extLst>
              </p:cNvPr>
              <p:cNvSpPr>
                <a:spLocks noGrp="1" noChangeArrowheads="1"/>
              </p:cNvSpPr>
              <p:nvPr>
                <p:ph type="title" idx="4294967295"/>
              </p:nvPr>
            </p:nvSpPr>
            <p:spPr>
              <a:xfrm>
                <a:off x="1415481" y="374650"/>
                <a:ext cx="5855270" cy="685800"/>
              </a:xfrm>
            </p:spPr>
            <p:txBody>
              <a:bodyPr/>
              <a:lstStyle/>
              <a:p>
                <a:pPr algn="l"/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</a:rPr>
                  <a:t>3</a:t>
                </a:r>
                <a:r>
                  <a:rPr lang="en-US" altLang="zh-CN" sz="2400" b="1" dirty="0" smtClean="0">
                    <a:solidFill>
                      <a:schemeClr val="bg2"/>
                    </a:solidFill>
                    <a:latin typeface="+mn-lt"/>
                    <a:ea typeface="+mn-ea"/>
                  </a:rPr>
                  <a:t>  </a:t>
                </a:r>
                <a:r>
                  <a:rPr lang="zh-CN" altLang="en-US" sz="2400" dirty="0" smtClean="0">
                    <a:solidFill>
                      <a:schemeClr val="bg2"/>
                    </a:solidFill>
                    <a:latin typeface="+mn-lt"/>
                    <a:ea typeface="+mn-ea"/>
                  </a:rPr>
                  <a:t>计算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 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其中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lt"/>
                    <a:ea typeface="+mn-ea"/>
                  </a:rPr>
                  <a:t>L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为</a:t>
                </a:r>
              </a:p>
            </p:txBody>
          </p:sp>
        </mc:Choice>
        <mc:Fallback>
          <p:sp>
            <p:nvSpPr>
              <p:cNvPr id="56322" name="Rectangle 2">
                <a:extLst>
                  <a:ext uri="{FF2B5EF4-FFF2-40B4-BE49-F238E27FC236}">
                    <a16:creationId xmlns:a16="http://schemas.microsoft.com/office/drawing/2014/main" id="{C83A608C-F424-0939-C95E-A96414ABE0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1415481" y="374650"/>
                <a:ext cx="5855270" cy="685800"/>
              </a:xfrm>
              <a:blipFill>
                <a:blip r:embed="rId3"/>
                <a:stretch>
                  <a:fillRect l="-1561" t="-92920" b="-1424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325" name="Text Box 5">
                <a:extLst>
                  <a:ext uri="{FF2B5EF4-FFF2-40B4-BE49-F238E27FC236}">
                    <a16:creationId xmlns:a16="http://schemas.microsoft.com/office/drawing/2014/main" id="{7118F7F3-0302-14E6-284E-B0E695AA79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5560" y="1060451"/>
                <a:ext cx="4578351" cy="47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(1)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抛物线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  </a:t>
                </a:r>
              </a:p>
            </p:txBody>
          </p:sp>
        </mc:Choice>
        <mc:Fallback>
          <p:sp>
            <p:nvSpPr>
              <p:cNvPr id="56325" name="Text Box 5">
                <a:extLst>
                  <a:ext uri="{FF2B5EF4-FFF2-40B4-BE49-F238E27FC236}">
                    <a16:creationId xmlns:a16="http://schemas.microsoft.com/office/drawing/2014/main" id="{7118F7F3-0302-14E6-284E-B0E695AA7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35560" y="1060451"/>
                <a:ext cx="4578351" cy="470000"/>
              </a:xfrm>
              <a:prstGeom prst="rect">
                <a:avLst/>
              </a:prstGeom>
              <a:blipFill>
                <a:blip r:embed="rId4"/>
                <a:stretch>
                  <a:fillRect l="-1997" t="-14286" b="-2857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327" name="Text Box 7">
                <a:extLst>
                  <a:ext uri="{FF2B5EF4-FFF2-40B4-BE49-F238E27FC236}">
                    <a16:creationId xmlns:a16="http://schemas.microsoft.com/office/drawing/2014/main" id="{D1AAEDEF-96C9-72A9-EAE7-DC1E9DD1D9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5561" y="1727201"/>
                <a:ext cx="4533900" cy="47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(2)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抛物线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  </a:t>
                </a:r>
              </a:p>
            </p:txBody>
          </p:sp>
        </mc:Choice>
        <mc:Fallback>
          <p:sp>
            <p:nvSpPr>
              <p:cNvPr id="56327" name="Text Box 7">
                <a:extLst>
                  <a:ext uri="{FF2B5EF4-FFF2-40B4-BE49-F238E27FC236}">
                    <a16:creationId xmlns:a16="http://schemas.microsoft.com/office/drawing/2014/main" id="{D1AAEDEF-96C9-72A9-EAE7-DC1E9DD1D9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35561" y="1727201"/>
                <a:ext cx="4533900" cy="470000"/>
              </a:xfrm>
              <a:prstGeom prst="rect">
                <a:avLst/>
              </a:prstGeom>
              <a:blipFill>
                <a:blip r:embed="rId5"/>
                <a:stretch>
                  <a:fillRect l="-2016" t="-14286" b="-2857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329" name="Text Box 9">
                <a:extLst>
                  <a:ext uri="{FF2B5EF4-FFF2-40B4-BE49-F238E27FC236}">
                    <a16:creationId xmlns:a16="http://schemas.microsoft.com/office/drawing/2014/main" id="{C39C7B6F-5757-267D-3265-A2FD7345D8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5561" y="2425701"/>
                <a:ext cx="4000500" cy="5052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(3)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有向折线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bar>
                      <m:barPr>
                        <m:pos m:val="to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𝑂𝐴</m:t>
                        </m:r>
                      </m:e>
                    </m:ba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⋃</m:t>
                    </m:r>
                    <m:bar>
                      <m:barPr>
                        <m:pos m:val="to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ba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</a:rPr>
                  <a:t>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r>
                  <a:rPr lang="zh-CN" altLang="en-US" sz="2400" i="1" dirty="0">
                    <a:solidFill>
                      <a:schemeClr val="bg2"/>
                    </a:solidFill>
                    <a:latin typeface="+mn-lt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>
          <p:sp>
            <p:nvSpPr>
              <p:cNvPr id="56329" name="Text Box 9">
                <a:extLst>
                  <a:ext uri="{FF2B5EF4-FFF2-40B4-BE49-F238E27FC236}">
                    <a16:creationId xmlns:a16="http://schemas.microsoft.com/office/drawing/2014/main" id="{C39C7B6F-5757-267D-3265-A2FD7345D8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35561" y="2425701"/>
                <a:ext cx="4000500" cy="505203"/>
              </a:xfrm>
              <a:prstGeom prst="rect">
                <a:avLst/>
              </a:prstGeom>
              <a:blipFill>
                <a:blip r:embed="rId6"/>
                <a:stretch>
                  <a:fillRect l="-2283" t="-6024" b="-2650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331" name="Text Box 11">
            <a:extLst>
              <a:ext uri="{FF2B5EF4-FFF2-40B4-BE49-F238E27FC236}">
                <a16:creationId xmlns:a16="http://schemas.microsoft.com/office/drawing/2014/main" id="{E7FE816A-9781-80D7-1351-0DE41125B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8" y="3208338"/>
            <a:ext cx="2057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解  </a:t>
            </a:r>
            <a:r>
              <a:rPr lang="en-US" altLang="zh-CN" sz="2400" dirty="0" smtClean="0">
                <a:solidFill>
                  <a:schemeClr val="bg2"/>
                </a:solidFill>
                <a:latin typeface="+mn-lt"/>
                <a:ea typeface="+mn-ea"/>
              </a:rPr>
              <a:t>(</a:t>
            </a: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1) </a:t>
            </a:r>
            <a:r>
              <a:rPr lang="zh-CN" altLang="en-US" sz="2400" dirty="0">
                <a:solidFill>
                  <a:schemeClr val="bg2"/>
                </a:solidFill>
                <a:latin typeface="+mn-lt"/>
                <a:ea typeface="+mn-ea"/>
              </a:rPr>
              <a:t>原式</a:t>
            </a:r>
          </a:p>
        </p:txBody>
      </p:sp>
      <p:sp>
        <p:nvSpPr>
          <p:cNvPr id="56334" name="Text Box 14">
            <a:extLst>
              <a:ext uri="{FF2B5EF4-FFF2-40B4-BE49-F238E27FC236}">
                <a16:creationId xmlns:a16="http://schemas.microsoft.com/office/drawing/2014/main" id="{15CE9A23-B0B2-114C-96EE-0F530A217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4532" y="4110335"/>
            <a:ext cx="152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(2) </a:t>
            </a:r>
            <a:r>
              <a:rPr lang="zh-CN" altLang="en-US" sz="2400" dirty="0">
                <a:solidFill>
                  <a:schemeClr val="bg2"/>
                </a:solidFill>
                <a:latin typeface="+mn-lt"/>
                <a:ea typeface="+mn-ea"/>
              </a:rPr>
              <a:t>原式</a:t>
            </a:r>
          </a:p>
        </p:txBody>
      </p:sp>
      <p:sp>
        <p:nvSpPr>
          <p:cNvPr id="56337" name="Text Box 17">
            <a:extLst>
              <a:ext uri="{FF2B5EF4-FFF2-40B4-BE49-F238E27FC236}">
                <a16:creationId xmlns:a16="http://schemas.microsoft.com/office/drawing/2014/main" id="{A27CB64F-3D5D-501D-3C46-E3B82306E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9261" y="4924763"/>
            <a:ext cx="16097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(3) </a:t>
            </a:r>
            <a:r>
              <a:rPr lang="zh-CN" altLang="en-US" sz="2400" dirty="0">
                <a:solidFill>
                  <a:schemeClr val="bg2"/>
                </a:solidFill>
                <a:latin typeface="+mn-lt"/>
                <a:ea typeface="+mn-ea"/>
              </a:rPr>
              <a:t>原式</a:t>
            </a:r>
          </a:p>
        </p:txBody>
      </p:sp>
      <p:grpSp>
        <p:nvGrpSpPr>
          <p:cNvPr id="56341" name="Group 21">
            <a:extLst>
              <a:ext uri="{FF2B5EF4-FFF2-40B4-BE49-F238E27FC236}">
                <a16:creationId xmlns:a16="http://schemas.microsoft.com/office/drawing/2014/main" id="{5158D227-1896-C8A8-E3E5-D9D66F44B5FF}"/>
              </a:ext>
            </a:extLst>
          </p:cNvPr>
          <p:cNvGrpSpPr>
            <a:grpSpLocks/>
          </p:cNvGrpSpPr>
          <p:nvPr/>
        </p:nvGrpSpPr>
        <p:grpSpPr bwMode="auto">
          <a:xfrm>
            <a:off x="8963025" y="612776"/>
            <a:ext cx="1239838" cy="2428875"/>
            <a:chOff x="4686" y="294"/>
            <a:chExt cx="781" cy="1530"/>
          </a:xfrm>
        </p:grpSpPr>
        <p:graphicFrame>
          <p:nvGraphicFramePr>
            <p:cNvPr id="56342" name="Object 22">
              <a:extLst>
                <a:ext uri="{FF2B5EF4-FFF2-40B4-BE49-F238E27FC236}">
                  <a16:creationId xmlns:a16="http://schemas.microsoft.com/office/drawing/2014/main" id="{83637DBC-DB6E-86F3-F176-B5F7C4283C2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86" y="1563"/>
            <a:ext cx="622" cy="2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36" name="公式" r:id="rId7" imgW="11112500" imgH="4686300" progId="Equation.3">
                    <p:embed/>
                  </p:oleObj>
                </mc:Choice>
                <mc:Fallback>
                  <p:oleObj name="公式" r:id="rId7" imgW="11112500" imgH="4686300" progId="Equation.3">
                    <p:embed/>
                    <p:pic>
                      <p:nvPicPr>
                        <p:cNvPr id="56342" name="Object 22">
                          <a:extLst>
                            <a:ext uri="{FF2B5EF4-FFF2-40B4-BE49-F238E27FC236}">
                              <a16:creationId xmlns:a16="http://schemas.microsoft.com/office/drawing/2014/main" id="{0A3B870E-B1CD-C57F-6112-06E0615D837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6" y="1563"/>
                          <a:ext cx="622" cy="2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343" name="Object 23">
              <a:extLst>
                <a:ext uri="{FF2B5EF4-FFF2-40B4-BE49-F238E27FC236}">
                  <a16:creationId xmlns:a16="http://schemas.microsoft.com/office/drawing/2014/main" id="{A17B633D-B0EB-E73B-0A55-4110D0AF212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76" y="294"/>
            <a:ext cx="591" cy="2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37" name="公式" r:id="rId9" imgW="10528300" imgH="4686300" progId="Equation.3">
                    <p:embed/>
                  </p:oleObj>
                </mc:Choice>
                <mc:Fallback>
                  <p:oleObj name="公式" r:id="rId9" imgW="10528300" imgH="4686300" progId="Equation.3">
                    <p:embed/>
                    <p:pic>
                      <p:nvPicPr>
                        <p:cNvPr id="56343" name="Object 23">
                          <a:extLst>
                            <a:ext uri="{FF2B5EF4-FFF2-40B4-BE49-F238E27FC236}">
                              <a16:creationId xmlns:a16="http://schemas.microsoft.com/office/drawing/2014/main" id="{BCA3C369-88ED-E21B-813F-BE53D988787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6" y="294"/>
                          <a:ext cx="591" cy="2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344" name="Line 24">
              <a:extLst>
                <a:ext uri="{FF2B5EF4-FFF2-40B4-BE49-F238E27FC236}">
                  <a16:creationId xmlns:a16="http://schemas.microsoft.com/office/drawing/2014/main" id="{1F99A1F1-9850-037A-537B-FEB3D3A55F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88" y="507"/>
              <a:ext cx="0" cy="100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56346" name="Line 26">
            <a:extLst>
              <a:ext uri="{FF2B5EF4-FFF2-40B4-BE49-F238E27FC236}">
                <a16:creationId xmlns:a16="http://schemas.microsoft.com/office/drawing/2014/main" id="{E313C972-F98F-1860-124F-6ED698AAA2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01200" y="1712913"/>
            <a:ext cx="0" cy="3810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p:grpSp>
        <p:nvGrpSpPr>
          <p:cNvPr id="56347" name="Group 27">
            <a:extLst>
              <a:ext uri="{FF2B5EF4-FFF2-40B4-BE49-F238E27FC236}">
                <a16:creationId xmlns:a16="http://schemas.microsoft.com/office/drawing/2014/main" id="{55C7EA1D-FA25-CB41-4FD4-F44CBA6A0F93}"/>
              </a:ext>
            </a:extLst>
          </p:cNvPr>
          <p:cNvGrpSpPr>
            <a:grpSpLocks/>
          </p:cNvGrpSpPr>
          <p:nvPr/>
        </p:nvGrpSpPr>
        <p:grpSpPr bwMode="auto">
          <a:xfrm>
            <a:off x="7664450" y="950913"/>
            <a:ext cx="1936750" cy="1600200"/>
            <a:chOff x="3820" y="384"/>
            <a:chExt cx="1220" cy="1008"/>
          </a:xfrm>
        </p:grpSpPr>
        <p:graphicFrame>
          <p:nvGraphicFramePr>
            <p:cNvPr id="56348" name="Object 28">
              <a:extLst>
                <a:ext uri="{FF2B5EF4-FFF2-40B4-BE49-F238E27FC236}">
                  <a16:creationId xmlns:a16="http://schemas.microsoft.com/office/drawing/2014/main" id="{384B38AF-7032-CAB4-785C-177F7437DB9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20" y="432"/>
            <a:ext cx="768" cy="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38" name="公式" r:id="rId11" imgW="9944100" imgH="5270500" progId="Equation.3">
                    <p:embed/>
                  </p:oleObj>
                </mc:Choice>
                <mc:Fallback>
                  <p:oleObj name="公式" r:id="rId11" imgW="9944100" imgH="5270500" progId="Equation.3">
                    <p:embed/>
                    <p:pic>
                      <p:nvPicPr>
                        <p:cNvPr id="56348" name="Object 28">
                          <a:extLst>
                            <a:ext uri="{FF2B5EF4-FFF2-40B4-BE49-F238E27FC236}">
                              <a16:creationId xmlns:a16="http://schemas.microsoft.com/office/drawing/2014/main" id="{EEB92DA4-A933-2DD0-F758-31D1CE389D1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0" y="432"/>
                          <a:ext cx="768" cy="4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349" name="Freeform 29">
              <a:extLst>
                <a:ext uri="{FF2B5EF4-FFF2-40B4-BE49-F238E27FC236}">
                  <a16:creationId xmlns:a16="http://schemas.microsoft.com/office/drawing/2014/main" id="{E7C4BB43-0AF6-7E1B-CB87-EB42F864E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384"/>
              <a:ext cx="960" cy="1008"/>
            </a:xfrm>
            <a:custGeom>
              <a:avLst/>
              <a:gdLst>
                <a:gd name="T0" fmla="*/ 0 w 960"/>
                <a:gd name="T1" fmla="*/ 1008 h 1008"/>
                <a:gd name="T2" fmla="*/ 240 w 960"/>
                <a:gd name="T3" fmla="*/ 528 h 1008"/>
                <a:gd name="T4" fmla="*/ 960 w 960"/>
                <a:gd name="T5" fmla="*/ 0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0" h="1008">
                  <a:moveTo>
                    <a:pt x="0" y="1008"/>
                  </a:moveTo>
                  <a:cubicBezTo>
                    <a:pt x="40" y="852"/>
                    <a:pt x="80" y="696"/>
                    <a:pt x="240" y="528"/>
                  </a:cubicBezTo>
                  <a:cubicBezTo>
                    <a:pt x="400" y="360"/>
                    <a:pt x="680" y="180"/>
                    <a:pt x="960" y="0"/>
                  </a:cubicBezTo>
                </a:path>
              </a:pathLst>
            </a:custGeom>
            <a:noFill/>
            <a:ln w="28575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  <a:latin typeface="+mn-lt"/>
                <a:ea typeface="+mn-ea"/>
              </a:endParaRPr>
            </a:p>
          </p:txBody>
        </p:sp>
        <p:sp>
          <p:nvSpPr>
            <p:cNvPr id="56350" name="Line 30">
              <a:extLst>
                <a:ext uri="{FF2B5EF4-FFF2-40B4-BE49-F238E27FC236}">
                  <a16:creationId xmlns:a16="http://schemas.microsoft.com/office/drawing/2014/main" id="{EA1F6001-82B6-1A78-8F71-884A3EA070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12" y="576"/>
              <a:ext cx="240" cy="16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56351" name="Group 31">
            <a:extLst>
              <a:ext uri="{FF2B5EF4-FFF2-40B4-BE49-F238E27FC236}">
                <a16:creationId xmlns:a16="http://schemas.microsoft.com/office/drawing/2014/main" id="{D882D2AE-E341-141B-F2A6-A6BE45CF6F46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950913"/>
            <a:ext cx="1524000" cy="1600200"/>
            <a:chOff x="4080" y="384"/>
            <a:chExt cx="960" cy="1008"/>
          </a:xfrm>
        </p:grpSpPr>
        <p:graphicFrame>
          <p:nvGraphicFramePr>
            <p:cNvPr id="56352" name="Object 32">
              <a:extLst>
                <a:ext uri="{FF2B5EF4-FFF2-40B4-BE49-F238E27FC236}">
                  <a16:creationId xmlns:a16="http://schemas.microsoft.com/office/drawing/2014/main" id="{133E8135-A780-5A76-C9B3-0831AA07B81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52" y="912"/>
            <a:ext cx="768" cy="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39" name="公式" r:id="rId13" imgW="9944100" imgH="5270500" progId="Equation.3">
                    <p:embed/>
                  </p:oleObj>
                </mc:Choice>
                <mc:Fallback>
                  <p:oleObj name="公式" r:id="rId13" imgW="9944100" imgH="5270500" progId="Equation.3">
                    <p:embed/>
                    <p:pic>
                      <p:nvPicPr>
                        <p:cNvPr id="56352" name="Object 32">
                          <a:extLst>
                            <a:ext uri="{FF2B5EF4-FFF2-40B4-BE49-F238E27FC236}">
                              <a16:creationId xmlns:a16="http://schemas.microsoft.com/office/drawing/2014/main" id="{D561677A-C4EE-21FF-9A61-70AECDBF1B0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2" y="912"/>
                          <a:ext cx="768" cy="4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353" name="Freeform 33">
              <a:extLst>
                <a:ext uri="{FF2B5EF4-FFF2-40B4-BE49-F238E27FC236}">
                  <a16:creationId xmlns:a16="http://schemas.microsoft.com/office/drawing/2014/main" id="{583647F4-3B08-1C48-D6E0-77C22AA05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384"/>
              <a:ext cx="960" cy="1008"/>
            </a:xfrm>
            <a:custGeom>
              <a:avLst/>
              <a:gdLst>
                <a:gd name="T0" fmla="*/ 0 w 960"/>
                <a:gd name="T1" fmla="*/ 1008 h 1008"/>
                <a:gd name="T2" fmla="*/ 480 w 960"/>
                <a:gd name="T3" fmla="*/ 816 h 1008"/>
                <a:gd name="T4" fmla="*/ 960 w 960"/>
                <a:gd name="T5" fmla="*/ 0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0" h="1008">
                  <a:moveTo>
                    <a:pt x="0" y="1008"/>
                  </a:moveTo>
                  <a:cubicBezTo>
                    <a:pt x="160" y="996"/>
                    <a:pt x="320" y="984"/>
                    <a:pt x="480" y="816"/>
                  </a:cubicBezTo>
                  <a:cubicBezTo>
                    <a:pt x="640" y="648"/>
                    <a:pt x="800" y="324"/>
                    <a:pt x="960" y="0"/>
                  </a:cubicBezTo>
                </a:path>
              </a:pathLst>
            </a:custGeom>
            <a:noFill/>
            <a:ln w="28575" cmpd="sng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  <a:latin typeface="+mn-lt"/>
                <a:ea typeface="+mn-ea"/>
              </a:endParaRPr>
            </a:p>
          </p:txBody>
        </p:sp>
        <p:sp>
          <p:nvSpPr>
            <p:cNvPr id="56354" name="Line 34">
              <a:extLst>
                <a:ext uri="{FF2B5EF4-FFF2-40B4-BE49-F238E27FC236}">
                  <a16:creationId xmlns:a16="http://schemas.microsoft.com/office/drawing/2014/main" id="{5D02B39B-5C23-8604-7EBE-5F03CED0B8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52" y="672"/>
              <a:ext cx="144" cy="24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56363" name="Group 43">
            <a:extLst>
              <a:ext uri="{FF2B5EF4-FFF2-40B4-BE49-F238E27FC236}">
                <a16:creationId xmlns:a16="http://schemas.microsoft.com/office/drawing/2014/main" id="{57842F68-3EFD-A125-33CF-BFB322E15260}"/>
              </a:ext>
            </a:extLst>
          </p:cNvPr>
          <p:cNvGrpSpPr>
            <a:grpSpLocks/>
          </p:cNvGrpSpPr>
          <p:nvPr/>
        </p:nvGrpSpPr>
        <p:grpSpPr bwMode="auto">
          <a:xfrm>
            <a:off x="7772400" y="569913"/>
            <a:ext cx="2438400" cy="2362200"/>
            <a:chOff x="3936" y="267"/>
            <a:chExt cx="1536" cy="1488"/>
          </a:xfrm>
        </p:grpSpPr>
        <p:graphicFrame>
          <p:nvGraphicFramePr>
            <p:cNvPr id="56364" name="Object 44">
              <a:extLst>
                <a:ext uri="{FF2B5EF4-FFF2-40B4-BE49-F238E27FC236}">
                  <a16:creationId xmlns:a16="http://schemas.microsoft.com/office/drawing/2014/main" id="{2DB616CA-6247-9B0B-5209-C075961015C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76" y="287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40" name="Equation" r:id="rId15" imgW="5562600" imgH="7315200" progId="Equation.3">
                    <p:embed/>
                  </p:oleObj>
                </mc:Choice>
                <mc:Fallback>
                  <p:oleObj name="Equation" r:id="rId15" imgW="5562600" imgH="7315200" progId="Equation.3">
                    <p:embed/>
                    <p:pic>
                      <p:nvPicPr>
                        <p:cNvPr id="56364" name="Object 44">
                          <a:extLst>
                            <a:ext uri="{FF2B5EF4-FFF2-40B4-BE49-F238E27FC236}">
                              <a16:creationId xmlns:a16="http://schemas.microsoft.com/office/drawing/2014/main" id="{AB68807C-AAF4-D2AA-A3B9-4DDCCFA4764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87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365" name="Object 45">
              <a:extLst>
                <a:ext uri="{FF2B5EF4-FFF2-40B4-BE49-F238E27FC236}">
                  <a16:creationId xmlns:a16="http://schemas.microsoft.com/office/drawing/2014/main" id="{4C437741-FC4F-F6C6-1839-D76CBC16236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28" y="1603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41" name="Equation" r:id="rId17" imgW="5270500" imgH="5562600" progId="Equation.3">
                    <p:embed/>
                  </p:oleObj>
                </mc:Choice>
                <mc:Fallback>
                  <p:oleObj name="Equation" r:id="rId17" imgW="5270500" imgH="5562600" progId="Equation.3">
                    <p:embed/>
                    <p:pic>
                      <p:nvPicPr>
                        <p:cNvPr id="56365" name="Object 45">
                          <a:extLst>
                            <a:ext uri="{FF2B5EF4-FFF2-40B4-BE49-F238E27FC236}">
                              <a16:creationId xmlns:a16="http://schemas.microsoft.com/office/drawing/2014/main" id="{DC173307-F220-9F86-C2FC-26300F3A8A6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8" y="1603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366" name="Line 46">
              <a:extLst>
                <a:ext uri="{FF2B5EF4-FFF2-40B4-BE49-F238E27FC236}">
                  <a16:creationId xmlns:a16="http://schemas.microsoft.com/office/drawing/2014/main" id="{BDADB081-EA17-8F50-694E-4DB2270ECA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1515"/>
              <a:ext cx="134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  <a:latin typeface="+mn-lt"/>
                <a:ea typeface="+mn-ea"/>
              </a:endParaRPr>
            </a:p>
          </p:txBody>
        </p:sp>
        <p:sp>
          <p:nvSpPr>
            <p:cNvPr id="56367" name="Line 47">
              <a:extLst>
                <a:ext uri="{FF2B5EF4-FFF2-40B4-BE49-F238E27FC236}">
                  <a16:creationId xmlns:a16="http://schemas.microsoft.com/office/drawing/2014/main" id="{B7E8A783-5A26-7123-2E25-8224C09B15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28" y="267"/>
              <a:ext cx="0" cy="124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  <a:latin typeface="+mn-lt"/>
                <a:ea typeface="+mn-ea"/>
              </a:endParaRPr>
            </a:p>
          </p:txBody>
        </p:sp>
        <p:pic>
          <p:nvPicPr>
            <p:cNvPr id="56368" name="Picture 48">
              <a:extLst>
                <a:ext uri="{FF2B5EF4-FFF2-40B4-BE49-F238E27FC236}">
                  <a16:creationId xmlns:a16="http://schemas.microsoft.com/office/drawing/2014/main" id="{E4E7947C-BD18-F7E6-FD3E-7BD8424D5F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1488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56345" name="Line 25">
            <a:extLst>
              <a:ext uri="{FF2B5EF4-FFF2-40B4-BE49-F238E27FC236}">
                <a16:creationId xmlns:a16="http://schemas.microsoft.com/office/drawing/2014/main" id="{B6EFDC33-B990-900B-6E1F-2155062742CD}"/>
              </a:ext>
            </a:extLst>
          </p:cNvPr>
          <p:cNvSpPr>
            <a:spLocks noChangeShapeType="1"/>
          </p:cNvSpPr>
          <p:nvPr/>
        </p:nvSpPr>
        <p:spPr bwMode="auto">
          <a:xfrm>
            <a:off x="8345488" y="2551113"/>
            <a:ext cx="4572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56370" name="Oval 50">
            <a:extLst>
              <a:ext uri="{FF2B5EF4-FFF2-40B4-BE49-F238E27FC236}">
                <a16:creationId xmlns:a16="http://schemas.microsoft.com/office/drawing/2014/main" id="{03DC41FF-5436-6A31-301A-AB75278AD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302" y="4805299"/>
            <a:ext cx="381000" cy="6858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56371" name="Oval 51">
            <a:extLst>
              <a:ext uri="{FF2B5EF4-FFF2-40B4-BE49-F238E27FC236}">
                <a16:creationId xmlns:a16="http://schemas.microsoft.com/office/drawing/2014/main" id="{818F06D6-E0ED-6BD5-3EBC-7329A747D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7787" y="4850795"/>
            <a:ext cx="457200" cy="6096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56374" name="Oval 54">
            <a:extLst>
              <a:ext uri="{FF2B5EF4-FFF2-40B4-BE49-F238E27FC236}">
                <a16:creationId xmlns:a16="http://schemas.microsoft.com/office/drawing/2014/main" id="{10271C9C-E19E-7873-EE64-AC069869E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7525" y="4812695"/>
            <a:ext cx="533400" cy="6858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7C71684-E894-8A9F-2E0F-7B34569F1F4D}"/>
                  </a:ext>
                </a:extLst>
              </p:cNvPr>
              <p:cNvSpPr txBox="1"/>
              <p:nvPr/>
            </p:nvSpPr>
            <p:spPr>
              <a:xfrm>
                <a:off x="3032953" y="3102803"/>
                <a:ext cx="3835262" cy="593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⋅2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7C71684-E894-8A9F-2E0F-7B34569F1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953" y="3102803"/>
                <a:ext cx="3835262" cy="59317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8FE5CD5-F854-86F6-9FDD-7201792A26D9}"/>
                  </a:ext>
                </a:extLst>
              </p:cNvPr>
              <p:cNvSpPr txBox="1"/>
              <p:nvPr/>
            </p:nvSpPr>
            <p:spPr>
              <a:xfrm>
                <a:off x="6488251" y="3107666"/>
                <a:ext cx="2587487" cy="593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4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8FE5CD5-F854-86F6-9FDD-7201792A2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8251" y="3107666"/>
                <a:ext cx="2587487" cy="59317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50CDC5E-1486-0791-78E1-531C1B90AFE4}"/>
                  </a:ext>
                </a:extLst>
              </p:cNvPr>
              <p:cNvSpPr txBox="1"/>
              <p:nvPr/>
            </p:nvSpPr>
            <p:spPr>
              <a:xfrm>
                <a:off x="8386487" y="3196580"/>
                <a:ext cx="104602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 panose="020B0004020202020204" pitchFamily="34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50CDC5E-1486-0791-78E1-531C1B90A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6487" y="3196580"/>
                <a:ext cx="1046025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0635996-458F-8965-4672-26B0A8856B56}"/>
                  </a:ext>
                </a:extLst>
              </p:cNvPr>
              <p:cNvSpPr txBox="1"/>
              <p:nvPr/>
            </p:nvSpPr>
            <p:spPr>
              <a:xfrm>
                <a:off x="3032953" y="4013783"/>
                <a:ext cx="3549512" cy="593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⋅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0635996-458F-8965-4672-26B0A8856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953" y="4013783"/>
                <a:ext cx="3549512" cy="593176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F290935-D71C-CF7E-C54A-8EF8D87DF70D}"/>
                  </a:ext>
                </a:extLst>
              </p:cNvPr>
              <p:cNvSpPr txBox="1"/>
              <p:nvPr/>
            </p:nvSpPr>
            <p:spPr>
              <a:xfrm>
                <a:off x="6329087" y="4018646"/>
                <a:ext cx="2057400" cy="593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5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F290935-D71C-CF7E-C54A-8EF8D87DF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087" y="4018646"/>
                <a:ext cx="2057400" cy="59317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243B1536-945C-DEB6-38F8-1D2E07FE6744}"/>
                  </a:ext>
                </a:extLst>
              </p:cNvPr>
              <p:cNvSpPr txBox="1"/>
              <p:nvPr/>
            </p:nvSpPr>
            <p:spPr>
              <a:xfrm>
                <a:off x="8194019" y="4108547"/>
                <a:ext cx="104602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 panose="020B0004020202020204" pitchFamily="34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243B1536-945C-DEB6-38F8-1D2E07FE6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4019" y="4108547"/>
                <a:ext cx="104602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14E5CC0-AE10-B7E2-10F3-99B7F1EA5ADC}"/>
                  </a:ext>
                </a:extLst>
              </p:cNvPr>
              <p:cNvSpPr txBox="1"/>
              <p:nvPr/>
            </p:nvSpPr>
            <p:spPr>
              <a:xfrm>
                <a:off x="5882928" y="4887519"/>
                <a:ext cx="3401120" cy="518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bar>
                          <m:barPr>
                            <m:pos m:val="top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𝐴𝐵</m:t>
                            </m:r>
                          </m:e>
                        </m:bar>
                      </m:sub>
                      <m:sup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14E5CC0-AE10-B7E2-10F3-99B7F1EA5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928" y="4887519"/>
                <a:ext cx="3401120" cy="518988"/>
              </a:xfrm>
              <a:prstGeom prst="rect">
                <a:avLst/>
              </a:prstGeom>
              <a:blipFill>
                <a:blip r:embed="rId26"/>
                <a:stretch>
                  <a:fillRect l="-6452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CE90E4A7-8614-2048-556E-30B82094BE1F}"/>
                  </a:ext>
                </a:extLst>
              </p:cNvPr>
              <p:cNvSpPr txBox="1"/>
              <p:nvPr/>
            </p:nvSpPr>
            <p:spPr>
              <a:xfrm>
                <a:off x="3032953" y="4887519"/>
                <a:ext cx="3045619" cy="5213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bar>
                          <m:barPr>
                            <m:pos m:val="top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𝑂𝐴</m:t>
                            </m:r>
                          </m:e>
                        </m:bar>
                      </m:sub>
                      <m:sup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CE90E4A7-8614-2048-556E-30B82094B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953" y="4887519"/>
                <a:ext cx="3045619" cy="521361"/>
              </a:xfrm>
              <a:prstGeom prst="rect">
                <a:avLst/>
              </a:prstGeom>
              <a:blipFill>
                <a:blip r:embed="rId27"/>
                <a:stretch>
                  <a:fillRect l="-6212" t="-142353" r="-401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7B5B32D-A1FD-728B-C788-BEBF48571024}"/>
                  </a:ext>
                </a:extLst>
              </p:cNvPr>
              <p:cNvSpPr txBox="1"/>
              <p:nvPr/>
            </p:nvSpPr>
            <p:spPr>
              <a:xfrm>
                <a:off x="4950584" y="5738332"/>
                <a:ext cx="6416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7B5B32D-A1FD-728B-C788-BEBF48571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584" y="5738332"/>
                <a:ext cx="641633" cy="461665"/>
              </a:xfrm>
              <a:prstGeom prst="rect">
                <a:avLst/>
              </a:prstGeom>
              <a:blipFill>
                <a:blip r:embed="rId28"/>
                <a:stretch>
                  <a:fillRect r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FA53DE0F-FFC6-D86C-262D-D44EEE128677}"/>
                  </a:ext>
                </a:extLst>
              </p:cNvPr>
              <p:cNvSpPr txBox="1"/>
              <p:nvPr/>
            </p:nvSpPr>
            <p:spPr>
              <a:xfrm>
                <a:off x="3051656" y="5758921"/>
                <a:ext cx="8133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FA53DE0F-FFC6-D86C-262D-D44EEE1286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656" y="5758921"/>
                <a:ext cx="813371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7A04913-3996-4433-4C19-D507B99FBBD6}"/>
                  </a:ext>
                </a:extLst>
              </p:cNvPr>
              <p:cNvSpPr txBox="1"/>
              <p:nvPr/>
            </p:nvSpPr>
            <p:spPr>
              <a:xfrm>
                <a:off x="3623821" y="5669680"/>
                <a:ext cx="1968396" cy="593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subSup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7A04913-3996-4433-4C19-D507B99FB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821" y="5669680"/>
                <a:ext cx="1968396" cy="59317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16412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6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6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6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utoUpdateAnimBg="0"/>
      <p:bldP spid="56327" grpId="0" autoUpdateAnimBg="0"/>
      <p:bldP spid="56329" grpId="0" autoUpdateAnimBg="0"/>
      <p:bldP spid="56331" grpId="0" autoUpdateAnimBg="0"/>
      <p:bldP spid="56334" grpId="0" autoUpdateAnimBg="0"/>
      <p:bldP spid="56337" grpId="0" autoUpdateAnimBg="0"/>
      <p:bldP spid="3" grpId="0"/>
      <p:bldP spid="5" grpId="0"/>
      <p:bldP spid="7" grpId="0"/>
      <p:bldP spid="9" grpId="0"/>
      <p:bldP spid="13" grpId="0"/>
      <p:bldP spid="14" grpId="0"/>
      <p:bldP spid="16" grpId="0"/>
      <p:bldP spid="18" grpId="0"/>
      <p:bldP spid="20" grpId="0"/>
      <p:bldP spid="22" grpId="0"/>
      <p:bldP spid="2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5A63B-9556-B9A3-4345-95C439E88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33" name="Object 41">
            <a:extLst>
              <a:ext uri="{FF2B5EF4-FFF2-40B4-BE49-F238E27FC236}">
                <a16:creationId xmlns:a16="http://schemas.microsoft.com/office/drawing/2014/main" id="{5E9A8361-A3FC-9BEC-2B2D-4DDFB1FF89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5156063"/>
              </p:ext>
            </p:extLst>
          </p:nvPr>
        </p:nvGraphicFramePr>
        <p:xfrm>
          <a:off x="8361369" y="1090937"/>
          <a:ext cx="1662113" cy="190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0" name="位图图像" r:id="rId3" imgW="723900" imgH="831850" progId="Paint.Picture">
                  <p:embed/>
                </p:oleObj>
              </mc:Choice>
              <mc:Fallback>
                <p:oleObj name="位图图像" r:id="rId3" imgW="723900" imgH="831850" progId="Paint.Picture">
                  <p:embed/>
                  <p:pic>
                    <p:nvPicPr>
                      <p:cNvPr id="59433" name="Object 41">
                        <a:extLst>
                          <a:ext uri="{FF2B5EF4-FFF2-40B4-BE49-F238E27FC236}">
                            <a16:creationId xmlns:a16="http://schemas.microsoft.com/office/drawing/2014/main" id="{261F6BED-8A59-1D4B-BB72-97D248E91A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1369" y="1090937"/>
                        <a:ext cx="1662113" cy="190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6" name="Object 4">
            <a:extLst>
              <a:ext uri="{FF2B5EF4-FFF2-40B4-BE49-F238E27FC236}">
                <a16:creationId xmlns:a16="http://schemas.microsoft.com/office/drawing/2014/main" id="{EDA4CFAA-BA4D-3834-4DC4-D6D30125B8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6751310"/>
              </p:ext>
            </p:extLst>
          </p:nvPr>
        </p:nvGraphicFramePr>
        <p:xfrm>
          <a:off x="8827475" y="1641107"/>
          <a:ext cx="202231" cy="22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1" name="Equation" r:id="rId5" imgW="6438900" imgH="7023100" progId="Equation.3">
                  <p:embed/>
                </p:oleObj>
              </mc:Choice>
              <mc:Fallback>
                <p:oleObj name="Equation" r:id="rId5" imgW="6438900" imgH="7023100" progId="Equation.3">
                  <p:embed/>
                  <p:pic>
                    <p:nvPicPr>
                      <p:cNvPr id="59396" name="Object 4">
                        <a:extLst>
                          <a:ext uri="{FF2B5EF4-FFF2-40B4-BE49-F238E27FC236}">
                            <a16:creationId xmlns:a16="http://schemas.microsoft.com/office/drawing/2014/main" id="{13AFDD98-DB4E-C94D-8D34-CB0EAF983F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7475" y="1641107"/>
                        <a:ext cx="202231" cy="22294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7" name="Object 5">
            <a:extLst>
              <a:ext uri="{FF2B5EF4-FFF2-40B4-BE49-F238E27FC236}">
                <a16:creationId xmlns:a16="http://schemas.microsoft.com/office/drawing/2014/main" id="{2771F81A-EFBA-91BB-0200-CF79B29B3B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1419862"/>
              </p:ext>
            </p:extLst>
          </p:nvPr>
        </p:nvGraphicFramePr>
        <p:xfrm>
          <a:off x="8505110" y="2428843"/>
          <a:ext cx="192012" cy="209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2" name="公式" r:id="rId7" imgW="6438900" imgH="7023100" progId="Equation.3">
                  <p:embed/>
                </p:oleObj>
              </mc:Choice>
              <mc:Fallback>
                <p:oleObj name="公式" r:id="rId7" imgW="6438900" imgH="7023100" progId="Equation.3">
                  <p:embed/>
                  <p:pic>
                    <p:nvPicPr>
                      <p:cNvPr id="59397" name="Object 5">
                        <a:extLst>
                          <a:ext uri="{FF2B5EF4-FFF2-40B4-BE49-F238E27FC236}">
                            <a16:creationId xmlns:a16="http://schemas.microsoft.com/office/drawing/2014/main" id="{6247E4CF-916B-1C46-8636-BFEC5C23D5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5110" y="2428843"/>
                        <a:ext cx="192012" cy="20925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8" name="Object 6">
            <a:extLst>
              <a:ext uri="{FF2B5EF4-FFF2-40B4-BE49-F238E27FC236}">
                <a16:creationId xmlns:a16="http://schemas.microsoft.com/office/drawing/2014/main" id="{6E2722DB-2D5E-AE02-DD2B-1F7BD0BF77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6133205"/>
              </p:ext>
            </p:extLst>
          </p:nvPr>
        </p:nvGraphicFramePr>
        <p:xfrm>
          <a:off x="10085672" y="2638722"/>
          <a:ext cx="199368" cy="263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3" name="Equation" r:id="rId9" imgW="5562600" imgH="7315200" progId="Equation.3">
                  <p:embed/>
                </p:oleObj>
              </mc:Choice>
              <mc:Fallback>
                <p:oleObj name="Equation" r:id="rId9" imgW="5562600" imgH="7315200" progId="Equation.3">
                  <p:embed/>
                  <p:pic>
                    <p:nvPicPr>
                      <p:cNvPr id="59398" name="Object 6">
                        <a:extLst>
                          <a:ext uri="{FF2B5EF4-FFF2-40B4-BE49-F238E27FC236}">
                            <a16:creationId xmlns:a16="http://schemas.microsoft.com/office/drawing/2014/main" id="{AE17F365-0FE5-3046-B179-3D94BED110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5672" y="2638722"/>
                        <a:ext cx="199368" cy="2630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9" name="Object 7">
            <a:extLst>
              <a:ext uri="{FF2B5EF4-FFF2-40B4-BE49-F238E27FC236}">
                <a16:creationId xmlns:a16="http://schemas.microsoft.com/office/drawing/2014/main" id="{200284E5-AA2E-67FE-CC5C-4A33FB2747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5787992"/>
              </p:ext>
            </p:extLst>
          </p:nvPr>
        </p:nvGraphicFramePr>
        <p:xfrm>
          <a:off x="8109749" y="2840360"/>
          <a:ext cx="2159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4" name="Equation" r:id="rId11" imgW="5270500" imgH="5562600" progId="Equation.3">
                  <p:embed/>
                </p:oleObj>
              </mc:Choice>
              <mc:Fallback>
                <p:oleObj name="Equation" r:id="rId11" imgW="5270500" imgH="5562600" progId="Equation.3">
                  <p:embed/>
                  <p:pic>
                    <p:nvPicPr>
                      <p:cNvPr id="59399" name="Object 7">
                        <a:extLst>
                          <a:ext uri="{FF2B5EF4-FFF2-40B4-BE49-F238E27FC236}">
                            <a16:creationId xmlns:a16="http://schemas.microsoft.com/office/drawing/2014/main" id="{8711CA57-3F36-794C-BF7B-CE2B933630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9749" y="2840360"/>
                        <a:ext cx="2159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0" name="Object 8">
            <a:extLst>
              <a:ext uri="{FF2B5EF4-FFF2-40B4-BE49-F238E27FC236}">
                <a16:creationId xmlns:a16="http://schemas.microsoft.com/office/drawing/2014/main" id="{397CCB34-D5EA-7904-8EF5-CFBD482C9B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0901633"/>
              </p:ext>
            </p:extLst>
          </p:nvPr>
        </p:nvGraphicFramePr>
        <p:xfrm>
          <a:off x="8976320" y="871960"/>
          <a:ext cx="203200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5" name="Equation" r:id="rId13" imgW="4978400" imgH="4978400" progId="Equation.3">
                  <p:embed/>
                </p:oleObj>
              </mc:Choice>
              <mc:Fallback>
                <p:oleObj name="Equation" r:id="rId13" imgW="4978400" imgH="4978400" progId="Equation.3">
                  <p:embed/>
                  <p:pic>
                    <p:nvPicPr>
                      <p:cNvPr id="59400" name="Object 8">
                        <a:extLst>
                          <a:ext uri="{FF2B5EF4-FFF2-40B4-BE49-F238E27FC236}">
                            <a16:creationId xmlns:a16="http://schemas.microsoft.com/office/drawing/2014/main" id="{1CB1ACD8-60F6-2748-88AB-820FF7B119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76320" y="871960"/>
                        <a:ext cx="203200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9401" name="Picture 9">
            <a:extLst>
              <a:ext uri="{FF2B5EF4-FFF2-40B4-BE49-F238E27FC236}">
                <a16:creationId xmlns:a16="http://schemas.microsoft.com/office/drawing/2014/main" id="{D2E1A324-86D2-3E92-472B-B2D0D2968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411" y="2144670"/>
            <a:ext cx="184907" cy="19261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9402" name="Rectangle 10">
                <a:extLst>
                  <a:ext uri="{FF2B5EF4-FFF2-40B4-BE49-F238E27FC236}">
                    <a16:creationId xmlns:a16="http://schemas.microsoft.com/office/drawing/2014/main" id="{287458CC-649B-E449-F53E-F2952C97C886}"/>
                  </a:ext>
                </a:extLst>
              </p:cNvPr>
              <p:cNvSpPr>
                <a:spLocks noGrp="1" noChangeArrowheads="1"/>
              </p:cNvSpPr>
              <p:nvPr>
                <p:ph type="title" idx="4294967295"/>
              </p:nvPr>
            </p:nvSpPr>
            <p:spPr>
              <a:xfrm>
                <a:off x="1055440" y="294377"/>
                <a:ext cx="8266360" cy="1018807"/>
              </a:xfrm>
            </p:spPr>
            <p:txBody>
              <a:bodyPr/>
              <a:lstStyle/>
              <a:p>
                <a:pPr algn="l">
                  <a:lnSpc>
                    <a:spcPct val="150000"/>
                  </a:lnSpc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</a:rPr>
                  <a:t>4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+mn-lt"/>
                    <a:ea typeface="+mn-ea"/>
                  </a:rPr>
                  <a:t>.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设在力场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</a:rPr>
                  <a:t>作用下</a:t>
                </a:r>
                <a:r>
                  <a:rPr lang="en-US" altLang="zh-CN" sz="2400" dirty="0">
                    <a:solidFill>
                      <a:schemeClr val="bg2"/>
                    </a:solidFill>
                  </a:rPr>
                  <a:t>, </a:t>
                </a:r>
                <a:r>
                  <a:rPr lang="zh-CN" altLang="en-US" sz="2400" dirty="0">
                    <a:solidFill>
                      <a:schemeClr val="bg2"/>
                    </a:solidFill>
                  </a:rPr>
                  <a:t>质点由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</a:rPr>
                  <a:t>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</a:rPr>
                  <a:t>移动到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</a:rPr>
                  <a:t>，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>
          <p:sp>
            <p:nvSpPr>
              <p:cNvPr id="59402" name="Rectangle 10">
                <a:extLst>
                  <a:ext uri="{FF2B5EF4-FFF2-40B4-BE49-F238E27FC236}">
                    <a16:creationId xmlns:a16="http://schemas.microsoft.com/office/drawing/2014/main" id="{287458CC-649B-E449-F53E-F2952C97C8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1055440" y="294377"/>
                <a:ext cx="8266360" cy="1018807"/>
              </a:xfrm>
              <a:blipFill>
                <a:blip r:embed="rId16"/>
                <a:stretch>
                  <a:fillRect l="-1106" t="-1796" r="-221" b="-167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408" name="Text Box 16">
                <a:extLst>
                  <a:ext uri="{FF2B5EF4-FFF2-40B4-BE49-F238E27FC236}">
                    <a16:creationId xmlns:a16="http://schemas.microsoft.com/office/drawing/2014/main" id="{9A390D46-ACC6-B3CF-6530-30A9FFA62A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27448" y="3138488"/>
                <a:ext cx="3200401" cy="5747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</a:rPr>
                  <a:t>解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+mn-lt"/>
                    <a:ea typeface="+mn-ea"/>
                  </a:rPr>
                  <a:t> </a:t>
                </a:r>
                <a:r>
                  <a:rPr lang="en-US" altLang="zh-CN" sz="2400" b="1" dirty="0" smtClean="0">
                    <a:solidFill>
                      <a:schemeClr val="bg2"/>
                    </a:solidFill>
                    <a:latin typeface="+mn-lt"/>
                    <a:ea typeface="+mn-ea"/>
                  </a:rPr>
                  <a:t> 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+mn-lt"/>
                    <a:ea typeface="+mn-ea"/>
                  </a:rPr>
                  <a:t>(1)</a:t>
                </a:r>
                <a:r>
                  <a:rPr lang="en-US" altLang="zh-CN" sz="2400" dirty="0">
                    <a:solidFill>
                      <a:schemeClr val="bg2"/>
                    </a:solidFill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acc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⋅</m:t>
                    </m:r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acc>
                  </m:oMath>
                </a14:m>
                <a:endParaRPr lang="en-US" altLang="zh-CN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>
          <p:sp>
            <p:nvSpPr>
              <p:cNvPr id="59408" name="Text Box 16">
                <a:extLst>
                  <a:ext uri="{FF2B5EF4-FFF2-40B4-BE49-F238E27FC236}">
                    <a16:creationId xmlns:a16="http://schemas.microsoft.com/office/drawing/2014/main" id="{9A390D46-ACC6-B3CF-6530-30A9FFA62A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27448" y="3138488"/>
                <a:ext cx="3200401" cy="574773"/>
              </a:xfrm>
              <a:prstGeom prst="rect">
                <a:avLst/>
              </a:prstGeom>
              <a:blipFill>
                <a:blip r:embed="rId17"/>
                <a:stretch>
                  <a:fillRect l="-3048" t="-2128" b="-1489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411" name="Text Box 19">
            <a:extLst>
              <a:ext uri="{FF2B5EF4-FFF2-40B4-BE49-F238E27FC236}">
                <a16:creationId xmlns:a16="http://schemas.microsoft.com/office/drawing/2014/main" id="{C0E9E92E-10E4-0AC0-C4A8-CC335FAC8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886" y="4643735"/>
            <a:ext cx="32924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(2) </a:t>
            </a: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  <a:sym typeface="Symbol" pitchFamily="2" charset="2"/>
              </a:rPr>
              <a:t></a:t>
            </a: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lt"/>
                <a:ea typeface="+mn-ea"/>
              </a:rPr>
              <a:t>的参数方程为</a:t>
            </a:r>
          </a:p>
        </p:txBody>
      </p:sp>
      <p:sp>
        <p:nvSpPr>
          <p:cNvPr id="59415" name="Line 23">
            <a:extLst>
              <a:ext uri="{FF2B5EF4-FFF2-40B4-BE49-F238E27FC236}">
                <a16:creationId xmlns:a16="http://schemas.microsoft.com/office/drawing/2014/main" id="{ECFFB7B1-258B-F61B-2416-54A53E39A8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767763" y="1940248"/>
            <a:ext cx="0" cy="46831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59416" name="Text Box 24">
            <a:extLst>
              <a:ext uri="{FF2B5EF4-FFF2-40B4-BE49-F238E27FC236}">
                <a16:creationId xmlns:a16="http://schemas.microsoft.com/office/drawing/2014/main" id="{63B9E1DC-98BD-123E-4899-845E1A7D8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1" y="2514601"/>
            <a:ext cx="52088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 smtClean="0">
                <a:solidFill>
                  <a:schemeClr val="bg2"/>
                </a:solidFill>
                <a:latin typeface="+mn-lt"/>
                <a:ea typeface="+mn-ea"/>
              </a:rPr>
              <a:t>求</a:t>
            </a:r>
            <a:r>
              <a:rPr lang="zh-CN" altLang="en-US" sz="2400" dirty="0">
                <a:solidFill>
                  <a:schemeClr val="bg2"/>
                </a:solidFill>
                <a:latin typeface="+mn-lt"/>
                <a:ea typeface="+mn-ea"/>
              </a:rPr>
              <a:t>力场对质点所作的功</a:t>
            </a: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.</a:t>
            </a:r>
          </a:p>
        </p:txBody>
      </p:sp>
      <p:sp>
        <p:nvSpPr>
          <p:cNvPr id="59432" name="Arc 40">
            <a:extLst>
              <a:ext uri="{FF2B5EF4-FFF2-40B4-BE49-F238E27FC236}">
                <a16:creationId xmlns:a16="http://schemas.microsoft.com/office/drawing/2014/main" id="{EFAAB37E-4AE7-2193-977F-372EB30E8BBE}"/>
              </a:ext>
            </a:extLst>
          </p:cNvPr>
          <p:cNvSpPr>
            <a:spLocks/>
          </p:cNvSpPr>
          <p:nvPr/>
        </p:nvSpPr>
        <p:spPr bwMode="auto">
          <a:xfrm>
            <a:off x="8739188" y="1706885"/>
            <a:ext cx="914400" cy="468312"/>
          </a:xfrm>
          <a:custGeom>
            <a:avLst/>
            <a:gdLst>
              <a:gd name="G0" fmla="+- 0 0 0"/>
              <a:gd name="G1" fmla="+- 11205 0 0"/>
              <a:gd name="G2" fmla="+- 21600 0 0"/>
              <a:gd name="T0" fmla="*/ 18466 w 21600"/>
              <a:gd name="T1" fmla="*/ 0 h 15356"/>
              <a:gd name="T2" fmla="*/ 21197 w 21600"/>
              <a:gd name="T3" fmla="*/ 15356 h 15356"/>
              <a:gd name="T4" fmla="*/ 0 w 21600"/>
              <a:gd name="T5" fmla="*/ 11205 h 15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5356" fill="none" extrusionOk="0">
                <a:moveTo>
                  <a:pt x="18466" y="-1"/>
                </a:moveTo>
                <a:cubicBezTo>
                  <a:pt x="20516" y="3377"/>
                  <a:pt x="21600" y="7253"/>
                  <a:pt x="21600" y="11205"/>
                </a:cubicBezTo>
                <a:cubicBezTo>
                  <a:pt x="21600" y="12598"/>
                  <a:pt x="21465" y="13988"/>
                  <a:pt x="21197" y="15356"/>
                </a:cubicBezTo>
              </a:path>
              <a:path w="21600" h="15356" stroke="0" extrusionOk="0">
                <a:moveTo>
                  <a:pt x="18466" y="-1"/>
                </a:moveTo>
                <a:cubicBezTo>
                  <a:pt x="20516" y="3377"/>
                  <a:pt x="21600" y="7253"/>
                  <a:pt x="21600" y="11205"/>
                </a:cubicBezTo>
                <a:cubicBezTo>
                  <a:pt x="21600" y="12598"/>
                  <a:pt x="21465" y="13988"/>
                  <a:pt x="21197" y="15356"/>
                </a:cubicBezTo>
                <a:lnTo>
                  <a:pt x="0" y="11205"/>
                </a:lnTo>
                <a:close/>
              </a:path>
            </a:pathLst>
          </a:custGeom>
          <a:noFill/>
          <a:ln w="28575">
            <a:solidFill>
              <a:schemeClr val="hlink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8AB7E09-8539-D1B9-2837-8D1DCB474EBC}"/>
                  </a:ext>
                </a:extLst>
              </p:cNvPr>
              <p:cNvSpPr txBox="1"/>
              <p:nvPr/>
            </p:nvSpPr>
            <p:spPr>
              <a:xfrm>
                <a:off x="1732533" y="1915685"/>
                <a:ext cx="1181894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DengXian" panose="02010600030101010101" pitchFamily="2" charset="-122"/>
                    <a:cs typeface="Times New Roman" panose="02020603050405020304" pitchFamily="18" charset="0"/>
                  </a:rPr>
                  <a:t>(2)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ba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Aptos" panose="020B0004020202020204" pitchFamily="34" charset="0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</a:endParaRP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8AB7E09-8539-D1B9-2837-8D1DCB474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533" y="1915685"/>
                <a:ext cx="1181894" cy="505203"/>
              </a:xfrm>
              <a:prstGeom prst="rect">
                <a:avLst/>
              </a:prstGeom>
              <a:blipFill>
                <a:blip r:embed="rId18"/>
                <a:stretch>
                  <a:fillRect l="-7732" t="-1205" b="-265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ABD9705-C40D-E6E0-4A2A-431AEEA1A102}"/>
                  </a:ext>
                </a:extLst>
              </p:cNvPr>
              <p:cNvSpPr txBox="1"/>
              <p:nvPr/>
            </p:nvSpPr>
            <p:spPr>
              <a:xfrm>
                <a:off x="1732533" y="1408178"/>
                <a:ext cx="443547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DengXian" panose="02010600030101010101" pitchFamily="2" charset="-122"/>
                    <a:cs typeface="Times New Roman" panose="02020603050405020304" pitchFamily="18" charset="0"/>
                  </a:rPr>
                  <a:t>(1)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𝑘𝑡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Aptos" panose="020B0004020202020204" pitchFamily="34" charset="0"/>
                    <a:cs typeface="Times New Roman" panose="02020603050405020304" pitchFamily="18" charset="0"/>
                  </a:rPr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ABD9705-C40D-E6E0-4A2A-431AEEA1A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533" y="1408178"/>
                <a:ext cx="4435475" cy="461665"/>
              </a:xfrm>
              <a:prstGeom prst="rect">
                <a:avLst/>
              </a:prstGeom>
              <a:blipFill>
                <a:blip r:embed="rId19"/>
                <a:stretch>
                  <a:fillRect l="-2060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700D88F-D4A3-153A-EC71-EEBF4F9C8536}"/>
                  </a:ext>
                </a:extLst>
              </p:cNvPr>
              <p:cNvSpPr txBox="1"/>
              <p:nvPr/>
            </p:nvSpPr>
            <p:spPr>
              <a:xfrm>
                <a:off x="5226851" y="3814285"/>
                <a:ext cx="28778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𝜋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700D88F-D4A3-153A-EC71-EEBF4F9C8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851" y="3814285"/>
                <a:ext cx="2877858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66D1EC0-46A2-8D4C-FAD8-9948D861FFFF}"/>
                  </a:ext>
                </a:extLst>
              </p:cNvPr>
              <p:cNvSpPr txBox="1"/>
              <p:nvPr/>
            </p:nvSpPr>
            <p:spPr>
              <a:xfrm>
                <a:off x="3934148" y="3191378"/>
                <a:ext cx="3517900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endParaRPr lang="zh-CN" altLang="zh-CN" sz="2800" dirty="0">
                  <a:solidFill>
                    <a:schemeClr val="bg2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66D1EC0-46A2-8D4C-FAD8-9948D861F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148" y="3191378"/>
                <a:ext cx="3517900" cy="518668"/>
              </a:xfrm>
              <a:prstGeom prst="rect">
                <a:avLst/>
              </a:prstGeom>
              <a:blipFill>
                <a:blip r:embed="rId21"/>
                <a:stretch>
                  <a:fillRect l="-5199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2261FF7-FBED-44E8-7E55-9ADEF40CC12C}"/>
                  </a:ext>
                </a:extLst>
              </p:cNvPr>
              <p:cNvSpPr txBox="1"/>
              <p:nvPr/>
            </p:nvSpPr>
            <p:spPr>
              <a:xfrm>
                <a:off x="2358951" y="3748146"/>
                <a:ext cx="3045619" cy="593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2261FF7-FBED-44E8-7E55-9ADEF40CC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951" y="3748146"/>
                <a:ext cx="3045619" cy="59394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5B845C54-239D-5D48-396D-7D8D66AEB6B9}"/>
                  </a:ext>
                </a:extLst>
              </p:cNvPr>
              <p:cNvSpPr txBox="1"/>
              <p:nvPr/>
            </p:nvSpPr>
            <p:spPr>
              <a:xfrm>
                <a:off x="4026249" y="4637841"/>
                <a:ext cx="434176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:0→2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5B845C54-239D-5D48-396D-7D8D66AEB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6249" y="4637841"/>
                <a:ext cx="4341763" cy="461665"/>
              </a:xfrm>
              <a:prstGeom prst="rect">
                <a:avLst/>
              </a:prstGeom>
              <a:blipFill>
                <a:blip r:embed="rId23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D428F89-3F45-265F-7DCF-941CD4A93571}"/>
                  </a:ext>
                </a:extLst>
              </p:cNvPr>
              <p:cNvSpPr txBox="1"/>
              <p:nvPr/>
            </p:nvSpPr>
            <p:spPr>
              <a:xfrm>
                <a:off x="1851504" y="5230763"/>
                <a:ext cx="2374249" cy="574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acc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⋅</m:t>
                    </m:r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acc>
                  </m:oMath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D428F89-3F45-265F-7DCF-941CD4A935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504" y="5230763"/>
                <a:ext cx="2374249" cy="574773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3AFC3FC-997C-FA90-91D2-C7FDA9DFF876}"/>
                  </a:ext>
                </a:extLst>
              </p:cNvPr>
              <p:cNvSpPr txBox="1"/>
              <p:nvPr/>
            </p:nvSpPr>
            <p:spPr>
              <a:xfrm>
                <a:off x="3766055" y="5286868"/>
                <a:ext cx="4055269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𝑑𝑧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3AFC3FC-997C-FA90-91D2-C7FDA9DFF8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6055" y="5286868"/>
                <a:ext cx="4055269" cy="518668"/>
              </a:xfrm>
              <a:prstGeom prst="rect">
                <a:avLst/>
              </a:prstGeom>
              <a:blipFill>
                <a:blip r:embed="rId25"/>
                <a:stretch>
                  <a:fillRect l="-4662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C77BB824-8C16-7921-8B9F-4AF871320D50}"/>
                  </a:ext>
                </a:extLst>
              </p:cNvPr>
              <p:cNvSpPr txBox="1"/>
              <p:nvPr/>
            </p:nvSpPr>
            <p:spPr>
              <a:xfrm>
                <a:off x="7176121" y="5215434"/>
                <a:ext cx="1853586" cy="6015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C77BB824-8C16-7921-8B9F-4AF871320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1" y="5215434"/>
                <a:ext cx="1853586" cy="6015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C19764AB-B591-D823-ACA0-36FC97D1E236}"/>
                  </a:ext>
                </a:extLst>
              </p:cNvPr>
              <p:cNvSpPr txBox="1"/>
              <p:nvPr/>
            </p:nvSpPr>
            <p:spPr>
              <a:xfrm>
                <a:off x="8697122" y="5318842"/>
                <a:ext cx="172182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C19764AB-B591-D823-ACA0-36FC97D1E2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7122" y="5318842"/>
                <a:ext cx="172182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文本框 31">
            <a:extLst>
              <a:ext uri="{FF2B5EF4-FFF2-40B4-BE49-F238E27FC236}">
                <a16:creationId xmlns:a16="http://schemas.microsoft.com/office/drawing/2014/main" id="{8ECD628D-6BC8-BBA8-B987-0225A8D86CFD}"/>
              </a:ext>
            </a:extLst>
          </p:cNvPr>
          <p:cNvSpPr txBox="1"/>
          <p:nvPr/>
        </p:nvSpPr>
        <p:spPr>
          <a:xfrm>
            <a:off x="3359696" y="914210"/>
            <a:ext cx="198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其中</a:t>
            </a:r>
            <a:r>
              <a:rPr lang="el-GR" altLang="zh-CN" sz="2400" dirty="0">
                <a:solidFill>
                  <a:schemeClr val="bg2"/>
                </a:solidFill>
                <a:latin typeface="+mn-ea"/>
                <a:ea typeface="+mn-ea"/>
              </a:rPr>
              <a:t>Γ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为</a:t>
            </a:r>
            <a:endParaRPr lang="zh-CN" altLang="en-US" sz="24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3540194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9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9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8" grpId="0" build="p"/>
      <p:bldP spid="59411" grpId="0" build="p"/>
      <p:bldP spid="59416" grpId="0" build="p"/>
      <p:bldP spid="6" grpId="0" build="p"/>
      <p:bldP spid="10" grpId="0" build="p"/>
      <p:bldP spid="12" grpId="0" build="p"/>
      <p:bldP spid="14" grpId="0" build="p"/>
      <p:bldP spid="16" grpId="0" build="p"/>
      <p:bldP spid="18" grpId="0" build="p"/>
      <p:bldP spid="20" grpId="0" build="p"/>
      <p:bldP spid="26" grpId="0" build="p"/>
      <p:bldP spid="28" grpId="0" build="p"/>
      <p:bldP spid="30" grpId="0" build="p"/>
      <p:bldP spid="32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62BC8-5463-8B83-8C3C-549739E4F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A586267-BECF-E7DF-A7EE-51F446DB190C}"/>
                  </a:ext>
                </a:extLst>
              </p:cNvPr>
              <p:cNvSpPr txBox="1"/>
              <p:nvPr/>
            </p:nvSpPr>
            <p:spPr>
              <a:xfrm>
                <a:off x="946889" y="499603"/>
                <a:ext cx="10693728" cy="12858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24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求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zh-CN" altLang="en-US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，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是圆柱面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与平面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的交线，其方向规定为从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轴正向往下看是逆时针方向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A586267-BECF-E7DF-A7EE-51F446DB1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889" y="499603"/>
                <a:ext cx="10693728" cy="1285865"/>
              </a:xfrm>
              <a:prstGeom prst="rect">
                <a:avLst/>
              </a:prstGeom>
              <a:blipFill>
                <a:blip r:embed="rId2"/>
                <a:stretch>
                  <a:fillRect l="-855" t="-45024" b="-345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195DA7F-1EE4-26EE-A4E1-989B570B4A73}"/>
                  </a:ext>
                </a:extLst>
              </p:cNvPr>
              <p:cNvSpPr txBox="1"/>
              <p:nvPr/>
            </p:nvSpPr>
            <p:spPr>
              <a:xfrm>
                <a:off x="946888" y="1877982"/>
                <a:ext cx="7296472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先将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的隐表示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化为参数式．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195DA7F-1EE4-26EE-A4E1-989B570B4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888" y="1877982"/>
                <a:ext cx="7296472" cy="916148"/>
              </a:xfrm>
              <a:prstGeom prst="rect">
                <a:avLst/>
              </a:prstGeom>
              <a:blipFill>
                <a:blip r:embed="rId3"/>
                <a:stretch>
                  <a:fillRect l="-12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AA786E27-05F5-3473-6CC2-4577933C7BD4}"/>
                  </a:ext>
                </a:extLst>
              </p:cNvPr>
              <p:cNvSpPr txBox="1"/>
              <p:nvPr/>
            </p:nvSpPr>
            <p:spPr>
              <a:xfrm>
                <a:off x="1547124" y="4436279"/>
                <a:ext cx="8221284" cy="16640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eqArr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&amp;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&amp;</m:t>
                          </m:r>
                          <m:eqArr>
                            <m:eqArr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𝐽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&amp;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nary>
                                <m:naryPr>
                                  <m:limLoc m:val="subSup"/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sup>
                                <m:e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[</m:t>
                                  </m:r>
                                </m:e>
                              </m:nary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)(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&amp; </m:t>
                              </m:r>
                            </m:e>
                            <m:e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+(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)(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)]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−6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eqArr>
                    </m:oMath>
                  </m:oMathPara>
                </a14:m>
                <a:endParaRPr lang="zh-CN" altLang="zh-CN" sz="2800" dirty="0">
                  <a:solidFill>
                    <a:schemeClr val="bg2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AA786E27-05F5-3473-6CC2-4577933C7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124" y="4436279"/>
                <a:ext cx="8221284" cy="1664045"/>
              </a:xfrm>
              <a:prstGeom prst="rect">
                <a:avLst/>
              </a:prstGeom>
              <a:blipFill>
                <a:blip r:embed="rId4"/>
                <a:stretch>
                  <a:fillRect l="-4784" t="-84091" b="-93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A14EEFC-99A0-30D9-9259-A463252EE7D2}"/>
                  </a:ext>
                </a:extLst>
              </p:cNvPr>
              <p:cNvSpPr txBox="1"/>
              <p:nvPr/>
            </p:nvSpPr>
            <p:spPr>
              <a:xfrm>
                <a:off x="917002" y="3052839"/>
                <a:ext cx="6096000" cy="1271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m:rPr>
                                    <m:aln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cos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𝜃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  <m:r>
                                      <m:rPr>
                                        <m:aln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=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sin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</m:e>
                                  <m:e>
                                    <m:r>
                                      <a:rPr lang="en-US" altLang="zh-CN" sz="2400" b="0" i="1" smtClean="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𝑧</m:t>
                                    </m:r>
                                    <m:r>
                                      <a:rPr lang="en-US" altLang="zh-CN" sz="2400" b="0" i="1" smtClean="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=−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cos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sin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  <m:r>
                                      <a:rPr lang="en-US" altLang="zh-CN" sz="2400" b="0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</m:e>
                                </m:eqArr>
                              </m:e>
                            </m:mr>
                            <m:mr>
                              <m:e/>
                            </m:mr>
                          </m: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 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𝜃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∈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</m:d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.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A14EEFC-99A0-30D9-9259-A463252EE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002" y="3052839"/>
                <a:ext cx="6096000" cy="1271438"/>
              </a:xfrm>
              <a:prstGeom prst="rect">
                <a:avLst/>
              </a:prstGeom>
              <a:blipFill>
                <a:blip r:embed="rId5"/>
                <a:stretch>
                  <a:fillRect l="-21875" t="-210891" b="-3009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9595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985BB-7264-8124-DAA7-DD84D8883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C3C44CBE-5D2F-F2E9-EB64-4AE31F3BACCE}"/>
              </a:ext>
            </a:extLst>
          </p:cNvPr>
          <p:cNvSpPr/>
          <p:nvPr/>
        </p:nvSpPr>
        <p:spPr>
          <a:xfrm>
            <a:off x="3287688" y="479723"/>
            <a:ext cx="6096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第一型曲线积分与第二型曲线积分的联系</a:t>
            </a:r>
          </a:p>
        </p:txBody>
      </p:sp>
      <p:sp>
        <p:nvSpPr>
          <p:cNvPr id="6" name="Text Box 43">
            <a:extLst>
              <a:ext uri="{FF2B5EF4-FFF2-40B4-BE49-F238E27FC236}">
                <a16:creationId xmlns:a16="http://schemas.microsoft.com/office/drawing/2014/main" id="{637278B7-2D15-9E33-8148-918912109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081" y="5790338"/>
            <a:ext cx="10292494" cy="523220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 习题</a:t>
            </a:r>
            <a:r>
              <a:rPr lang="en-US" altLang="zh-CN" b="1" dirty="0">
                <a:solidFill>
                  <a:srgbClr val="C00000"/>
                </a:solidFill>
              </a:rPr>
              <a:t>9.2</a:t>
            </a:r>
            <a:r>
              <a:rPr lang="zh-CN" altLang="en-US" b="1" dirty="0">
                <a:solidFill>
                  <a:srgbClr val="C00000"/>
                </a:solidFill>
              </a:rPr>
              <a:t>：</a:t>
            </a:r>
            <a:r>
              <a:rPr lang="en-US" altLang="zh-CN" dirty="0">
                <a:solidFill>
                  <a:schemeClr val="bg2"/>
                </a:solidFill>
                <a:ea typeface="仿宋_GB2312" pitchFamily="49" charset="-122"/>
              </a:rPr>
              <a:t> 6(2); 7(2); 8; 9.</a:t>
            </a:r>
          </a:p>
        </p:txBody>
      </p:sp>
      <p:sp>
        <p:nvSpPr>
          <p:cNvPr id="7" name="线形标注 1 6">
            <a:extLst>
              <a:ext uri="{FF2B5EF4-FFF2-40B4-BE49-F238E27FC236}">
                <a16:creationId xmlns:a16="http://schemas.microsoft.com/office/drawing/2014/main" id="{8D580CD1-60A3-4AE2-767E-029510381145}"/>
              </a:ext>
            </a:extLst>
          </p:cNvPr>
          <p:cNvSpPr/>
          <p:nvPr/>
        </p:nvSpPr>
        <p:spPr bwMode="auto">
          <a:xfrm>
            <a:off x="7971290" y="4044645"/>
            <a:ext cx="1390992" cy="360040"/>
          </a:xfrm>
          <a:prstGeom prst="borderCallout1">
            <a:avLst>
              <a:gd name="adj1" fmla="val 2216"/>
              <a:gd name="adj2" fmla="val 632"/>
              <a:gd name="adj3" fmla="val -52257"/>
              <a:gd name="adj4" fmla="val -22912"/>
            </a:avLst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sz="1800" dirty="0">
                <a:solidFill>
                  <a:srgbClr val="C00000"/>
                </a:solidFill>
              </a:rPr>
              <a:t>有向曲线元</a:t>
            </a:r>
          </a:p>
        </p:txBody>
      </p:sp>
      <p:sp>
        <p:nvSpPr>
          <p:cNvPr id="8" name="线形标注 1 7">
            <a:extLst>
              <a:ext uri="{FF2B5EF4-FFF2-40B4-BE49-F238E27FC236}">
                <a16:creationId xmlns:a16="http://schemas.microsoft.com/office/drawing/2014/main" id="{EDAA5AED-0814-DB48-663E-B592EBFC0B7D}"/>
              </a:ext>
            </a:extLst>
          </p:cNvPr>
          <p:cNvSpPr/>
          <p:nvPr/>
        </p:nvSpPr>
        <p:spPr bwMode="auto">
          <a:xfrm>
            <a:off x="7752184" y="2706583"/>
            <a:ext cx="1390992" cy="632643"/>
          </a:xfrm>
          <a:prstGeom prst="borderCallout1">
            <a:avLst>
              <a:gd name="adj1" fmla="val 51630"/>
              <a:gd name="adj2" fmla="val 1194"/>
              <a:gd name="adj3" fmla="val 133331"/>
              <a:gd name="adj4" fmla="val -139261"/>
            </a:avLst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CN" altLang="en-US" sz="1800" dirty="0">
                <a:solidFill>
                  <a:srgbClr val="C00000"/>
                </a:solidFill>
              </a:rPr>
              <a:t>有向曲线弧单位切向量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DA678C8-18D7-1923-C118-046136C9BF19}"/>
                  </a:ext>
                </a:extLst>
              </p:cNvPr>
              <p:cNvSpPr txBox="1"/>
              <p:nvPr/>
            </p:nvSpPr>
            <p:spPr>
              <a:xfrm>
                <a:off x="2329467" y="4511161"/>
                <a:ext cx="7609723" cy="962892"/>
              </a:xfrm>
              <a:prstGeom prst="rect">
                <a:avLst/>
              </a:prstGeom>
              <a:noFill/>
              <a:ln>
                <a:solidFill>
                  <a:schemeClr val="bg2"/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zh-CN" altLang="en-US" sz="20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DA678C8-18D7-1923-C118-046136C9BF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467" y="4511161"/>
                <a:ext cx="7609723" cy="962892"/>
              </a:xfrm>
              <a:prstGeom prst="rect">
                <a:avLst/>
              </a:prstGeom>
              <a:blipFill>
                <a:blip r:embed="rId2"/>
                <a:stretch>
                  <a:fillRect l="-15141" t="-157692" b="-211538"/>
                </a:stretch>
              </a:blipFill>
              <a:ln>
                <a:solidFill>
                  <a:schemeClr val="bg2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8991E28E-2166-1CB7-36DC-63314E3EB4D2}"/>
                  </a:ext>
                </a:extLst>
              </p:cNvPr>
              <p:cNvSpPr txBox="1"/>
              <p:nvPr/>
            </p:nvSpPr>
            <p:spPr>
              <a:xfrm>
                <a:off x="981877" y="1200738"/>
                <a:ext cx="8401811" cy="12464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9.36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是定向光滑曲线，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的光滑参数表示是</a:t>
                </a: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𝒑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𝒈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)=</m:t>
                      </m:r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 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∈[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𝛽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],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8991E28E-2166-1CB7-36DC-63314E3EB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877" y="1200738"/>
                <a:ext cx="8401811" cy="1246495"/>
              </a:xfrm>
              <a:prstGeom prst="rect">
                <a:avLst/>
              </a:prstGeom>
              <a:blipFill>
                <a:blip r:embed="rId3"/>
                <a:stretch>
                  <a:fillRect l="-10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0ADD2002-E342-FBA7-AEA1-0F9777A756DD}"/>
                  </a:ext>
                </a:extLst>
              </p:cNvPr>
              <p:cNvSpPr txBox="1"/>
              <p:nvPr/>
            </p:nvSpPr>
            <p:spPr>
              <a:xfrm>
                <a:off x="988082" y="2616830"/>
                <a:ext cx="640406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上的连续单位切向量场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的定向，则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有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lt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0ADD2002-E342-FBA7-AEA1-0F9777A75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082" y="2616830"/>
                <a:ext cx="6404062" cy="461665"/>
              </a:xfrm>
              <a:prstGeom prst="rect">
                <a:avLst/>
              </a:prstGeom>
              <a:blipFill>
                <a:blip r:embed="rId4"/>
                <a:stretch>
                  <a:fillRect l="-198" t="-13158" b="-236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28F6A1C-2685-49E6-E4A0-7AE70E531592}"/>
                  </a:ext>
                </a:extLst>
              </p:cNvPr>
              <p:cNvSpPr txBox="1"/>
              <p:nvPr/>
            </p:nvSpPr>
            <p:spPr>
              <a:xfrm>
                <a:off x="3288512" y="3332672"/>
                <a:ext cx="6095176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b="1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𝑭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⋅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𝑻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b="1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𝑭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28F6A1C-2685-49E6-E4A0-7AE70E531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8512" y="3332672"/>
                <a:ext cx="6095176" cy="847476"/>
              </a:xfrm>
              <a:prstGeom prst="rect">
                <a:avLst/>
              </a:prstGeom>
              <a:blipFill>
                <a:blip r:embed="rId5"/>
                <a:stretch>
                  <a:fillRect t="-182353" b="-2558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70352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2" grpId="0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9AC1D-EA4E-8B3D-BFDD-8D1C4A6B1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FC05ADF6-53BB-5263-C75A-505B0B0263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27216" y="322743"/>
            <a:ext cx="1013109" cy="533400"/>
          </a:xfrm>
        </p:spPr>
        <p:txBody>
          <a:bodyPr/>
          <a:lstStyle/>
          <a:p>
            <a:pPr algn="l"/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思考</a:t>
            </a:r>
            <a:endParaRPr lang="en-US" altLang="zh-CN" sz="2400" b="1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699" name="Text Box 3">
                <a:extLst>
                  <a:ext uri="{FF2B5EF4-FFF2-40B4-BE49-F238E27FC236}">
                    <a16:creationId xmlns:a16="http://schemas.microsoft.com/office/drawing/2014/main" id="{EF5E2B90-2BF2-9162-9B40-9A6C7C1454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7198" y="362966"/>
                <a:ext cx="7500602" cy="5186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将积分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化为对弧长的积分，</a:t>
                </a:r>
              </a:p>
            </p:txBody>
          </p:sp>
        </mc:Choice>
        <mc:Fallback xmlns="">
          <p:sp>
            <p:nvSpPr>
              <p:cNvPr id="29699" name="Text Box 3">
                <a:extLst>
                  <a:ext uri="{FF2B5EF4-FFF2-40B4-BE49-F238E27FC236}">
                    <a16:creationId xmlns:a16="http://schemas.microsoft.com/office/drawing/2014/main" id="{EF5E2B90-2BF2-9162-9B40-9A6C7C145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37198" y="362966"/>
                <a:ext cx="7500602" cy="518668"/>
              </a:xfrm>
              <a:prstGeom prst="rect">
                <a:avLst/>
              </a:prstGeom>
              <a:blipFill>
                <a:blip r:embed="rId3"/>
                <a:stretch>
                  <a:fillRect l="-1182" t="-135714" b="-200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708" name="Text Box 12">
            <a:extLst>
              <a:ext uri="{FF2B5EF4-FFF2-40B4-BE49-F238E27FC236}">
                <a16:creationId xmlns:a16="http://schemas.microsoft.com/office/drawing/2014/main" id="{3D4DE28D-97FC-9632-1878-AF5D16875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0" y="1803401"/>
            <a:ext cx="8130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zh-CN" altLang="en-US" sz="2400" b="1" dirty="0">
                <a:solidFill>
                  <a:schemeClr val="bg2"/>
                </a:solidFill>
                <a:latin typeface="+mn-ea"/>
                <a:ea typeface="+mn-ea"/>
              </a:rPr>
              <a:t>：</a:t>
            </a:r>
          </a:p>
        </p:txBody>
      </p:sp>
      <p:grpSp>
        <p:nvGrpSpPr>
          <p:cNvPr id="29747" name="Group 51">
            <a:extLst>
              <a:ext uri="{FF2B5EF4-FFF2-40B4-BE49-F238E27FC236}">
                <a16:creationId xmlns:a16="http://schemas.microsoft.com/office/drawing/2014/main" id="{707D7708-8421-B4BA-ACB1-1B4E8B3B70A4}"/>
              </a:ext>
            </a:extLst>
          </p:cNvPr>
          <p:cNvGrpSpPr>
            <a:grpSpLocks/>
          </p:cNvGrpSpPr>
          <p:nvPr/>
        </p:nvGrpSpPr>
        <p:grpSpPr bwMode="auto">
          <a:xfrm>
            <a:off x="7983538" y="1981200"/>
            <a:ext cx="2354262" cy="1574800"/>
            <a:chOff x="4069" y="1248"/>
            <a:chExt cx="1483" cy="992"/>
          </a:xfrm>
        </p:grpSpPr>
        <p:graphicFrame>
          <p:nvGraphicFramePr>
            <p:cNvPr id="29711" name="Object 15">
              <a:extLst>
                <a:ext uri="{FF2B5EF4-FFF2-40B4-BE49-F238E27FC236}">
                  <a16:creationId xmlns:a16="http://schemas.microsoft.com/office/drawing/2014/main" id="{E797A62E-CDA8-70E6-FB1E-63CC8EA0D4A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76" y="200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0" name="Equation" r:id="rId4" imgW="7023100" imgH="7315200" progId="Equation.3">
                    <p:embed/>
                  </p:oleObj>
                </mc:Choice>
                <mc:Fallback>
                  <p:oleObj name="Equation" r:id="rId4" imgW="7023100" imgH="7315200" progId="Equation.3">
                    <p:embed/>
                    <p:pic>
                      <p:nvPicPr>
                        <p:cNvPr id="29711" name="Object 15">
                          <a:extLst>
                            <a:ext uri="{FF2B5EF4-FFF2-40B4-BE49-F238E27FC236}">
                              <a16:creationId xmlns:a16="http://schemas.microsoft.com/office/drawing/2014/main" id="{395B42E4-DFCB-F54C-83E1-1CB682CAC4B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6" y="200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9746" name="Group 50">
              <a:extLst>
                <a:ext uri="{FF2B5EF4-FFF2-40B4-BE49-F238E27FC236}">
                  <a16:creationId xmlns:a16="http://schemas.microsoft.com/office/drawing/2014/main" id="{37CF63CD-CA18-92A2-A974-5728DE44FD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69" y="1248"/>
              <a:ext cx="1483" cy="992"/>
              <a:chOff x="4069" y="1248"/>
              <a:chExt cx="1483" cy="992"/>
            </a:xfrm>
          </p:grpSpPr>
          <p:sp>
            <p:nvSpPr>
              <p:cNvPr id="29709" name="Line 13">
                <a:extLst>
                  <a:ext uri="{FF2B5EF4-FFF2-40B4-BE49-F238E27FC236}">
                    <a16:creationId xmlns:a16="http://schemas.microsoft.com/office/drawing/2014/main" id="{96049FBF-28CB-EE15-8569-849A2D5B4A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69" y="2003"/>
                <a:ext cx="1451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9710" name="Line 14">
                <a:extLst>
                  <a:ext uri="{FF2B5EF4-FFF2-40B4-BE49-F238E27FC236}">
                    <a16:creationId xmlns:a16="http://schemas.microsoft.com/office/drawing/2014/main" id="{81FD402E-648C-CE08-04D0-8BBC6DA9FB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72" y="1248"/>
                <a:ext cx="0" cy="91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29712" name="Object 16">
                <a:extLst>
                  <a:ext uri="{FF2B5EF4-FFF2-40B4-BE49-F238E27FC236}">
                    <a16:creationId xmlns:a16="http://schemas.microsoft.com/office/drawing/2014/main" id="{3B63597E-EA8A-AF1A-E3E2-447200E21E7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72" y="1248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71" name="Equation" r:id="rId6" imgW="5562600" imgH="7315200" progId="Equation.3">
                      <p:embed/>
                    </p:oleObj>
                  </mc:Choice>
                  <mc:Fallback>
                    <p:oleObj name="Equation" r:id="rId6" imgW="5562600" imgH="7315200" progId="Equation.3">
                      <p:embed/>
                      <p:pic>
                        <p:nvPicPr>
                          <p:cNvPr id="29712" name="Object 16">
                            <a:extLst>
                              <a:ext uri="{FF2B5EF4-FFF2-40B4-BE49-F238E27FC236}">
                                <a16:creationId xmlns:a16="http://schemas.microsoft.com/office/drawing/2014/main" id="{13886E94-727C-794A-B9A8-B11AAD8D806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72" y="1248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713" name="Object 17">
                <a:extLst>
                  <a:ext uri="{FF2B5EF4-FFF2-40B4-BE49-F238E27FC236}">
                    <a16:creationId xmlns:a16="http://schemas.microsoft.com/office/drawing/2014/main" id="{3686338F-B2D9-A9D1-57A1-F0F3720B05D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08" y="2088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72" name="Equation" r:id="rId8" imgW="5270500" imgH="5562600" progId="Equation.3">
                      <p:embed/>
                    </p:oleObj>
                  </mc:Choice>
                  <mc:Fallback>
                    <p:oleObj name="Equation" r:id="rId8" imgW="5270500" imgH="5562600" progId="Equation.3">
                      <p:embed/>
                      <p:pic>
                        <p:nvPicPr>
                          <p:cNvPr id="29713" name="Object 17">
                            <a:extLst>
                              <a:ext uri="{FF2B5EF4-FFF2-40B4-BE49-F238E27FC236}">
                                <a16:creationId xmlns:a16="http://schemas.microsoft.com/office/drawing/2014/main" id="{8B9ABCE0-60DA-A741-B8EE-9E1A2375A4A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08" y="2088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9715" name="Arc 19">
            <a:extLst>
              <a:ext uri="{FF2B5EF4-FFF2-40B4-BE49-F238E27FC236}">
                <a16:creationId xmlns:a16="http://schemas.microsoft.com/office/drawing/2014/main" id="{15B6A696-9852-BBBC-502D-9291BFA3B98E}"/>
              </a:ext>
            </a:extLst>
          </p:cNvPr>
          <p:cNvSpPr>
            <a:spLocks/>
          </p:cNvSpPr>
          <p:nvPr/>
        </p:nvSpPr>
        <p:spPr bwMode="auto">
          <a:xfrm flipH="1">
            <a:off x="8305800" y="2347913"/>
            <a:ext cx="1524000" cy="838200"/>
          </a:xfrm>
          <a:custGeom>
            <a:avLst/>
            <a:gdLst>
              <a:gd name="G0" fmla="+- 21587 0 0"/>
              <a:gd name="G1" fmla="+- 21600 0 0"/>
              <a:gd name="G2" fmla="+- 21600 0 0"/>
              <a:gd name="T0" fmla="*/ 0 w 43187"/>
              <a:gd name="T1" fmla="*/ 20860 h 21600"/>
              <a:gd name="T2" fmla="*/ 43187 w 43187"/>
              <a:gd name="T3" fmla="*/ 21600 h 21600"/>
              <a:gd name="T4" fmla="*/ 21587 w 4318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7" h="21600" fill="none" extrusionOk="0">
                <a:moveTo>
                  <a:pt x="-1" y="20859"/>
                </a:moveTo>
                <a:cubicBezTo>
                  <a:pt x="398" y="9225"/>
                  <a:pt x="9945" y="0"/>
                  <a:pt x="21587" y="0"/>
                </a:cubicBezTo>
                <a:cubicBezTo>
                  <a:pt x="33516" y="0"/>
                  <a:pt x="43187" y="9670"/>
                  <a:pt x="43187" y="21600"/>
                </a:cubicBezTo>
              </a:path>
              <a:path w="43187" h="21600" stroke="0" extrusionOk="0">
                <a:moveTo>
                  <a:pt x="-1" y="20859"/>
                </a:moveTo>
                <a:cubicBezTo>
                  <a:pt x="398" y="9225"/>
                  <a:pt x="9945" y="0"/>
                  <a:pt x="21587" y="0"/>
                </a:cubicBezTo>
                <a:cubicBezTo>
                  <a:pt x="33516" y="0"/>
                  <a:pt x="43187" y="9670"/>
                  <a:pt x="43187" y="21600"/>
                </a:cubicBezTo>
                <a:lnTo>
                  <a:pt x="21587" y="21600"/>
                </a:lnTo>
                <a:close/>
              </a:path>
            </a:pathLst>
          </a:cu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graphicFrame>
        <p:nvGraphicFramePr>
          <p:cNvPr id="29716" name="Object 20">
            <a:extLst>
              <a:ext uri="{FF2B5EF4-FFF2-40B4-BE49-F238E27FC236}">
                <a16:creationId xmlns:a16="http://schemas.microsoft.com/office/drawing/2014/main" id="{22E76AD6-35DE-6038-A4EE-9C2A30F373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0020231"/>
              </p:ext>
            </p:extLst>
          </p:nvPr>
        </p:nvGraphicFramePr>
        <p:xfrm>
          <a:off x="9677401" y="3241676"/>
          <a:ext cx="276225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Equation" r:id="rId10" imgW="6438900" imgH="7023100" progId="Equation.3">
                  <p:embed/>
                </p:oleObj>
              </mc:Choice>
              <mc:Fallback>
                <p:oleObj name="Equation" r:id="rId10" imgW="6438900" imgH="7023100" progId="Equation.3">
                  <p:embed/>
                  <p:pic>
                    <p:nvPicPr>
                      <p:cNvPr id="29716" name="Object 20">
                        <a:extLst>
                          <a:ext uri="{FF2B5EF4-FFF2-40B4-BE49-F238E27FC236}">
                            <a16:creationId xmlns:a16="http://schemas.microsoft.com/office/drawing/2014/main" id="{049FA8B3-0157-2642-A7F9-B755FCE097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7401" y="3241676"/>
                        <a:ext cx="276225" cy="30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7" name="Line 21">
            <a:extLst>
              <a:ext uri="{FF2B5EF4-FFF2-40B4-BE49-F238E27FC236}">
                <a16:creationId xmlns:a16="http://schemas.microsoft.com/office/drawing/2014/main" id="{4A495C3C-05AD-ABE2-0099-6F9E30FF87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86800" y="2301875"/>
            <a:ext cx="304800" cy="152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735" name="Text Box 39">
                <a:extLst>
                  <a:ext uri="{FF2B5EF4-FFF2-40B4-BE49-F238E27FC236}">
                    <a16:creationId xmlns:a16="http://schemas.microsoft.com/office/drawing/2014/main" id="{98F9BA26-ECB5-5F0B-85E7-189E34D21C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93983" y="1147117"/>
                <a:ext cx="8215903" cy="47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其中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</a:rPr>
                  <a:t>L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沿上半圆周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−2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从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𝑂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𝐵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0</m:t>
                        </m:r>
                      </m:e>
                    </m:d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9735" name="Text Box 39">
                <a:extLst>
                  <a:ext uri="{FF2B5EF4-FFF2-40B4-BE49-F238E27FC236}">
                    <a16:creationId xmlns:a16="http://schemas.microsoft.com/office/drawing/2014/main" id="{98F9BA26-ECB5-5F0B-85E7-189E34D21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93983" y="1147117"/>
                <a:ext cx="8215903" cy="470000"/>
              </a:xfrm>
              <a:prstGeom prst="rect">
                <a:avLst/>
              </a:prstGeom>
              <a:blipFill>
                <a:blip r:embed="rId12"/>
                <a:stretch>
                  <a:fillRect l="-1235" t="-13158" b="-236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94F915FC-E534-5315-A831-D08812DF773E}"/>
                  </a:ext>
                </a:extLst>
              </p:cNvPr>
              <p:cNvSpPr txBox="1"/>
              <p:nvPr/>
            </p:nvSpPr>
            <p:spPr>
              <a:xfrm>
                <a:off x="4760686" y="1751344"/>
                <a:ext cx="3189514" cy="6319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94F915FC-E534-5315-A831-D08812DF7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686" y="1751344"/>
                <a:ext cx="3189514" cy="631968"/>
              </a:xfrm>
              <a:prstGeom prst="rect">
                <a:avLst/>
              </a:prstGeom>
              <a:blipFill>
                <a:blip r:embed="rId13"/>
                <a:stretch>
                  <a:fillRect b="-39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F12A4DC-896C-7BA3-229F-5495DFC59524}"/>
                  </a:ext>
                </a:extLst>
              </p:cNvPr>
              <p:cNvSpPr txBox="1"/>
              <p:nvPr/>
            </p:nvSpPr>
            <p:spPr>
              <a:xfrm>
                <a:off x="2670471" y="1776109"/>
                <a:ext cx="2667001" cy="5098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, 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F12A4DC-896C-7BA3-229F-5495DFC595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0471" y="1776109"/>
                <a:ext cx="2667001" cy="509883"/>
              </a:xfrm>
              <a:prstGeom prst="rect">
                <a:avLst/>
              </a:prstGeom>
              <a:blipFill>
                <a:blip r:embed="rId14"/>
                <a:stretch>
                  <a:fillRect b="-219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8A9CAC2-0FFF-03DC-BCC1-58B0E7646DAE}"/>
                  </a:ext>
                </a:extLst>
              </p:cNvPr>
              <p:cNvSpPr txBox="1"/>
              <p:nvPr/>
            </p:nvSpPr>
            <p:spPr>
              <a:xfrm>
                <a:off x="2904669" y="2735798"/>
                <a:ext cx="2615952" cy="5395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′2</m:t>
                              </m:r>
                            </m:sup>
                          </m:sSup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8A9CAC2-0FFF-03DC-BCC1-58B0E7646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4669" y="2735798"/>
                <a:ext cx="2615952" cy="53957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1FDB0E2-DCC9-064D-3F10-17FD6E2B5E24}"/>
                  </a:ext>
                </a:extLst>
              </p:cNvPr>
              <p:cNvSpPr txBox="1"/>
              <p:nvPr/>
            </p:nvSpPr>
            <p:spPr>
              <a:xfrm>
                <a:off x="4949428" y="2708920"/>
                <a:ext cx="2298700" cy="6319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1FDB0E2-DCC9-064D-3F10-17FD6E2B5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428" y="2708920"/>
                <a:ext cx="2298700" cy="63196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266C818-D0A7-9155-28C5-CB07545FA42C}"/>
                  </a:ext>
                </a:extLst>
              </p:cNvPr>
              <p:cNvSpPr txBox="1"/>
              <p:nvPr/>
            </p:nvSpPr>
            <p:spPr>
              <a:xfrm>
                <a:off x="2098219" y="3730956"/>
                <a:ext cx="2171700" cy="634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266C818-D0A7-9155-28C5-CB07545FA4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219" y="3730956"/>
                <a:ext cx="2171700" cy="63414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94AAF7AD-9204-9AF8-839F-A410C5F95A4E}"/>
                  </a:ext>
                </a:extLst>
              </p:cNvPr>
              <p:cNvSpPr txBox="1"/>
              <p:nvPr/>
            </p:nvSpPr>
            <p:spPr>
              <a:xfrm>
                <a:off x="3595886" y="3778950"/>
                <a:ext cx="2615952" cy="5098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94AAF7AD-9204-9AF8-839F-A410C5F95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886" y="3778950"/>
                <a:ext cx="2615952" cy="50988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F59118FE-26A7-CE15-EF5B-4EF149611B0E}"/>
                  </a:ext>
                </a:extLst>
              </p:cNvPr>
              <p:cNvSpPr txBox="1"/>
              <p:nvPr/>
            </p:nvSpPr>
            <p:spPr>
              <a:xfrm>
                <a:off x="5566478" y="3716000"/>
                <a:ext cx="2298700" cy="634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F59118FE-26A7-CE15-EF5B-4EF149611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478" y="3716000"/>
                <a:ext cx="2298700" cy="63414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F7B67FA-DCDA-E6E4-9E49-4D34BE4DDCD0}"/>
                  </a:ext>
                </a:extLst>
              </p:cNvPr>
              <p:cNvSpPr txBox="1"/>
              <p:nvPr/>
            </p:nvSpPr>
            <p:spPr>
              <a:xfrm>
                <a:off x="7035473" y="3817198"/>
                <a:ext cx="22987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=1−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F7B67FA-DCDA-E6E4-9E49-4D34BE4DD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5473" y="3817198"/>
                <a:ext cx="2298700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4502086-A355-FF3F-D675-E31B5526F323}"/>
                  </a:ext>
                </a:extLst>
              </p:cNvPr>
              <p:cNvSpPr txBox="1"/>
              <p:nvPr/>
            </p:nvSpPr>
            <p:spPr>
              <a:xfrm>
                <a:off x="1919536" y="4886910"/>
                <a:ext cx="4446814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nary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4502086-A355-FF3F-D675-E31B5526F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4886910"/>
                <a:ext cx="4446814" cy="518668"/>
              </a:xfrm>
              <a:prstGeom prst="rect">
                <a:avLst/>
              </a:prstGeom>
              <a:blipFill>
                <a:blip r:embed="rId21"/>
                <a:stretch>
                  <a:fillRect l="-11248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EF19F5F-4163-43D5-0C42-CBE7E1D17A20}"/>
                  </a:ext>
                </a:extLst>
              </p:cNvPr>
              <p:cNvSpPr txBox="1"/>
              <p:nvPr/>
            </p:nvSpPr>
            <p:spPr>
              <a:xfrm>
                <a:off x="5447928" y="4810639"/>
                <a:ext cx="6096000" cy="5682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EF19F5F-4163-43D5-0C42-CBE7E1D17A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4810639"/>
                <a:ext cx="6096000" cy="568297"/>
              </a:xfrm>
              <a:prstGeom prst="rect">
                <a:avLst/>
              </a:prstGeom>
              <a:blipFill>
                <a:blip r:embed="rId22"/>
                <a:stretch>
                  <a:fillRect b="-43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34DD7C51-9FC4-CD1E-FD2E-60805CD50487}"/>
                  </a:ext>
                </a:extLst>
              </p:cNvPr>
              <p:cNvSpPr txBox="1"/>
              <p:nvPr/>
            </p:nvSpPr>
            <p:spPr>
              <a:xfrm>
                <a:off x="2189475" y="2802583"/>
                <a:ext cx="168184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34DD7C51-9FC4-CD1E-FD2E-60805CD50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9475" y="2802583"/>
                <a:ext cx="1681844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23463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8" grpId="0" build="p" autoUpdateAnimBg="0"/>
      <p:bldP spid="29735" grpId="0" build="p" autoUpdateAnimBg="0"/>
      <p:bldP spid="3" grpId="0"/>
      <p:bldP spid="5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70273930-03FF-1240-AB18-A86BDEAB6B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59496" y="342417"/>
            <a:ext cx="2022376" cy="609600"/>
          </a:xfrm>
        </p:spPr>
        <p:txBody>
          <a:bodyPr/>
          <a:lstStyle/>
          <a:p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计算公式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467" name="Text Box 11">
                <a:extLst>
                  <a:ext uri="{FF2B5EF4-FFF2-40B4-BE49-F238E27FC236}">
                    <a16:creationId xmlns:a16="http://schemas.microsoft.com/office/drawing/2014/main" id="{DBCC7E47-5C6A-764E-BD03-F268AA83FE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46300" y="965201"/>
                <a:ext cx="6334124" cy="8056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• </a:t>
                </a:r>
                <a:r>
                  <a:rPr lang="zh-CN" altLang="en-US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对有向光滑弧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{"/>
                        <m:endChr m:val="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d>
                  </m:oMath>
                </a14:m>
                <a:endParaRPr lang="zh-CN" altLang="zh-CN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9467" name="Text Box 11">
                <a:extLst>
                  <a:ext uri="{FF2B5EF4-FFF2-40B4-BE49-F238E27FC236}">
                    <a16:creationId xmlns:a16="http://schemas.microsoft.com/office/drawing/2014/main" id="{DBCC7E47-5C6A-764E-BD03-F268AA83FE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46300" y="965201"/>
                <a:ext cx="6334124" cy="805670"/>
              </a:xfrm>
              <a:prstGeom prst="rect">
                <a:avLst/>
              </a:prstGeom>
              <a:blipFill>
                <a:blip r:embed="rId2"/>
                <a:stretch>
                  <a:fillRect l="-1400" t="-170769" b="-2476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68" name="Text Box 12">
                <a:extLst>
                  <a:ext uri="{FF2B5EF4-FFF2-40B4-BE49-F238E27FC236}">
                    <a16:creationId xmlns:a16="http://schemas.microsoft.com/office/drawing/2014/main" id="{C1DC5AB6-9C81-4444-A3EF-2E4EA99C53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46722" y="3657522"/>
                <a:ext cx="547456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• </a:t>
                </a:r>
                <a:r>
                  <a:rPr lang="zh-CN" altLang="en-US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对有向光滑弧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</a:rPr>
                  <a:t> </a:t>
                </a:r>
                <a:endParaRPr lang="zh-CN" altLang="en-US" sz="2400" dirty="0">
                  <a:solidFill>
                    <a:schemeClr val="bg1">
                      <a:lumMod val="60000"/>
                      <a:lumOff val="40000"/>
                    </a:schemeClr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9468" name="Text Box 12">
                <a:extLst>
                  <a:ext uri="{FF2B5EF4-FFF2-40B4-BE49-F238E27FC236}">
                    <a16:creationId xmlns:a16="http://schemas.microsoft.com/office/drawing/2014/main" id="{C1DC5AB6-9C81-4444-A3EF-2E4EA99C53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46722" y="3657522"/>
                <a:ext cx="5474568" cy="461665"/>
              </a:xfrm>
              <a:prstGeom prst="rect">
                <a:avLst/>
              </a:prstGeom>
              <a:blipFill>
                <a:blip r:embed="rId3"/>
                <a:stretch>
                  <a:fillRect l="-1620" t="-16216" b="-2432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16865D0-F120-E3DF-CFE4-18241B1CDAA5}"/>
                  </a:ext>
                </a:extLst>
              </p:cNvPr>
              <p:cNvSpPr txBox="1"/>
              <p:nvPr/>
            </p:nvSpPr>
            <p:spPr>
              <a:xfrm>
                <a:off x="1900782" y="2073085"/>
                <a:ext cx="4485779" cy="7527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&amp;</m:t>
                        </m:r>
                        <m:nary>
                          <m:naryPr>
                            <m:limLoc m:val="subSup"/>
                            <m:supHide m:val="o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  <m:sup/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nary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e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&amp; </m:t>
                        </m:r>
                      </m:e>
                    </m:eqAr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16865D0-F120-E3DF-CFE4-18241B1CD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0782" y="2073085"/>
                <a:ext cx="4485779" cy="752707"/>
              </a:xfrm>
              <a:prstGeom prst="rect">
                <a:avLst/>
              </a:prstGeom>
              <a:blipFill>
                <a:blip r:embed="rId4"/>
                <a:stretch>
                  <a:fillRect l="-10986" t="-98333" b="-10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D1088734-9C76-9431-8E1D-5F07FC472C41}"/>
                  </a:ext>
                </a:extLst>
              </p:cNvPr>
              <p:cNvSpPr txBox="1"/>
              <p:nvPr/>
            </p:nvSpPr>
            <p:spPr>
              <a:xfrm>
                <a:off x="2989836" y="2808933"/>
                <a:ext cx="8518227" cy="612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  <m:e>
                        <m:d>
                          <m:dPr>
                            <m:begChr m:val="{"/>
                            <m:endChr m:val="}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  <m:d>
                              <m:dPr>
                                <m:ctrlP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)]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  <m:d>
                              <m:dPr>
                                <m:ctrlP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)]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𝜓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D1088734-9C76-9431-8E1D-5F07FC472C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9836" y="2808933"/>
                <a:ext cx="8518227" cy="612027"/>
              </a:xfrm>
              <a:prstGeom prst="rect">
                <a:avLst/>
              </a:prstGeom>
              <a:blipFill>
                <a:blip r:embed="rId5"/>
                <a:stretch>
                  <a:fillRect l="-2232" t="-106122" b="-1693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874BC6D-7337-324D-E74E-F0F6E5D1589C}"/>
                  </a:ext>
                </a:extLst>
              </p:cNvPr>
              <p:cNvSpPr txBox="1"/>
              <p:nvPr/>
            </p:nvSpPr>
            <p:spPr>
              <a:xfrm>
                <a:off x="1833625" y="4475883"/>
                <a:ext cx="6100762" cy="7527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&amp;</m:t>
                        </m:r>
                        <m:nary>
                          <m:naryPr>
                            <m:limLoc m:val="subSup"/>
                            <m:supHide m:val="o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  <m:sup/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nary>
                        <m:d>
                          <m:dPr>
                            <m:sepChr m:val=",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  <m:d>
                          <m:dPr>
                            <m:sepChr m:val=",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e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&amp; </m:t>
                        </m:r>
                      </m:e>
                    </m:eqAr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874BC6D-7337-324D-E74E-F0F6E5D158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625" y="4475883"/>
                <a:ext cx="6100762" cy="752707"/>
              </a:xfrm>
              <a:prstGeom prst="rect">
                <a:avLst/>
              </a:prstGeom>
              <a:blipFill>
                <a:blip r:embed="rId6"/>
                <a:stretch>
                  <a:fillRect l="-8108" t="-98333" b="-10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E2100D0-47F1-2B29-C745-B405D4DC8282}"/>
                  </a:ext>
                </a:extLst>
              </p:cNvPr>
              <p:cNvSpPr txBox="1"/>
              <p:nvPr/>
            </p:nvSpPr>
            <p:spPr>
              <a:xfrm>
                <a:off x="3045619" y="5231695"/>
                <a:ext cx="6100762" cy="6012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  <m:e>
                        <m:d>
                          <m:dPr>
                            <m:begChr m:val="{"/>
                            <m:endChr m:val="}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altLang="zh-CN" sz="2400" b="0" i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sz="2400" b="0" i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altLang="zh-CN" sz="2400" b="0" i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𝜓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E2100D0-47F1-2B29-C745-B405D4DC8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619" y="5231695"/>
                <a:ext cx="6100762" cy="601255"/>
              </a:xfrm>
              <a:prstGeom prst="rect">
                <a:avLst/>
              </a:prstGeom>
              <a:blipFill>
                <a:blip r:embed="rId7"/>
                <a:stretch>
                  <a:fillRect l="-3125" t="-104082" b="-1693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69761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7" grpId="0" autoUpdateAnimBg="0"/>
      <p:bldP spid="19468" grpId="0"/>
      <p:bldP spid="3" grpId="0"/>
      <p:bldP spid="5" grpId="0"/>
      <p:bldP spid="7" grpId="0"/>
      <p:bldP spid="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6" name="Text Box 12">
            <a:extLst>
              <a:ext uri="{FF2B5EF4-FFF2-40B4-BE49-F238E27FC236}">
                <a16:creationId xmlns:a16="http://schemas.microsoft.com/office/drawing/2014/main" id="{620C9662-16B3-9A4D-AAE5-70B8D82E2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86201"/>
            <a:ext cx="4038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4. 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两类曲线积分的联系</a:t>
            </a:r>
          </a:p>
        </p:txBody>
      </p:sp>
      <p:sp>
        <p:nvSpPr>
          <p:cNvPr id="21526" name="Rectangle 22">
            <a:extLst>
              <a:ext uri="{FF2B5EF4-FFF2-40B4-BE49-F238E27FC236}">
                <a16:creationId xmlns:a16="http://schemas.microsoft.com/office/drawing/2014/main" id="{8EE98E61-ECE0-5449-B047-A6665C4270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62176" y="457200"/>
            <a:ext cx="3857625" cy="609600"/>
          </a:xfrm>
        </p:spPr>
        <p:txBody>
          <a:bodyPr/>
          <a:lstStyle/>
          <a:p>
            <a:pPr algn="l"/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• 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对空间有向光滑弧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+mn-ea"/>
                <a:sym typeface="Symbol" pitchFamily="2" charset="2"/>
              </a:rPr>
              <a:t>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+mn-ea"/>
                <a:sym typeface="Symbol" pitchFamily="2" charset="2"/>
              </a:rPr>
              <a:t>:</a:t>
            </a:r>
            <a:endParaRPr lang="en-US" altLang="zh-CN" sz="2400" dirty="0">
              <a:solidFill>
                <a:schemeClr val="bg1">
                  <a:lumMod val="60000"/>
                  <a:lumOff val="40000"/>
                </a:schemeClr>
              </a:solidFill>
              <a:latin typeface="+mn-lt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4435B9C0-BE58-80BC-33A7-A6D782E86B5F}"/>
                  </a:ext>
                </a:extLst>
              </p:cNvPr>
              <p:cNvSpPr txBox="1"/>
              <p:nvPr/>
            </p:nvSpPr>
            <p:spPr>
              <a:xfrm>
                <a:off x="4942681" y="123256"/>
                <a:ext cx="3744119" cy="1271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d>
                                  <m:d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𝜓</m:t>
                                </m:r>
                                <m:d>
                                  <m:d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  <m:d>
                                  <m:d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e>
                            </m:mr>
                          </m: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 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4435B9C0-BE58-80BC-33A7-A6D782E86B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681" y="123256"/>
                <a:ext cx="3744119" cy="1271438"/>
              </a:xfrm>
              <a:prstGeom prst="rect">
                <a:avLst/>
              </a:prstGeom>
              <a:blipFill>
                <a:blip r:embed="rId2"/>
                <a:stretch>
                  <a:fillRect l="-47119" t="-210891" b="-3009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133B575-8A9C-B091-E0E0-E3D8B4FC8101}"/>
                  </a:ext>
                </a:extLst>
              </p:cNvPr>
              <p:cNvSpPr txBox="1"/>
              <p:nvPr/>
            </p:nvSpPr>
            <p:spPr>
              <a:xfrm>
                <a:off x="2357857" y="1371584"/>
                <a:ext cx="610076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zh-CN" altLang="en-US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CN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133B575-8A9C-B091-E0E0-E3D8B4FC8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857" y="1371584"/>
                <a:ext cx="6100762" cy="523220"/>
              </a:xfrm>
              <a:prstGeom prst="rect">
                <a:avLst/>
              </a:prstGeom>
              <a:blipFill>
                <a:blip r:embed="rId3"/>
                <a:stretch>
                  <a:fillRect l="-8091" t="-135714" b="-2023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7E6370C-5A32-A147-BA32-328C67FC97A3}"/>
                  </a:ext>
                </a:extLst>
              </p:cNvPr>
              <p:cNvSpPr txBox="1"/>
              <p:nvPr/>
            </p:nvSpPr>
            <p:spPr>
              <a:xfrm>
                <a:off x="3764359" y="2033378"/>
                <a:ext cx="6100762" cy="612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  <m:e>
                        <m:d>
                          <m:dPr>
                            <m:begChr m:val="{"/>
                            <m:endChr m:val="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</m:nary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7E6370C-5A32-A147-BA32-328C67FC9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4359" y="2033378"/>
                <a:ext cx="6100762" cy="612027"/>
              </a:xfrm>
              <a:prstGeom prst="rect">
                <a:avLst/>
              </a:prstGeom>
              <a:blipFill>
                <a:blip r:embed="rId4"/>
                <a:stretch>
                  <a:fillRect l="-3119" t="-106122" b="-1693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0C27B25-5B78-16CB-ABEA-4088553B74A6}"/>
                  </a:ext>
                </a:extLst>
              </p:cNvPr>
              <p:cNvSpPr txBox="1"/>
              <p:nvPr/>
            </p:nvSpPr>
            <p:spPr>
              <a:xfrm>
                <a:off x="4942681" y="2783980"/>
                <a:ext cx="610076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]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0C27B25-5B78-16CB-ABEA-4088553B7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681" y="2783980"/>
                <a:ext cx="6100762" cy="461665"/>
              </a:xfrm>
              <a:prstGeom prst="rect">
                <a:avLst/>
              </a:prstGeom>
              <a:blipFill>
                <a:blip r:embed="rId5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9DC3254-3685-506D-1235-F1512888C41B}"/>
                  </a:ext>
                </a:extLst>
              </p:cNvPr>
              <p:cNvSpPr txBox="1"/>
              <p:nvPr/>
            </p:nvSpPr>
            <p:spPr>
              <a:xfrm>
                <a:off x="4321845" y="3426215"/>
                <a:ext cx="610076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  +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9DC3254-3685-506D-1235-F1512888C4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845" y="3426215"/>
                <a:ext cx="6100762" cy="461665"/>
              </a:xfrm>
              <a:prstGeom prst="rect">
                <a:avLst/>
              </a:prstGeom>
              <a:blipFill>
                <a:blip r:embed="rId6"/>
                <a:stretch>
                  <a:fillRect t="-121053" b="-186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1D2EC014-81CE-836E-1E89-EC570DDC5C6D}"/>
                  </a:ext>
                </a:extLst>
              </p:cNvPr>
              <p:cNvSpPr txBox="1"/>
              <p:nvPr/>
            </p:nvSpPr>
            <p:spPr>
              <a:xfrm>
                <a:off x="2483643" y="4484241"/>
                <a:ext cx="3338513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1D2EC014-81CE-836E-1E89-EC570DDC5C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643" y="4484241"/>
                <a:ext cx="3338513" cy="518668"/>
              </a:xfrm>
              <a:prstGeom prst="rect">
                <a:avLst/>
              </a:prstGeom>
              <a:blipFill>
                <a:blip r:embed="rId7"/>
                <a:stretch>
                  <a:fillRect l="-14781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63984D9B-A8E7-3CED-0A95-7A20C361F8F6}"/>
                  </a:ext>
                </a:extLst>
              </p:cNvPr>
              <p:cNvSpPr txBox="1"/>
              <p:nvPr/>
            </p:nvSpPr>
            <p:spPr>
              <a:xfrm>
                <a:off x="4511824" y="4480051"/>
                <a:ext cx="3962138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b="0" i="0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𝑃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𝑄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63984D9B-A8E7-3CED-0A95-7A20C361F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4480051"/>
                <a:ext cx="3962138" cy="518668"/>
              </a:xfrm>
              <a:prstGeom prst="rect">
                <a:avLst/>
              </a:prstGeom>
              <a:blipFill>
                <a:blip r:embed="rId8"/>
                <a:stretch>
                  <a:fillRect l="-4615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425D5183-7CD1-D173-DF6E-93518E545F04}"/>
                  </a:ext>
                </a:extLst>
              </p:cNvPr>
              <p:cNvSpPr txBox="1"/>
              <p:nvPr/>
            </p:nvSpPr>
            <p:spPr>
              <a:xfrm>
                <a:off x="2483643" y="5237042"/>
                <a:ext cx="6100762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425D5183-7CD1-D173-DF6E-93518E545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643" y="5237042"/>
                <a:ext cx="6100762" cy="518668"/>
              </a:xfrm>
              <a:prstGeom prst="rect">
                <a:avLst/>
              </a:prstGeom>
              <a:blipFill>
                <a:blip r:embed="rId9"/>
                <a:stretch>
                  <a:fillRect l="-8092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CE1A086-2BE1-0F2D-175A-6F87041EB456}"/>
                  </a:ext>
                </a:extLst>
              </p:cNvPr>
              <p:cNvSpPr txBox="1"/>
              <p:nvPr/>
            </p:nvSpPr>
            <p:spPr>
              <a:xfrm>
                <a:off x="5375920" y="5237042"/>
                <a:ext cx="4717647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𝑄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𝛾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nary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𝒅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CE1A086-2BE1-0F2D-175A-6F87041EB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5237042"/>
                <a:ext cx="4717647" cy="518668"/>
              </a:xfrm>
              <a:prstGeom prst="rect">
                <a:avLst/>
              </a:prstGeom>
              <a:blipFill>
                <a:blip r:embed="rId10"/>
                <a:stretch>
                  <a:fillRect l="-4005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40985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6" grpId="0"/>
      <p:bldP spid="7" grpId="0"/>
      <p:bldP spid="9" grpId="0"/>
      <p:bldP spid="11" grpId="0"/>
      <p:bldP spid="13" grpId="0"/>
      <p:bldP spid="19" grpId="0"/>
      <p:bldP spid="21" grpId="0"/>
      <p:bldP spid="23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B3FD9-438D-6A67-3D47-68A4C1871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236BCC7-2E00-CCFB-95C0-B8399B0082CC}"/>
                  </a:ext>
                </a:extLst>
              </p:cNvPr>
              <p:cNvSpPr txBox="1"/>
              <p:nvPr/>
            </p:nvSpPr>
            <p:spPr>
              <a:xfrm>
                <a:off x="965998" y="436194"/>
                <a:ext cx="10268419" cy="27892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基于曲线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的参数表示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，能给出在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每一点处的运动方向均完全相反的两个定向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与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这是因为，当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从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前进到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时，动点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做遍历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各点的前进运动，这一定向称为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的从参数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的定向，可记为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；而当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从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前进到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时，动点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上的每一点处的运动方向，均与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的运动方向相反，称它为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的从参数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的定向，可记为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236BCC7-2E00-CCFB-95C0-B8399B0082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998" y="436194"/>
                <a:ext cx="10268419" cy="2789290"/>
              </a:xfrm>
              <a:prstGeom prst="rect">
                <a:avLst/>
              </a:prstGeom>
              <a:blipFill>
                <a:blip r:embed="rId2"/>
                <a:stretch>
                  <a:fillRect l="-890" b="-37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5C0A22A1-8C3E-54AA-6499-85D963B6EDBC}"/>
              </a:ext>
            </a:extLst>
          </p:cNvPr>
          <p:cNvSpPr txBox="1"/>
          <p:nvPr/>
        </p:nvSpPr>
        <p:spPr>
          <a:xfrm>
            <a:off x="1012157" y="3428453"/>
            <a:ext cx="10268419" cy="559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zh-CN" altLang="en-US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    </a:t>
            </a:r>
            <a:endParaRPr lang="zh-CN" altLang="zh-CN" sz="2400" dirty="0">
              <a:solidFill>
                <a:schemeClr val="bg2"/>
              </a:solidFill>
              <a:effectLst/>
              <a:latin typeface="+mn-ea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E2732A9-A735-9229-850A-3A41CADAD873}"/>
                  </a:ext>
                </a:extLst>
              </p:cNvPr>
              <p:cNvSpPr txBox="1"/>
              <p:nvPr/>
            </p:nvSpPr>
            <p:spPr>
              <a:xfrm>
                <a:off x="1018743" y="3382541"/>
                <a:ext cx="9973801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8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是光滑曲线，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的光滑参数表示，则</a:t>
                </a:r>
                <a:endParaRPr lang="en-US" altLang="zh-CN" sz="2400" b="1" i="1" dirty="0" smtClean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𝒈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CN" sz="240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)/</m:t>
                    </m:r>
                    <m:d>
                      <m:dPr>
                        <m:begChr m:val="|"/>
                        <m:endChr m:val="|"/>
                        <m:ctrlPr>
                          <a:rPr lang="zh-CN" altLang="zh-CN" sz="240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1">
                                    <a:lumMod val="60000"/>
                                    <a:lumOff val="40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>
                                <a:solidFill>
                                  <a:schemeClr val="bg1">
                                    <a:lumMod val="60000"/>
                                    <a:lumOff val="40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1">
                                    <a:lumMod val="60000"/>
                                    <a:lumOff val="40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40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en-US" altLang="zh-CN" sz="2400" dirty="0" smtClean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给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出了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的从参数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的定向，而</a:t>
                </a: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𝒈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)/</m:t>
                    </m:r>
                    <m:d>
                      <m:dPr>
                        <m:begChr m:val="|"/>
                        <m:endChr m:val="|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则是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的从参数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.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称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上的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连续单位切向量场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E2732A9-A735-9229-850A-3A41CADAD8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743" y="3382541"/>
                <a:ext cx="9973801" cy="2400657"/>
              </a:xfrm>
              <a:prstGeom prst="rect">
                <a:avLst/>
              </a:prstGeom>
              <a:blipFill>
                <a:blip r:embed="rId3"/>
                <a:stretch>
                  <a:fillRect l="-917" b="-12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0533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2A47C-87DE-5909-7B5C-0D23A0881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09" name="Group 85">
            <a:extLst>
              <a:ext uri="{FF2B5EF4-FFF2-40B4-BE49-F238E27FC236}">
                <a16:creationId xmlns:a16="http://schemas.microsoft.com/office/drawing/2014/main" id="{0D379112-60A9-36EB-A77F-E566E28DFBB0}"/>
              </a:ext>
            </a:extLst>
          </p:cNvPr>
          <p:cNvGrpSpPr>
            <a:grpSpLocks/>
          </p:cNvGrpSpPr>
          <p:nvPr/>
        </p:nvGrpSpPr>
        <p:grpSpPr bwMode="auto">
          <a:xfrm>
            <a:off x="7020495" y="2708920"/>
            <a:ext cx="3756025" cy="2976562"/>
            <a:chOff x="3093" y="1773"/>
            <a:chExt cx="2366" cy="1875"/>
          </a:xfrm>
        </p:grpSpPr>
        <p:graphicFrame>
          <p:nvGraphicFramePr>
            <p:cNvPr id="26687" name="Object 63">
              <a:extLst>
                <a:ext uri="{FF2B5EF4-FFF2-40B4-BE49-F238E27FC236}">
                  <a16:creationId xmlns:a16="http://schemas.microsoft.com/office/drawing/2014/main" id="{060E46EA-B9D0-F134-EBF3-9477A83999A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36" y="2844"/>
            <a:ext cx="189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9" name="Equation" r:id="rId3" imgW="7023100" imgH="7315200" progId="Equation.3">
                    <p:embed/>
                  </p:oleObj>
                </mc:Choice>
                <mc:Fallback>
                  <p:oleObj name="Equation" r:id="rId3" imgW="7023100" imgH="7315200" progId="Equation.3">
                    <p:embed/>
                    <p:pic>
                      <p:nvPicPr>
                        <p:cNvPr id="26687" name="Object 63">
                          <a:extLst>
                            <a:ext uri="{FF2B5EF4-FFF2-40B4-BE49-F238E27FC236}">
                              <a16:creationId xmlns:a16="http://schemas.microsoft.com/office/drawing/2014/main" id="{130EF0E3-F62A-309F-918A-94DF24B99D5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6" y="2844"/>
                          <a:ext cx="189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6708" name="Group 84">
              <a:extLst>
                <a:ext uri="{FF2B5EF4-FFF2-40B4-BE49-F238E27FC236}">
                  <a16:creationId xmlns:a16="http://schemas.microsoft.com/office/drawing/2014/main" id="{A1AE6362-07B9-3C25-E10B-33A36C8019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93" y="1773"/>
              <a:ext cx="2366" cy="1875"/>
              <a:chOff x="3093" y="1773"/>
              <a:chExt cx="2366" cy="1875"/>
            </a:xfrm>
          </p:grpSpPr>
          <p:sp>
            <p:nvSpPr>
              <p:cNvPr id="26680" name="Line 56">
                <a:extLst>
                  <a:ext uri="{FF2B5EF4-FFF2-40B4-BE49-F238E27FC236}">
                    <a16:creationId xmlns:a16="http://schemas.microsoft.com/office/drawing/2014/main" id="{D42C4B0E-5758-8C8C-4EDB-1B2D2A2DDC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1" y="2957"/>
                <a:ext cx="12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26681" name="Line 57">
                <a:extLst>
                  <a:ext uri="{FF2B5EF4-FFF2-40B4-BE49-F238E27FC236}">
                    <a16:creationId xmlns:a16="http://schemas.microsoft.com/office/drawing/2014/main" id="{3782E333-59CE-4DB5-1ECB-D273322366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21" y="1773"/>
                <a:ext cx="0" cy="11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26682" name="Line 58">
                <a:extLst>
                  <a:ext uri="{FF2B5EF4-FFF2-40B4-BE49-F238E27FC236}">
                    <a16:creationId xmlns:a16="http://schemas.microsoft.com/office/drawing/2014/main" id="{A4E6552F-096B-02B5-C570-EB58CD4F83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50" y="2957"/>
                <a:ext cx="571" cy="65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26683" name="Line 59">
                <a:extLst>
                  <a:ext uri="{FF2B5EF4-FFF2-40B4-BE49-F238E27FC236}">
                    <a16:creationId xmlns:a16="http://schemas.microsoft.com/office/drawing/2014/main" id="{CB276577-EAD9-B701-BC72-9815EB3222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54" y="2957"/>
                <a:ext cx="1224" cy="40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26684" name="Object 60">
                <a:extLst>
                  <a:ext uri="{FF2B5EF4-FFF2-40B4-BE49-F238E27FC236}">
                    <a16:creationId xmlns:a16="http://schemas.microsoft.com/office/drawing/2014/main" id="{8BA70215-0B7C-A532-D128-B8860EC1675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093" y="3245"/>
              <a:ext cx="752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30" name="Equation" r:id="rId5" imgW="27495500" imgH="9359900" progId="Equation.3">
                      <p:embed/>
                    </p:oleObj>
                  </mc:Choice>
                  <mc:Fallback>
                    <p:oleObj name="Equation" r:id="rId5" imgW="27495500" imgH="9359900" progId="Equation.3">
                      <p:embed/>
                      <p:pic>
                        <p:nvPicPr>
                          <p:cNvPr id="26684" name="Object 60">
                            <a:extLst>
                              <a:ext uri="{FF2B5EF4-FFF2-40B4-BE49-F238E27FC236}">
                                <a16:creationId xmlns:a16="http://schemas.microsoft.com/office/drawing/2014/main" id="{1DF9E1AA-772E-DC42-ECFD-ADC457E6EF8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93" y="3245"/>
                            <a:ext cx="752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685" name="Object 61">
                <a:extLst>
                  <a:ext uri="{FF2B5EF4-FFF2-40B4-BE49-F238E27FC236}">
                    <a16:creationId xmlns:a16="http://schemas.microsoft.com/office/drawing/2014/main" id="{1CE7F074-9AE8-01DE-CB77-D83BD3A2CBB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07" y="2669"/>
              <a:ext cx="752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31" name="Equation" r:id="rId7" imgW="27495500" imgH="9359900" progId="Equation.3">
                      <p:embed/>
                    </p:oleObj>
                  </mc:Choice>
                  <mc:Fallback>
                    <p:oleObj name="Equation" r:id="rId7" imgW="27495500" imgH="9359900" progId="Equation.3">
                      <p:embed/>
                      <p:pic>
                        <p:nvPicPr>
                          <p:cNvPr id="26685" name="Object 61">
                            <a:extLst>
                              <a:ext uri="{FF2B5EF4-FFF2-40B4-BE49-F238E27FC236}">
                                <a16:creationId xmlns:a16="http://schemas.microsoft.com/office/drawing/2014/main" id="{18766D38-8B1B-B360-310D-517897AD6B5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7" y="2669"/>
                            <a:ext cx="752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686" name="Object 62">
                <a:extLst>
                  <a:ext uri="{FF2B5EF4-FFF2-40B4-BE49-F238E27FC236}">
                    <a16:creationId xmlns:a16="http://schemas.microsoft.com/office/drawing/2014/main" id="{4424CA34-7F69-B346-9FD2-B5D32A2A936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53" y="1949"/>
              <a:ext cx="760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32" name="Equation" r:id="rId9" imgW="27800300" imgH="9359900" progId="Equation.3">
                      <p:embed/>
                    </p:oleObj>
                  </mc:Choice>
                  <mc:Fallback>
                    <p:oleObj name="Equation" r:id="rId9" imgW="27800300" imgH="9359900" progId="Equation.3">
                      <p:embed/>
                      <p:pic>
                        <p:nvPicPr>
                          <p:cNvPr id="26686" name="Object 62">
                            <a:extLst>
                              <a:ext uri="{FF2B5EF4-FFF2-40B4-BE49-F238E27FC236}">
                                <a16:creationId xmlns:a16="http://schemas.microsoft.com/office/drawing/2014/main" id="{629CD74F-630E-6A91-29E1-2403FA93AF7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53" y="1949"/>
                            <a:ext cx="760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688" name="Object 64">
                <a:extLst>
                  <a:ext uri="{FF2B5EF4-FFF2-40B4-BE49-F238E27FC236}">
                    <a16:creationId xmlns:a16="http://schemas.microsoft.com/office/drawing/2014/main" id="{495BC7D4-E810-E403-76DC-B7DC8BEA62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13" y="349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33" name="Equation" r:id="rId11" imgW="5270500" imgH="5562600" progId="Equation.3">
                      <p:embed/>
                    </p:oleObj>
                  </mc:Choice>
                  <mc:Fallback>
                    <p:oleObj name="Equation" r:id="rId11" imgW="5270500" imgH="5562600" progId="Equation.3">
                      <p:embed/>
                      <p:pic>
                        <p:nvPicPr>
                          <p:cNvPr id="26688" name="Object 64">
                            <a:extLst>
                              <a:ext uri="{FF2B5EF4-FFF2-40B4-BE49-F238E27FC236}">
                                <a16:creationId xmlns:a16="http://schemas.microsoft.com/office/drawing/2014/main" id="{F5F451D2-D41E-F782-50C0-0424E39AC61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13" y="349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689" name="Object 65">
                <a:extLst>
                  <a:ext uri="{FF2B5EF4-FFF2-40B4-BE49-F238E27FC236}">
                    <a16:creationId xmlns:a16="http://schemas.microsoft.com/office/drawing/2014/main" id="{91F2FB84-5A20-495B-D066-26B006ECB61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01" y="3061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34" name="Equation" r:id="rId13" imgW="5562600" imgH="7315200" progId="Equation.3">
                      <p:embed/>
                    </p:oleObj>
                  </mc:Choice>
                  <mc:Fallback>
                    <p:oleObj name="Equation" r:id="rId13" imgW="5562600" imgH="7315200" progId="Equation.3">
                      <p:embed/>
                      <p:pic>
                        <p:nvPicPr>
                          <p:cNvPr id="26689" name="Object 65">
                            <a:extLst>
                              <a:ext uri="{FF2B5EF4-FFF2-40B4-BE49-F238E27FC236}">
                                <a16:creationId xmlns:a16="http://schemas.microsoft.com/office/drawing/2014/main" id="{A9CF08ED-EA23-0883-3223-3E557B0DF5F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01" y="3061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690" name="Object 66">
                <a:extLst>
                  <a:ext uri="{FF2B5EF4-FFF2-40B4-BE49-F238E27FC236}">
                    <a16:creationId xmlns:a16="http://schemas.microsoft.com/office/drawing/2014/main" id="{5800FEAD-36AF-D75C-A2F2-C9EA11E5061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53" y="1781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35" name="Equation" r:id="rId15" imgW="4978400" imgH="4978400" progId="Equation.3">
                      <p:embed/>
                    </p:oleObj>
                  </mc:Choice>
                  <mc:Fallback>
                    <p:oleObj name="Equation" r:id="rId15" imgW="4978400" imgH="4978400" progId="Equation.3">
                      <p:embed/>
                      <p:pic>
                        <p:nvPicPr>
                          <p:cNvPr id="26690" name="Object 66">
                            <a:extLst>
                              <a:ext uri="{FF2B5EF4-FFF2-40B4-BE49-F238E27FC236}">
                                <a16:creationId xmlns:a16="http://schemas.microsoft.com/office/drawing/2014/main" id="{1D4B58C9-F668-52D0-43D8-6A6FCD45718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53" y="1781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6691" name="Line 67">
                <a:extLst>
                  <a:ext uri="{FF2B5EF4-FFF2-40B4-BE49-F238E27FC236}">
                    <a16:creationId xmlns:a16="http://schemas.microsoft.com/office/drawing/2014/main" id="{A8E3FF16-B706-E04F-7290-2C6E950820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21" y="2100"/>
                <a:ext cx="857" cy="85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</p:grpSp>
      </p:grpSp>
      <p:sp>
        <p:nvSpPr>
          <p:cNvPr id="26644" name="Text Box 20">
            <a:extLst>
              <a:ext uri="{FF2B5EF4-FFF2-40B4-BE49-F238E27FC236}">
                <a16:creationId xmlns:a16="http://schemas.microsoft.com/office/drawing/2014/main" id="{1296B407-79AC-DAFF-3574-005FF4641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1" y="1944465"/>
            <a:ext cx="1143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bg2"/>
                </a:solidFill>
                <a:latin typeface="+mn-ea"/>
                <a:ea typeface="+mn-ea"/>
              </a:rPr>
              <a:t>提示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26665" name="Line 41">
            <a:extLst>
              <a:ext uri="{FF2B5EF4-FFF2-40B4-BE49-F238E27FC236}">
                <a16:creationId xmlns:a16="http://schemas.microsoft.com/office/drawing/2014/main" id="{BC5151DE-5A88-7B11-CF1F-F70BBA3710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09606" y="4701233"/>
            <a:ext cx="971550" cy="33496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26666" name="Line 42">
            <a:extLst>
              <a:ext uri="{FF2B5EF4-FFF2-40B4-BE49-F238E27FC236}">
                <a16:creationId xmlns:a16="http://schemas.microsoft.com/office/drawing/2014/main" id="{E903BE68-58A9-81FA-C7AE-65B2E666C7D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035032" y="3451871"/>
            <a:ext cx="682625" cy="68262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26667" name="Line 43">
            <a:extLst>
              <a:ext uri="{FF2B5EF4-FFF2-40B4-BE49-F238E27FC236}">
                <a16:creationId xmlns:a16="http://schemas.microsoft.com/office/drawing/2014/main" id="{4E0C0A99-F69F-343D-89C8-6E920DEA99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11195" y="3607446"/>
            <a:ext cx="1587" cy="65722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26668" name="Line 44">
            <a:extLst>
              <a:ext uri="{FF2B5EF4-FFF2-40B4-BE49-F238E27FC236}">
                <a16:creationId xmlns:a16="http://schemas.microsoft.com/office/drawing/2014/main" id="{3EFE6498-F56E-1AF6-5BBB-8D3440BDC9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58756" y="4742507"/>
            <a:ext cx="317500" cy="36353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26673" name="Line 49">
            <a:extLst>
              <a:ext uri="{FF2B5EF4-FFF2-40B4-BE49-F238E27FC236}">
                <a16:creationId xmlns:a16="http://schemas.microsoft.com/office/drawing/2014/main" id="{1A636C85-1B3D-D8B8-8C28-4A75AC2DB01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035032" y="3451871"/>
            <a:ext cx="682625" cy="68262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26674" name="Line 50">
            <a:extLst>
              <a:ext uri="{FF2B5EF4-FFF2-40B4-BE49-F238E27FC236}">
                <a16:creationId xmlns:a16="http://schemas.microsoft.com/office/drawing/2014/main" id="{3072A405-C112-58C1-7139-181E654AC2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11195" y="3607446"/>
            <a:ext cx="1587" cy="65722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26675" name="Line 51">
            <a:extLst>
              <a:ext uri="{FF2B5EF4-FFF2-40B4-BE49-F238E27FC236}">
                <a16:creationId xmlns:a16="http://schemas.microsoft.com/office/drawing/2014/main" id="{98AC3F4A-18D5-B148-D557-60C72A2249C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58756" y="4742507"/>
            <a:ext cx="317500" cy="36353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26692" name="Object 68">
            <a:extLst>
              <a:ext uri="{FF2B5EF4-FFF2-40B4-BE49-F238E27FC236}">
                <a16:creationId xmlns:a16="http://schemas.microsoft.com/office/drawing/2014/main" id="{2E8C5667-AD01-9669-ABBB-CF11EB22D3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22319" y="4985396"/>
          <a:ext cx="12509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6" name="Equation" r:id="rId17" imgW="28968700" imgH="9067800" progId="Equation.3">
                  <p:embed/>
                </p:oleObj>
              </mc:Choice>
              <mc:Fallback>
                <p:oleObj name="Equation" r:id="rId17" imgW="28968700" imgH="9067800" progId="Equation.3">
                  <p:embed/>
                  <p:pic>
                    <p:nvPicPr>
                      <p:cNvPr id="26692" name="Object 68">
                        <a:extLst>
                          <a:ext uri="{FF2B5EF4-FFF2-40B4-BE49-F238E27FC236}">
                            <a16:creationId xmlns:a16="http://schemas.microsoft.com/office/drawing/2014/main" id="{C3FB7AAA-5DBE-3EFC-1288-D43B18FEF8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2319" y="4985396"/>
                        <a:ext cx="125095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93" name="Object 69">
            <a:extLst>
              <a:ext uri="{FF2B5EF4-FFF2-40B4-BE49-F238E27FC236}">
                <a16:creationId xmlns:a16="http://schemas.microsoft.com/office/drawing/2014/main" id="{A947EB8C-F2CC-A133-F0DE-570D087ADC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87444" y="3537596"/>
          <a:ext cx="12382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7" name="Equation" r:id="rId19" imgW="28676600" imgH="9067800" progId="Equation.3">
                  <p:embed/>
                </p:oleObj>
              </mc:Choice>
              <mc:Fallback>
                <p:oleObj name="Equation" r:id="rId19" imgW="28676600" imgH="9067800" progId="Equation.3">
                  <p:embed/>
                  <p:pic>
                    <p:nvPicPr>
                      <p:cNvPr id="26693" name="Object 69">
                        <a:extLst>
                          <a:ext uri="{FF2B5EF4-FFF2-40B4-BE49-F238E27FC236}">
                            <a16:creationId xmlns:a16="http://schemas.microsoft.com/office/drawing/2014/main" id="{0678B104-055A-14D2-377F-A0321CDB16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7444" y="3537596"/>
                        <a:ext cx="123825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72" name="Line 48">
            <a:extLst>
              <a:ext uri="{FF2B5EF4-FFF2-40B4-BE49-F238E27FC236}">
                <a16:creationId xmlns:a16="http://schemas.microsoft.com/office/drawing/2014/main" id="{42D23176-C9D3-F939-3728-E6AA7C1C73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11195" y="4701233"/>
            <a:ext cx="973137" cy="33496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76BA15F-2FC7-ABC5-7AA3-38EAAA77C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7582" y="283893"/>
            <a:ext cx="466850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>
                <a:solidFill>
                  <a:schemeClr val="bg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已知</a:t>
            </a:r>
            <a:r>
              <a:rPr lang="zh-CN" altLang="en-US" sz="2400">
                <a:solidFill>
                  <a:schemeClr val="bg2"/>
                </a:solidFill>
                <a:latin typeface="+mn-lt"/>
                <a:ea typeface="+mn-ea"/>
                <a:sym typeface="Symbol" pitchFamily="2" charset="2"/>
              </a:rPr>
              <a:t></a:t>
            </a:r>
            <a:r>
              <a:rPr lang="zh-CN" altLang="en-US" sz="2400">
                <a:solidFill>
                  <a:schemeClr val="bg2"/>
                </a:solidFill>
                <a:ea typeface="+mn-ea"/>
                <a:cs typeface="Times New Roman" panose="02020603050405020304" pitchFamily="18" charset="0"/>
              </a:rPr>
              <a:t>为折线 </a:t>
            </a:r>
            <a:r>
              <a:rPr lang="en-US" altLang="zh-CN" sz="2400" i="1">
                <a:solidFill>
                  <a:schemeClr val="bg2"/>
                </a:solidFill>
                <a:ea typeface="+mn-ea"/>
                <a:cs typeface="Times New Roman" panose="02020603050405020304" pitchFamily="18" charset="0"/>
              </a:rPr>
              <a:t>ABCOA</a:t>
            </a:r>
            <a:r>
              <a:rPr lang="en-US" altLang="zh-CN" sz="2400">
                <a:solidFill>
                  <a:schemeClr val="bg2"/>
                </a:solidFill>
                <a:ea typeface="+mn-ea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chemeClr val="bg2"/>
                </a:solidFill>
                <a:ea typeface="+mn-ea"/>
                <a:cs typeface="Times New Roman" panose="02020603050405020304" pitchFamily="18" charset="0"/>
              </a:rPr>
              <a:t>如图</a:t>
            </a:r>
            <a:r>
              <a:rPr lang="en-US" altLang="zh-CN" sz="2400">
                <a:solidFill>
                  <a:schemeClr val="bg2"/>
                </a:solidFill>
                <a:ea typeface="+mn-ea"/>
                <a:cs typeface="Times New Roman" panose="02020603050405020304" pitchFamily="18" charset="0"/>
              </a:rPr>
              <a:t>), </a:t>
            </a:r>
            <a:r>
              <a:rPr lang="zh-CN" altLang="en-US" sz="2400">
                <a:solidFill>
                  <a:schemeClr val="bg2"/>
                </a:solidFill>
                <a:ea typeface="+mn-ea"/>
                <a:cs typeface="Times New Roman" panose="02020603050405020304" pitchFamily="18" charset="0"/>
              </a:rPr>
              <a:t>计算</a:t>
            </a:r>
            <a:endParaRPr lang="zh-CN" altLang="en-US" sz="24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9B17FA-9C60-035A-CF54-40780205C719}"/>
              </a:ext>
            </a:extLst>
          </p:cNvPr>
          <p:cNvSpPr txBox="1">
            <a:spLocks noChangeArrowheads="1"/>
          </p:cNvSpPr>
          <p:nvPr/>
        </p:nvSpPr>
        <p:spPr>
          <a:xfrm>
            <a:off x="2124214" y="404664"/>
            <a:ext cx="471994" cy="5334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9A5343A-0821-6021-134F-47E1E53604C5}"/>
                  </a:ext>
                </a:extLst>
              </p:cNvPr>
              <p:cNvSpPr txBox="1"/>
              <p:nvPr/>
            </p:nvSpPr>
            <p:spPr>
              <a:xfrm>
                <a:off x="3484935" y="899890"/>
                <a:ext cx="4133627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∮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9A5343A-0821-6021-134F-47E1E5360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4935" y="899890"/>
                <a:ext cx="4133627" cy="847476"/>
              </a:xfrm>
              <a:prstGeom prst="rect">
                <a:avLst/>
              </a:prstGeom>
              <a:blipFill>
                <a:blip r:embed="rId21"/>
                <a:stretch>
                  <a:fillRect l="-3374" t="-185075" b="-2597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F5B525C-E22C-DCEC-D041-19C46E716D5F}"/>
                  </a:ext>
                </a:extLst>
              </p:cNvPr>
              <p:cNvSpPr txBox="1"/>
              <p:nvPr/>
            </p:nvSpPr>
            <p:spPr>
              <a:xfrm>
                <a:off x="1822056" y="2003598"/>
                <a:ext cx="9906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F5B525C-E22C-DCEC-D041-19C46E716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056" y="2003598"/>
                <a:ext cx="990600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0BAAADF-6B91-FB8F-DFAA-240F96650605}"/>
                  </a:ext>
                </a:extLst>
              </p:cNvPr>
              <p:cNvSpPr txBox="1"/>
              <p:nvPr/>
            </p:nvSpPr>
            <p:spPr>
              <a:xfrm>
                <a:off x="2445603" y="2004743"/>
                <a:ext cx="2098406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acc>
                          <m:accPr>
                            <m:chr m:val="⃗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𝐴𝐵</m:t>
                            </m:r>
                          </m:e>
                        </m:acc>
                      </m:sub>
                      <m:sup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0BAAADF-6B91-FB8F-DFAA-240F96650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5603" y="2004743"/>
                <a:ext cx="2098406" cy="518668"/>
              </a:xfrm>
              <a:prstGeom prst="rect">
                <a:avLst/>
              </a:prstGeom>
              <a:blipFill>
                <a:blip r:embed="rId23"/>
                <a:stretch>
                  <a:fillRect l="-23494" t="-138095" b="-1976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7549CCC-FB44-98DB-725B-86EB166BEE30}"/>
                  </a:ext>
                </a:extLst>
              </p:cNvPr>
              <p:cNvSpPr txBox="1"/>
              <p:nvPr/>
            </p:nvSpPr>
            <p:spPr>
              <a:xfrm>
                <a:off x="4251003" y="2002571"/>
                <a:ext cx="2875086" cy="5210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acc>
                          <m:accPr>
                            <m:chr m:val="⃗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𝐵𝐶</m:t>
                            </m:r>
                          </m:e>
                        </m:acc>
                      </m:sub>
                      <m:sup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7549CCC-FB44-98DB-725B-86EB166BEE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003" y="2002571"/>
                <a:ext cx="2875086" cy="521040"/>
              </a:xfrm>
              <a:prstGeom prst="rect">
                <a:avLst/>
              </a:prstGeom>
              <a:blipFill>
                <a:blip r:embed="rId24"/>
                <a:stretch>
                  <a:fillRect l="-7456" t="-138095" b="-1976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51C42A2-AFDF-8524-9D1F-20E26DE5DBC8}"/>
                  </a:ext>
                </a:extLst>
              </p:cNvPr>
              <p:cNvSpPr txBox="1"/>
              <p:nvPr/>
            </p:nvSpPr>
            <p:spPr>
              <a:xfrm>
                <a:off x="6682643" y="2003598"/>
                <a:ext cx="67369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+0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51C42A2-AFDF-8524-9D1F-20E26DE5DB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643" y="2003598"/>
                <a:ext cx="673697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D03A495-BDEA-61D2-87C8-B8F9615D96CB}"/>
                  </a:ext>
                </a:extLst>
              </p:cNvPr>
              <p:cNvSpPr txBox="1"/>
              <p:nvPr/>
            </p:nvSpPr>
            <p:spPr>
              <a:xfrm>
                <a:off x="7135814" y="2000556"/>
                <a:ext cx="2185537" cy="5210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acc>
                          <m:accPr>
                            <m:chr m:val="⃗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𝑂𝐴</m:t>
                            </m:r>
                          </m:e>
                        </m:acc>
                      </m:sub>
                      <m:sup/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D03A495-BDEA-61D2-87C8-B8F9615D9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5814" y="2000556"/>
                <a:ext cx="2185537" cy="521040"/>
              </a:xfrm>
              <a:prstGeom prst="rect">
                <a:avLst/>
              </a:prstGeom>
              <a:blipFill>
                <a:blip r:embed="rId26"/>
                <a:stretch>
                  <a:fillRect l="-10465" t="-140476" b="-1976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AB8F876-56EB-12F5-F96E-D8BF3E9A0B2D}"/>
                  </a:ext>
                </a:extLst>
              </p:cNvPr>
              <p:cNvSpPr txBox="1"/>
              <p:nvPr/>
            </p:nvSpPr>
            <p:spPr>
              <a:xfrm>
                <a:off x="2124214" y="2860940"/>
                <a:ext cx="2395960" cy="591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AB8F876-56EB-12F5-F96E-D8BF3E9A0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214" y="2860940"/>
                <a:ext cx="2395960" cy="591637"/>
              </a:xfrm>
              <a:prstGeom prst="rect">
                <a:avLst/>
              </a:prstGeom>
              <a:blipFill>
                <a:blip r:embed="rId27"/>
                <a:stretch>
                  <a:fillRect l="-7937" t="-112766" b="-1787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FFE3D63-B257-6519-DBC7-42A7A02AD6A9}"/>
                  </a:ext>
                </a:extLst>
              </p:cNvPr>
              <p:cNvSpPr txBox="1"/>
              <p:nvPr/>
            </p:nvSpPr>
            <p:spPr>
              <a:xfrm>
                <a:off x="3563147" y="2867030"/>
                <a:ext cx="2685579" cy="591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FFE3D63-B257-6519-DBC7-42A7A02AD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147" y="2867030"/>
                <a:ext cx="2685579" cy="591637"/>
              </a:xfrm>
              <a:prstGeom prst="rect">
                <a:avLst/>
              </a:prstGeom>
              <a:blipFill>
                <a:blip r:embed="rId28"/>
                <a:stretch>
                  <a:fillRect l="-7981" t="-108333" b="-1729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6C7E7AF-4F1D-3573-A6E0-71D16FC63636}"/>
                  </a:ext>
                </a:extLst>
              </p:cNvPr>
              <p:cNvSpPr txBox="1"/>
              <p:nvPr/>
            </p:nvSpPr>
            <p:spPr>
              <a:xfrm>
                <a:off x="5620846" y="2868931"/>
                <a:ext cx="1761893" cy="593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6C7E7AF-4F1D-3573-A6E0-71D16FC636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0846" y="2868931"/>
                <a:ext cx="1761893" cy="593176"/>
              </a:xfrm>
              <a:prstGeom prst="rect">
                <a:avLst/>
              </a:prstGeom>
              <a:blipFill>
                <a:blip r:embed="rId29"/>
                <a:stretch>
                  <a:fillRect l="-12143" t="-112766" b="-1787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CA34AF8-4ED1-825B-9452-884AE7061C09}"/>
                  </a:ext>
                </a:extLst>
              </p:cNvPr>
              <p:cNvSpPr txBox="1"/>
              <p:nvPr/>
            </p:nvSpPr>
            <p:spPr>
              <a:xfrm>
                <a:off x="1967211" y="3808883"/>
                <a:ext cx="14055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−2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CA34AF8-4ED1-825B-9452-884AE7061C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211" y="3808883"/>
                <a:ext cx="1405535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FFE1CAE-CB46-734E-EE51-737A5025E0C0}"/>
                  </a:ext>
                </a:extLst>
              </p:cNvPr>
              <p:cNvSpPr txBox="1"/>
              <p:nvPr/>
            </p:nvSpPr>
            <p:spPr>
              <a:xfrm>
                <a:off x="2919617" y="3711314"/>
                <a:ext cx="1797107" cy="645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FFE1CAE-CB46-734E-EE51-737A5025E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9617" y="3711314"/>
                <a:ext cx="1797107" cy="645048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D860A8FF-E9E6-B0B6-7DA6-B0866EF71350}"/>
                  </a:ext>
                </a:extLst>
              </p:cNvPr>
              <p:cNvSpPr txBox="1"/>
              <p:nvPr/>
            </p:nvSpPr>
            <p:spPr>
              <a:xfrm>
                <a:off x="4172182" y="3803006"/>
                <a:ext cx="102939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D860A8FF-E9E6-B0B6-7DA6-B0866EF713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182" y="3803006"/>
                <a:ext cx="1029393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706A9B9-BD61-39F0-2A09-F9E5F151C570}"/>
                  </a:ext>
                </a:extLst>
              </p:cNvPr>
              <p:cNvSpPr txBox="1"/>
              <p:nvPr/>
            </p:nvSpPr>
            <p:spPr>
              <a:xfrm>
                <a:off x="2189465" y="4455429"/>
                <a:ext cx="813485" cy="613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706A9B9-BD61-39F0-2A09-F9E5F151C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9465" y="4455429"/>
                <a:ext cx="813485" cy="613886"/>
              </a:xfrm>
              <a:prstGeom prst="rect">
                <a:avLst/>
              </a:prstGeom>
              <a:blipFill>
                <a:blip r:embed="rId33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矩形 16"/>
          <p:cNvSpPr/>
          <p:nvPr/>
        </p:nvSpPr>
        <p:spPr>
          <a:xfrm>
            <a:off x="878739" y="40466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练习题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305430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6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6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6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6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4" grpId="0" autoUpdateAnimBg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40F08-F9F0-7DCC-5B01-420DA2851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1CD6F12-E522-55C2-4EDD-4BBBDCDC23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9416" y="609477"/>
            <a:ext cx="1026368" cy="533400"/>
          </a:xfrm>
        </p:spPr>
        <p:txBody>
          <a:bodyPr/>
          <a:lstStyle/>
          <a:p>
            <a:pPr algn="l"/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2.</a:t>
            </a:r>
          </a:p>
        </p:txBody>
      </p:sp>
      <p:sp>
        <p:nvSpPr>
          <p:cNvPr id="36867" name="Text Box 3">
            <a:extLst>
              <a:ext uri="{FF2B5EF4-FFF2-40B4-BE49-F238E27FC236}">
                <a16:creationId xmlns:a16="http://schemas.microsoft.com/office/drawing/2014/main" id="{A9DAFA18-183A-3FD1-FBE8-EDF2C0F04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2143126"/>
            <a:ext cx="83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2"/>
                </a:solidFill>
                <a:latin typeface="+mn-lt"/>
                <a:ea typeface="+mn-ea"/>
              </a:rPr>
              <a:t>:</a:t>
            </a:r>
          </a:p>
        </p:txBody>
      </p:sp>
      <p:grpSp>
        <p:nvGrpSpPr>
          <p:cNvPr id="36950" name="Group 86">
            <a:extLst>
              <a:ext uri="{FF2B5EF4-FFF2-40B4-BE49-F238E27FC236}">
                <a16:creationId xmlns:a16="http://schemas.microsoft.com/office/drawing/2014/main" id="{0ED06529-E511-8160-A677-928F76D208FD}"/>
              </a:ext>
            </a:extLst>
          </p:cNvPr>
          <p:cNvGrpSpPr>
            <a:grpSpLocks/>
          </p:cNvGrpSpPr>
          <p:nvPr/>
        </p:nvGrpSpPr>
        <p:grpSpPr bwMode="auto">
          <a:xfrm>
            <a:off x="8628955" y="1923182"/>
            <a:ext cx="1787525" cy="1803400"/>
            <a:chOff x="4426" y="1488"/>
            <a:chExt cx="1126" cy="1136"/>
          </a:xfrm>
        </p:grpSpPr>
        <p:graphicFrame>
          <p:nvGraphicFramePr>
            <p:cNvPr id="36871" name="Object 7">
              <a:extLst>
                <a:ext uri="{FF2B5EF4-FFF2-40B4-BE49-F238E27FC236}">
                  <a16:creationId xmlns:a16="http://schemas.microsoft.com/office/drawing/2014/main" id="{127C2AAA-608A-376C-CF78-8C0F4210303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08" y="2103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39" name="Equation" r:id="rId3" imgW="7023100" imgH="7315200" progId="Equation.3">
                    <p:embed/>
                  </p:oleObj>
                </mc:Choice>
                <mc:Fallback>
                  <p:oleObj name="Equation" r:id="rId3" imgW="7023100" imgH="7315200" progId="Equation.3">
                    <p:embed/>
                    <p:pic>
                      <p:nvPicPr>
                        <p:cNvPr id="36871" name="Object 7">
                          <a:extLst>
                            <a:ext uri="{FF2B5EF4-FFF2-40B4-BE49-F238E27FC236}">
                              <a16:creationId xmlns:a16="http://schemas.microsoft.com/office/drawing/2014/main" id="{C67A3850-4FB8-5B49-AB89-9984E15D238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2103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6949" name="Group 85">
              <a:extLst>
                <a:ext uri="{FF2B5EF4-FFF2-40B4-BE49-F238E27FC236}">
                  <a16:creationId xmlns:a16="http://schemas.microsoft.com/office/drawing/2014/main" id="{04C14472-ED64-4C90-4947-913C69AB15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26" y="1488"/>
              <a:ext cx="1126" cy="1136"/>
              <a:chOff x="4426" y="1488"/>
              <a:chExt cx="1126" cy="1136"/>
            </a:xfrm>
          </p:grpSpPr>
          <p:graphicFrame>
            <p:nvGraphicFramePr>
              <p:cNvPr id="36869" name="Object 5">
                <a:extLst>
                  <a:ext uri="{FF2B5EF4-FFF2-40B4-BE49-F238E27FC236}">
                    <a16:creationId xmlns:a16="http://schemas.microsoft.com/office/drawing/2014/main" id="{96FBF750-B4C5-483F-EFC5-15BBC4276F9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36" y="1496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40" name="Equation" r:id="rId5" imgW="4978400" imgH="4978400" progId="Equation.3">
                      <p:embed/>
                    </p:oleObj>
                  </mc:Choice>
                  <mc:Fallback>
                    <p:oleObj name="Equation" r:id="rId5" imgW="4978400" imgH="4978400" progId="Equation.3">
                      <p:embed/>
                      <p:pic>
                        <p:nvPicPr>
                          <p:cNvPr id="36869" name="Object 5">
                            <a:extLst>
                              <a:ext uri="{FF2B5EF4-FFF2-40B4-BE49-F238E27FC236}">
                                <a16:creationId xmlns:a16="http://schemas.microsoft.com/office/drawing/2014/main" id="{3054118D-1DDB-1443-9FA8-49F638A9AA2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36" y="1496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6870" name="Object 6">
                <a:extLst>
                  <a:ext uri="{FF2B5EF4-FFF2-40B4-BE49-F238E27FC236}">
                    <a16:creationId xmlns:a16="http://schemas.microsoft.com/office/drawing/2014/main" id="{29813BE9-317B-FD6F-BD72-CACDC33962A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36" y="2472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41" name="Equation" r:id="rId7" imgW="5270500" imgH="5562600" progId="Equation.3">
                      <p:embed/>
                    </p:oleObj>
                  </mc:Choice>
                  <mc:Fallback>
                    <p:oleObj name="Equation" r:id="rId7" imgW="5270500" imgH="5562600" progId="Equation.3">
                      <p:embed/>
                      <p:pic>
                        <p:nvPicPr>
                          <p:cNvPr id="36870" name="Object 6">
                            <a:extLst>
                              <a:ext uri="{FF2B5EF4-FFF2-40B4-BE49-F238E27FC236}">
                                <a16:creationId xmlns:a16="http://schemas.microsoft.com/office/drawing/2014/main" id="{D57C3261-7738-7E4C-9BAA-C677305D09A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36" y="2472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6872" name="Object 8">
                <a:extLst>
                  <a:ext uri="{FF2B5EF4-FFF2-40B4-BE49-F238E27FC236}">
                    <a16:creationId xmlns:a16="http://schemas.microsoft.com/office/drawing/2014/main" id="{3BBFA5C2-B395-E148-53D7-089BB7E48B8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00" y="2296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42" name="Equation" r:id="rId9" imgW="5562600" imgH="7315200" progId="Equation.3">
                      <p:embed/>
                    </p:oleObj>
                  </mc:Choice>
                  <mc:Fallback>
                    <p:oleObj name="Equation" r:id="rId9" imgW="5562600" imgH="7315200" progId="Equation.3">
                      <p:embed/>
                      <p:pic>
                        <p:nvPicPr>
                          <p:cNvPr id="36872" name="Object 8">
                            <a:extLst>
                              <a:ext uri="{FF2B5EF4-FFF2-40B4-BE49-F238E27FC236}">
                                <a16:creationId xmlns:a16="http://schemas.microsoft.com/office/drawing/2014/main" id="{7841B9EB-A742-B943-A3FA-D7C42E293F0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00" y="2296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6873" name="Line 9">
                <a:extLst>
                  <a:ext uri="{FF2B5EF4-FFF2-40B4-BE49-F238E27FC236}">
                    <a16:creationId xmlns:a16="http://schemas.microsoft.com/office/drawing/2014/main" id="{2EC9AF83-AA86-FACD-8AD3-B3A6C36F47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10" y="2208"/>
                <a:ext cx="72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36874" name="Line 10">
                <a:extLst>
                  <a:ext uri="{FF2B5EF4-FFF2-40B4-BE49-F238E27FC236}">
                    <a16:creationId xmlns:a16="http://schemas.microsoft.com/office/drawing/2014/main" id="{6C739645-3930-F962-5DA4-9631B2A589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10" y="1488"/>
                <a:ext cx="0" cy="72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36875" name="Line 11">
                <a:extLst>
                  <a:ext uri="{FF2B5EF4-FFF2-40B4-BE49-F238E27FC236}">
                    <a16:creationId xmlns:a16="http://schemas.microsoft.com/office/drawing/2014/main" id="{1B393CC4-6779-C422-1E93-B3505CEB38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6" y="2208"/>
                <a:ext cx="384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p:grpSp>
      </p:grpSp>
      <p:sp>
        <p:nvSpPr>
          <p:cNvPr id="36876" name="Line 12">
            <a:extLst>
              <a:ext uri="{FF2B5EF4-FFF2-40B4-BE49-F238E27FC236}">
                <a16:creationId xmlns:a16="http://schemas.microsoft.com/office/drawing/2014/main" id="{627AD0BE-0A0B-6A3F-9622-8BE1300FE1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40142" y="2456582"/>
            <a:ext cx="838200" cy="609600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p:grpSp>
        <p:nvGrpSpPr>
          <p:cNvPr id="36938" name="Group 74">
            <a:extLst>
              <a:ext uri="{FF2B5EF4-FFF2-40B4-BE49-F238E27FC236}">
                <a16:creationId xmlns:a16="http://schemas.microsoft.com/office/drawing/2014/main" id="{DC3EDB45-0753-37A1-8645-A52397A99970}"/>
              </a:ext>
            </a:extLst>
          </p:cNvPr>
          <p:cNvGrpSpPr>
            <a:grpSpLocks/>
          </p:cNvGrpSpPr>
          <p:nvPr/>
        </p:nvGrpSpPr>
        <p:grpSpPr bwMode="auto">
          <a:xfrm>
            <a:off x="9781480" y="1916832"/>
            <a:ext cx="601663" cy="1073150"/>
            <a:chOff x="5152" y="1484"/>
            <a:chExt cx="379" cy="676"/>
          </a:xfrm>
        </p:grpSpPr>
        <p:graphicFrame>
          <p:nvGraphicFramePr>
            <p:cNvPr id="36879" name="Object 15">
              <a:extLst>
                <a:ext uri="{FF2B5EF4-FFF2-40B4-BE49-F238E27FC236}">
                  <a16:creationId xmlns:a16="http://schemas.microsoft.com/office/drawing/2014/main" id="{15F3036C-B1EA-A6E2-1B4F-99627BA1E5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84" y="1968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3" name="Equation" r:id="rId11" imgW="6438900" imgH="7023100" progId="Equation.3">
                    <p:embed/>
                  </p:oleObj>
                </mc:Choice>
                <mc:Fallback>
                  <p:oleObj name="Equation" r:id="rId11" imgW="6438900" imgH="7023100" progId="Equation.3">
                    <p:embed/>
                    <p:pic>
                      <p:nvPicPr>
                        <p:cNvPr id="36879" name="Object 15">
                          <a:extLst>
                            <a:ext uri="{FF2B5EF4-FFF2-40B4-BE49-F238E27FC236}">
                              <a16:creationId xmlns:a16="http://schemas.microsoft.com/office/drawing/2014/main" id="{54B93716-A44A-D146-9D16-F42BB06DA0C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4" y="1968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880" name="Object 16">
              <a:extLst>
                <a:ext uri="{FF2B5EF4-FFF2-40B4-BE49-F238E27FC236}">
                  <a16:creationId xmlns:a16="http://schemas.microsoft.com/office/drawing/2014/main" id="{755354DA-BBE8-CE4B-81D3-7B3E7023A6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0" y="1484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4" name="Equation" r:id="rId13" imgW="6438900" imgH="7023100" progId="Equation.3">
                    <p:embed/>
                  </p:oleObj>
                </mc:Choice>
                <mc:Fallback>
                  <p:oleObj name="Equation" r:id="rId13" imgW="6438900" imgH="7023100" progId="Equation.3">
                    <p:embed/>
                    <p:pic>
                      <p:nvPicPr>
                        <p:cNvPr id="36880" name="Object 16">
                          <a:extLst>
                            <a:ext uri="{FF2B5EF4-FFF2-40B4-BE49-F238E27FC236}">
                              <a16:creationId xmlns:a16="http://schemas.microsoft.com/office/drawing/2014/main" id="{F75FF04F-D7BB-C54E-8968-31CEEF3A6E1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1484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6881" name="Group 17">
              <a:extLst>
                <a:ext uri="{FF2B5EF4-FFF2-40B4-BE49-F238E27FC236}">
                  <a16:creationId xmlns:a16="http://schemas.microsoft.com/office/drawing/2014/main" id="{D19D608A-0702-D169-0167-3E0AD42B42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52" y="1588"/>
              <a:ext cx="379" cy="524"/>
              <a:chOff x="5141" y="292"/>
              <a:chExt cx="379" cy="524"/>
            </a:xfrm>
          </p:grpSpPr>
          <p:sp>
            <p:nvSpPr>
              <p:cNvPr id="36882" name="Line 18">
                <a:extLst>
                  <a:ext uri="{FF2B5EF4-FFF2-40B4-BE49-F238E27FC236}">
                    <a16:creationId xmlns:a16="http://schemas.microsoft.com/office/drawing/2014/main" id="{DF5D05BE-A755-EA1A-F930-12B11EEB5D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84" y="336"/>
                <a:ext cx="288" cy="43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36883" name="Oval 19">
                <a:extLst>
                  <a:ext uri="{FF2B5EF4-FFF2-40B4-BE49-F238E27FC236}">
                    <a16:creationId xmlns:a16="http://schemas.microsoft.com/office/drawing/2014/main" id="{896E4F26-C1F3-4512-37B4-635C13435E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41" y="772"/>
                <a:ext cx="43" cy="4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36884" name="Oval 20">
                <a:extLst>
                  <a:ext uri="{FF2B5EF4-FFF2-40B4-BE49-F238E27FC236}">
                    <a16:creationId xmlns:a16="http://schemas.microsoft.com/office/drawing/2014/main" id="{6DB10AB9-1B8E-7499-F134-AB4786C003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77" y="292"/>
                <a:ext cx="43" cy="4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p:grpSp>
      </p:grpSp>
      <p:sp>
        <p:nvSpPr>
          <p:cNvPr id="36900" name="Line 36">
            <a:extLst>
              <a:ext uri="{FF2B5EF4-FFF2-40B4-BE49-F238E27FC236}">
                <a16:creationId xmlns:a16="http://schemas.microsoft.com/office/drawing/2014/main" id="{6C989C19-4EDC-A96B-7DFE-47A9367B5660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7278" y="3789040"/>
            <a:ext cx="0" cy="1447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36914" name="Text Box 50">
            <a:extLst>
              <a:ext uri="{FF2B5EF4-FFF2-40B4-BE49-F238E27FC236}">
                <a16:creationId xmlns:a16="http://schemas.microsoft.com/office/drawing/2014/main" id="{954222C2-D32E-4C08-738B-921D30CC7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1668" y="1223729"/>
            <a:ext cx="6553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lt"/>
                <a:ea typeface="+mn-ea"/>
              </a:rPr>
              <a:t>其大小与作用点到 </a:t>
            </a:r>
            <a:r>
              <a:rPr lang="en-US" altLang="zh-CN" sz="2400" i="1" dirty="0" err="1">
                <a:solidFill>
                  <a:schemeClr val="bg2"/>
                </a:solidFill>
                <a:latin typeface="+mn-lt"/>
                <a:ea typeface="+mn-ea"/>
              </a:rPr>
              <a:t>xOy</a:t>
            </a: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lt"/>
                <a:ea typeface="+mn-ea"/>
              </a:rPr>
              <a:t>面的距离成反比</a:t>
            </a: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.</a:t>
            </a:r>
          </a:p>
        </p:txBody>
      </p:sp>
      <p:grpSp>
        <p:nvGrpSpPr>
          <p:cNvPr id="36931" name="Group 67">
            <a:extLst>
              <a:ext uri="{FF2B5EF4-FFF2-40B4-BE49-F238E27FC236}">
                <a16:creationId xmlns:a16="http://schemas.microsoft.com/office/drawing/2014/main" id="{89E16042-4425-B86C-E049-FC07B103D396}"/>
              </a:ext>
            </a:extLst>
          </p:cNvPr>
          <p:cNvGrpSpPr>
            <a:grpSpLocks/>
          </p:cNvGrpSpPr>
          <p:nvPr/>
        </p:nvGrpSpPr>
        <p:grpSpPr bwMode="auto">
          <a:xfrm>
            <a:off x="9451280" y="2456582"/>
            <a:ext cx="269875" cy="304800"/>
            <a:chOff x="4944" y="1824"/>
            <a:chExt cx="170" cy="192"/>
          </a:xfrm>
        </p:grpSpPr>
        <p:graphicFrame>
          <p:nvGraphicFramePr>
            <p:cNvPr id="36877" name="Object 13">
              <a:extLst>
                <a:ext uri="{FF2B5EF4-FFF2-40B4-BE49-F238E27FC236}">
                  <a16:creationId xmlns:a16="http://schemas.microsoft.com/office/drawing/2014/main" id="{AD053680-B215-032A-60CE-BEA7C146440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59" y="1872"/>
            <a:ext cx="129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5" name="Equation" r:id="rId15" imgW="4686300" imgH="5270500" progId="Equation.3">
                    <p:embed/>
                  </p:oleObj>
                </mc:Choice>
                <mc:Fallback>
                  <p:oleObj name="Equation" r:id="rId15" imgW="4686300" imgH="5270500" progId="Equation.3">
                    <p:embed/>
                    <p:pic>
                      <p:nvPicPr>
                        <p:cNvPr id="36877" name="Object 13">
                          <a:extLst>
                            <a:ext uri="{FF2B5EF4-FFF2-40B4-BE49-F238E27FC236}">
                              <a16:creationId xmlns:a16="http://schemas.microsoft.com/office/drawing/2014/main" id="{3C45069F-6593-0848-B12B-B8C8F4BB02CE}"/>
                            </a:ext>
                          </a:extLst>
                        </p:cNvPr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9" y="1872"/>
                          <a:ext cx="129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930" name="Line 66">
              <a:extLst>
                <a:ext uri="{FF2B5EF4-FFF2-40B4-BE49-F238E27FC236}">
                  <a16:creationId xmlns:a16="http://schemas.microsoft.com/office/drawing/2014/main" id="{F3D79CBC-806F-02D6-7654-066A12CA5C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4" y="1824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2"/>
                </a:solidFill>
                <a:latin typeface="+mn-lt"/>
                <a:ea typeface="+mn-ea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6916" name="Text Box 52">
                <a:extLst>
                  <a:ext uri="{FF2B5EF4-FFF2-40B4-BE49-F238E27FC236}">
                    <a16:creationId xmlns:a16="http://schemas.microsoft.com/office/drawing/2014/main" id="{9F991AA3-75A3-5E10-A3CF-8E897E6B3E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71464" y="1194387"/>
                <a:ext cx="4546601" cy="5064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已知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的方向指向坐标原点，</a:t>
                </a:r>
              </a:p>
            </p:txBody>
          </p:sp>
        </mc:Choice>
        <mc:Fallback>
          <p:sp>
            <p:nvSpPr>
              <p:cNvPr id="36916" name="Text Box 52">
                <a:extLst>
                  <a:ext uri="{FF2B5EF4-FFF2-40B4-BE49-F238E27FC236}">
                    <a16:creationId xmlns:a16="http://schemas.microsoft.com/office/drawing/2014/main" id="{9F991AA3-75A3-5E10-A3CF-8E897E6B3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71464" y="1194387"/>
                <a:ext cx="4546601" cy="506421"/>
              </a:xfrm>
              <a:prstGeom prst="rect">
                <a:avLst/>
              </a:prstGeom>
              <a:blipFill>
                <a:blip r:embed="rId17"/>
                <a:stretch>
                  <a:fillRect l="-2148" t="-4819" b="-228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903" name="Text Box 39">
                <a:extLst>
                  <a:ext uri="{FF2B5EF4-FFF2-40B4-BE49-F238E27FC236}">
                    <a16:creationId xmlns:a16="http://schemas.microsoft.com/office/drawing/2014/main" id="{B05D06AD-B014-70CE-5A01-1CBE04FC0C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5616" y="500679"/>
                <a:ext cx="10150984" cy="6297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一质点在力场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作用下由点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沿直线移动到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</a:rPr>
                  <a:t>求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</a:rPr>
                  <a:t>所作的功</a:t>
                </a:r>
                <a:r>
                  <a:rPr lang="en-US" altLang="zh-CN" sz="2400" i="1" dirty="0">
                    <a:solidFill>
                      <a:schemeClr val="bg2"/>
                    </a:solidFill>
                  </a:rPr>
                  <a:t>W</a:t>
                </a:r>
                <a:r>
                  <a:rPr lang="en-US" altLang="zh-CN" sz="2400" dirty="0" smtClean="0">
                    <a:solidFill>
                      <a:schemeClr val="bg2"/>
                    </a:solidFill>
                  </a:rPr>
                  <a:t>.</a:t>
                </a:r>
                <a:endParaRPr lang="en-US" altLang="zh-CN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36903" name="Text Box 39">
                <a:extLst>
                  <a:ext uri="{FF2B5EF4-FFF2-40B4-BE49-F238E27FC236}">
                    <a16:creationId xmlns:a16="http://schemas.microsoft.com/office/drawing/2014/main" id="{B05D06AD-B014-70CE-5A01-1CBE04FC0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5616" y="500679"/>
                <a:ext cx="10150984" cy="629724"/>
              </a:xfrm>
              <a:prstGeom prst="rect">
                <a:avLst/>
              </a:prstGeom>
              <a:blipFill>
                <a:blip r:embed="rId18"/>
                <a:stretch>
                  <a:fillRect l="-961" r="-841" b="-2233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801E1B1-71D3-1F48-9B37-0D6AA63DAC27}"/>
                  </a:ext>
                </a:extLst>
              </p:cNvPr>
              <p:cNvSpPr txBox="1"/>
              <p:nvPr/>
            </p:nvSpPr>
            <p:spPr>
              <a:xfrm>
                <a:off x="1248550" y="2148669"/>
                <a:ext cx="965863" cy="506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</m:acc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801E1B1-71D3-1F48-9B37-0D6AA63DA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550" y="2148669"/>
                <a:ext cx="965863" cy="50642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DFA5133-5CFB-9430-BD9C-9E43BC2FBCB9}"/>
                  </a:ext>
                </a:extLst>
              </p:cNvPr>
              <p:cNvSpPr txBox="1"/>
              <p:nvPr/>
            </p:nvSpPr>
            <p:spPr>
              <a:xfrm>
                <a:off x="1720455" y="1963588"/>
                <a:ext cx="1293868" cy="855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|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DFA5133-5CFB-9430-BD9C-9E43BC2FBC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455" y="1963588"/>
                <a:ext cx="1293868" cy="85581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D193D5E-82C9-A031-9BF2-0BED71B3E2F8}"/>
                  </a:ext>
                </a:extLst>
              </p:cNvPr>
              <p:cNvSpPr txBox="1"/>
              <p:nvPr/>
            </p:nvSpPr>
            <p:spPr>
              <a:xfrm>
                <a:off x="2394809" y="2160661"/>
                <a:ext cx="11722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D193D5E-82C9-A031-9BF2-0BED71B3E2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09" y="2160661"/>
                <a:ext cx="1172203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FA9507A-32C4-3A02-FA58-2C2ED0D78BF0}"/>
                  </a:ext>
                </a:extLst>
              </p:cNvPr>
              <p:cNvSpPr txBox="1"/>
              <p:nvPr/>
            </p:nvSpPr>
            <p:spPr>
              <a:xfrm>
                <a:off x="3478598" y="2009697"/>
                <a:ext cx="2917602" cy="7730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</m:num>
                      <m:den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den>
                    </m:f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e>
                        </m:acc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𝑦</m:t>
                        </m:r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</m:acc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𝑧</m:t>
                        </m:r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</m:acc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FA9507A-32C4-3A02-FA58-2C2ED0D78B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8598" y="2009697"/>
                <a:ext cx="2917602" cy="7730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57A0791-4251-8C05-C405-96FFEF7478E9}"/>
                  </a:ext>
                </a:extLst>
              </p:cNvPr>
              <p:cNvSpPr txBox="1"/>
              <p:nvPr/>
            </p:nvSpPr>
            <p:spPr>
              <a:xfrm>
                <a:off x="2268114" y="3108399"/>
                <a:ext cx="2178936" cy="574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acc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⋅</m:t>
                    </m:r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acc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57A0791-4251-8C05-C405-96FFEF747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114" y="3108399"/>
                <a:ext cx="2178936" cy="574773"/>
              </a:xfrm>
              <a:prstGeom prst="rect">
                <a:avLst/>
              </a:prstGeom>
              <a:blipFill>
                <a:blip r:embed="rId24"/>
                <a:stretch>
                  <a:fillRect t="-115217" b="-18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B83025B-6F59-338A-FB8D-E54299E772CF}"/>
                  </a:ext>
                </a:extLst>
              </p:cNvPr>
              <p:cNvSpPr txBox="1"/>
              <p:nvPr/>
            </p:nvSpPr>
            <p:spPr>
              <a:xfrm>
                <a:off x="4197956" y="3072492"/>
                <a:ext cx="3960799" cy="7130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𝑘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𝑧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num>
                          <m:den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𝑧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nary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B83025B-6F59-338A-FB8D-E54299E77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956" y="3072492"/>
                <a:ext cx="3960799" cy="713016"/>
              </a:xfrm>
              <a:prstGeom prst="rect">
                <a:avLst/>
              </a:prstGeom>
              <a:blipFill>
                <a:blip r:embed="rId25"/>
                <a:stretch>
                  <a:fillRect t="-87931" b="-1275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3EDB8DE0-D3F4-CA2D-13C7-6C122733852F}"/>
                  </a:ext>
                </a:extLst>
              </p:cNvPr>
              <p:cNvSpPr txBox="1"/>
              <p:nvPr/>
            </p:nvSpPr>
            <p:spPr>
              <a:xfrm>
                <a:off x="7704034" y="4176667"/>
                <a:ext cx="2145709" cy="508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3EDB8DE0-D3F4-CA2D-13C7-6C1227338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4034" y="4176667"/>
                <a:ext cx="2145709" cy="50885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3FF8047-439F-E945-5930-EC66F62B312C}"/>
                  </a:ext>
                </a:extLst>
              </p:cNvPr>
              <p:cNvSpPr txBox="1"/>
              <p:nvPr/>
            </p:nvSpPr>
            <p:spPr>
              <a:xfrm>
                <a:off x="3036590" y="4032660"/>
                <a:ext cx="1259210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/>
                              <m:e/>
                            </m:mr>
                            <m:mr>
                              <m:e/>
                              <m:e/>
                            </m:mr>
                            <m:mr>
                              <m:e/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3FF8047-439F-E945-5930-EC66F62B3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590" y="4032660"/>
                <a:ext cx="1259210" cy="916148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A00A30FA-6AE5-39C8-5C89-515341A3D686}"/>
                  </a:ext>
                </a:extLst>
              </p:cNvPr>
              <p:cNvSpPr txBox="1"/>
              <p:nvPr/>
            </p:nvSpPr>
            <p:spPr>
              <a:xfrm>
                <a:off x="3216161" y="4263479"/>
                <a:ext cx="215975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A00A30FA-6AE5-39C8-5C89-515341A3D6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161" y="4263479"/>
                <a:ext cx="2159759" cy="461665"/>
              </a:xfrm>
              <a:prstGeom prst="rect">
                <a:avLst/>
              </a:prstGeom>
              <a:blipFill>
                <a:blip r:embed="rId28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5E256065-7A8E-3B9C-51EE-300649CDF29E}"/>
                  </a:ext>
                </a:extLst>
              </p:cNvPr>
              <p:cNvSpPr txBox="1"/>
              <p:nvPr/>
            </p:nvSpPr>
            <p:spPr>
              <a:xfrm>
                <a:off x="3028282" y="4623519"/>
                <a:ext cx="237578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5E256065-7A8E-3B9C-51EE-300649CDF2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282" y="4623519"/>
                <a:ext cx="2375783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AD66831-22B6-8904-B110-F92052AC1CAB}"/>
                  </a:ext>
                </a:extLst>
              </p:cNvPr>
              <p:cNvSpPr txBox="1"/>
              <p:nvPr/>
            </p:nvSpPr>
            <p:spPr>
              <a:xfrm>
                <a:off x="5290569" y="4205852"/>
                <a:ext cx="174785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→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AD66831-22B6-8904-B110-F92052AC1C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569" y="4205852"/>
                <a:ext cx="1747850" cy="461665"/>
              </a:xfrm>
              <a:prstGeom prst="rect">
                <a:avLst/>
              </a:prstGeom>
              <a:blipFill>
                <a:blip r:embed="rId30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297C0EB-78D0-729E-B05C-4E13FE703E67}"/>
                  </a:ext>
                </a:extLst>
              </p:cNvPr>
              <p:cNvSpPr txBox="1"/>
              <p:nvPr/>
            </p:nvSpPr>
            <p:spPr>
              <a:xfrm>
                <a:off x="2658285" y="5301208"/>
                <a:ext cx="2060913" cy="6340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𝑘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den>
                        </m:f>
                      </m:e>
                    </m:nary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297C0EB-78D0-729E-B05C-4E13FE703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285" y="5301208"/>
                <a:ext cx="2060913" cy="634084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5BC08AD4-018E-06B2-F443-FB54001E862E}"/>
                  </a:ext>
                </a:extLst>
              </p:cNvPr>
              <p:cNvSpPr txBox="1"/>
              <p:nvPr/>
            </p:nvSpPr>
            <p:spPr>
              <a:xfrm>
                <a:off x="4444839" y="5387417"/>
                <a:ext cx="150714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−3</m:t>
                      </m:r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𝑘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ln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5BC08AD4-018E-06B2-F443-FB54001E8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839" y="5387417"/>
                <a:ext cx="1507145" cy="461665"/>
              </a:xfrm>
              <a:prstGeom prst="rect">
                <a:avLst/>
              </a:prstGeom>
              <a:blipFill>
                <a:blip r:embed="rId32"/>
                <a:stretch>
                  <a:fillRect r="-8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7BA4C873-7414-BB00-93C8-C9863B48388D}"/>
                  </a:ext>
                </a:extLst>
              </p:cNvPr>
              <p:cNvSpPr txBox="1"/>
              <p:nvPr/>
            </p:nvSpPr>
            <p:spPr>
              <a:xfrm>
                <a:off x="2931141" y="4066056"/>
                <a:ext cx="40237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: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7BA4C873-7414-BB00-93C8-C9863B4838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141" y="4066056"/>
                <a:ext cx="402375" cy="461665"/>
              </a:xfrm>
              <a:prstGeom prst="rect">
                <a:avLst/>
              </a:prstGeom>
              <a:blipFill>
                <a:blip r:embed="rId33"/>
                <a:stretch>
                  <a:fillRect l="-4545" r="-15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E4E48A01-DE96-329B-4B8B-EBD1D3DCD08A}"/>
                  </a:ext>
                </a:extLst>
              </p:cNvPr>
              <p:cNvSpPr txBox="1"/>
              <p:nvPr/>
            </p:nvSpPr>
            <p:spPr>
              <a:xfrm>
                <a:off x="3333516" y="3878329"/>
                <a:ext cx="193776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E4E48A01-DE96-329B-4B8B-EBD1D3DCD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516" y="3878329"/>
                <a:ext cx="1937766" cy="46166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508251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5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36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utoUpdateAnimBg="0"/>
      <p:bldP spid="36914" grpId="0"/>
      <p:bldP spid="36916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  <p:bldP spid="29" grpId="0"/>
      <p:bldP spid="31" grpId="0"/>
      <p:bldP spid="33" grpId="0"/>
      <p:bldP spid="3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6899E-F4FD-1C97-D4F9-CDF92C471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7890" name="Rectangle 1026">
                <a:extLst>
                  <a:ext uri="{FF2B5EF4-FFF2-40B4-BE49-F238E27FC236}">
                    <a16:creationId xmlns:a16="http://schemas.microsoft.com/office/drawing/2014/main" id="{3A724608-4A45-3794-EC85-C2074DB60EE4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911424" y="317648"/>
                <a:ext cx="11017224" cy="1193503"/>
              </a:xfrm>
            </p:spPr>
            <p:txBody>
              <a:bodyPr/>
              <a:lstStyle/>
              <a:p>
                <a:pPr algn="l">
                  <a:lnSpc>
                    <a:spcPct val="150000"/>
                  </a:lnSpc>
                </a:pP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</a:rPr>
                  <a:t>3.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</a:rPr>
                  <a:t> 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lt"/>
                    <a:ea typeface="+mn-ea"/>
                  </a:rPr>
                  <a:t> </a:t>
                </a:r>
                <a:r>
                  <a:rPr lang="zh-CN" altLang="en-US" sz="2400" dirty="0" smtClean="0">
                    <a:solidFill>
                      <a:schemeClr val="bg2"/>
                    </a:solidFill>
                    <a:latin typeface="+mn-lt"/>
                    <a:ea typeface="+mn-ea"/>
                  </a:rPr>
                  <a:t>设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曲线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lt"/>
                    <a:ea typeface="+mn-ea"/>
                  </a:rPr>
                  <a:t>C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为曲面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</a:rPr>
                  <a:t>与曲面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𝑎𝑥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的交线，</m:t>
                    </m:r>
                  </m:oMath>
                </a14:m>
                <a:r>
                  <a:rPr lang="en-US" altLang="zh-CN" sz="2400" i="1" dirty="0" smtClean="0">
                    <a:solidFill>
                      <a:schemeClr val="bg2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en-US" altLang="zh-CN" sz="2400" i="1" dirty="0" smtClean="0">
                    <a:solidFill>
                      <a:schemeClr val="bg2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2400" dirty="0">
                          <a:solidFill>
                            <a:schemeClr val="bg2"/>
                          </a:solidFill>
                        </a:rPr>
                        <m:t>从 </m:t>
                      </m:r>
                      <m:r>
                        <m:rPr>
                          <m:nor/>
                        </m:rPr>
                        <a:rPr lang="en-US" altLang="zh-CN" sz="2400" i="1" dirty="0">
                          <a:solidFill>
                            <a:schemeClr val="bg2"/>
                          </a:solidFill>
                        </a:rPr>
                        <m:t>O</m:t>
                      </m:r>
                      <m:r>
                        <m:rPr>
                          <m:nor/>
                        </m:rPr>
                        <a:rPr lang="en-US" altLang="zh-CN" sz="2400" i="1" dirty="0">
                          <a:solidFill>
                            <a:schemeClr val="bg2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400" i="1" dirty="0">
                          <a:solidFill>
                            <a:schemeClr val="bg2"/>
                          </a:solidFill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zh-CN" sz="2400" dirty="0">
                          <a:solidFill>
                            <a:schemeClr val="bg2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zh-CN" altLang="en-US" sz="2400" dirty="0">
                          <a:solidFill>
                            <a:schemeClr val="bg2"/>
                          </a:solidFill>
                        </a:rPr>
                        <m:t>轴正向看去为逆时针方向</m:t>
                      </m:r>
                      <m:r>
                        <m:rPr>
                          <m:nor/>
                        </m:rPr>
                        <a:rPr lang="en-US" altLang="zh-CN" sz="2400" dirty="0">
                          <a:solidFill>
                            <a:schemeClr val="bg2"/>
                          </a:solidFill>
                        </a:rPr>
                        <m:t>,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>
          <p:sp>
            <p:nvSpPr>
              <p:cNvPr id="37890" name="Rectangle 1026">
                <a:extLst>
                  <a:ext uri="{FF2B5EF4-FFF2-40B4-BE49-F238E27FC236}">
                    <a16:creationId xmlns:a16="http://schemas.microsoft.com/office/drawing/2014/main" id="{3A724608-4A45-3794-EC85-C2074DB60E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11424" y="317648"/>
                <a:ext cx="11017224" cy="1193503"/>
              </a:xfrm>
              <a:blipFill>
                <a:blip r:embed="rId2"/>
                <a:stretch>
                  <a:fillRect l="-8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897" name="Text Box 1033">
            <a:extLst>
              <a:ext uri="{FF2B5EF4-FFF2-40B4-BE49-F238E27FC236}">
                <a16:creationId xmlns:a16="http://schemas.microsoft.com/office/drawing/2014/main" id="{B3905A08-EDA7-6EC9-06AF-FB7CEE4EB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872" y="1523161"/>
            <a:ext cx="4800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(1) </a:t>
            </a:r>
            <a:r>
              <a:rPr lang="zh-CN" altLang="en-US" sz="2400" dirty="0">
                <a:solidFill>
                  <a:schemeClr val="bg2"/>
                </a:solidFill>
                <a:latin typeface="+mn-lt"/>
                <a:ea typeface="+mn-ea"/>
              </a:rPr>
              <a:t>写出曲线 </a:t>
            </a:r>
            <a:r>
              <a:rPr lang="en-US" altLang="zh-CN" sz="2400" i="1" dirty="0">
                <a:solidFill>
                  <a:schemeClr val="bg2"/>
                </a:solidFill>
                <a:latin typeface="+mn-lt"/>
                <a:ea typeface="+mn-ea"/>
              </a:rPr>
              <a:t>C</a:t>
            </a: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lt"/>
                <a:ea typeface="+mn-ea"/>
              </a:rPr>
              <a:t>的参数方程 </a:t>
            </a: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;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898" name="Text Box 1034">
                <a:extLst>
                  <a:ext uri="{FF2B5EF4-FFF2-40B4-BE49-F238E27FC236}">
                    <a16:creationId xmlns:a16="http://schemas.microsoft.com/office/drawing/2014/main" id="{8A676EB6-4A51-BDB4-EEE1-C5B71653C5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7928" y="1502498"/>
                <a:ext cx="6172202" cy="530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(2)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计算曲线积分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>
          <p:sp>
            <p:nvSpPr>
              <p:cNvPr id="37898" name="Text Box 1034">
                <a:extLst>
                  <a:ext uri="{FF2B5EF4-FFF2-40B4-BE49-F238E27FC236}">
                    <a16:creationId xmlns:a16="http://schemas.microsoft.com/office/drawing/2014/main" id="{8A676EB6-4A51-BDB4-EEE1-C5B71653C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47928" y="1502498"/>
                <a:ext cx="6172202" cy="530145"/>
              </a:xfrm>
              <a:prstGeom prst="rect">
                <a:avLst/>
              </a:prstGeom>
              <a:blipFill>
                <a:blip r:embed="rId3"/>
                <a:stretch>
                  <a:fillRect l="-1581" t="-137931" b="-19770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901" name="Text Box 1037">
            <a:extLst>
              <a:ext uri="{FF2B5EF4-FFF2-40B4-BE49-F238E27FC236}">
                <a16:creationId xmlns:a16="http://schemas.microsoft.com/office/drawing/2014/main" id="{05A10696-D3D5-EBB7-70AC-1879BF313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596" y="2711228"/>
            <a:ext cx="1371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2"/>
                </a:solidFill>
                <a:latin typeface="+mn-lt"/>
                <a:ea typeface="+mn-ea"/>
              </a:rPr>
              <a:t>:</a:t>
            </a: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 (1)</a:t>
            </a:r>
          </a:p>
        </p:txBody>
      </p:sp>
      <p:sp>
        <p:nvSpPr>
          <p:cNvPr id="37902" name="Line 1038">
            <a:extLst>
              <a:ext uri="{FF2B5EF4-FFF2-40B4-BE49-F238E27FC236}">
                <a16:creationId xmlns:a16="http://schemas.microsoft.com/office/drawing/2014/main" id="{332FDF03-C8C9-9949-B26D-E3479A3FBDDE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1504" y="928688"/>
            <a:ext cx="19050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37905" name="Line 1041">
            <a:extLst>
              <a:ext uri="{FF2B5EF4-FFF2-40B4-BE49-F238E27FC236}">
                <a16:creationId xmlns:a16="http://schemas.microsoft.com/office/drawing/2014/main" id="{4DCA4AF9-E15E-DC20-0E22-E6D07E29C8E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3672" y="928688"/>
            <a:ext cx="2590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5CC0ADE0-39F5-F5B6-765B-26C7ACEF9C9C}"/>
                  </a:ext>
                </a:extLst>
              </p:cNvPr>
              <p:cNvSpPr txBox="1"/>
              <p:nvPr/>
            </p:nvSpPr>
            <p:spPr>
              <a:xfrm>
                <a:off x="2055596" y="2178219"/>
                <a:ext cx="3196856" cy="7180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5CC0ADE0-39F5-F5B6-765B-26C7ACEF9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596" y="2178219"/>
                <a:ext cx="3196856" cy="7180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BBD7D85-FABC-E8E0-D96F-BD1F95CA8D2F}"/>
                  </a:ext>
                </a:extLst>
              </p:cNvPr>
              <p:cNvSpPr txBox="1"/>
              <p:nvPr/>
            </p:nvSpPr>
            <p:spPr>
              <a:xfrm>
                <a:off x="1739837" y="2962888"/>
                <a:ext cx="3666756" cy="5395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BBD7D85-FABC-E8E0-D96F-BD1F95CA8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837" y="2962888"/>
                <a:ext cx="3666756" cy="5395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02EE14D-B6FC-4403-D41E-91D9E6A371F5}"/>
                  </a:ext>
                </a:extLst>
              </p:cNvPr>
              <p:cNvSpPr txBox="1"/>
              <p:nvPr/>
            </p:nvSpPr>
            <p:spPr>
              <a:xfrm>
                <a:off x="1250494" y="2392528"/>
                <a:ext cx="2120454" cy="1051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/>
                              <m:e/>
                            </m:mr>
                            <m:mr>
                              <m:e/>
                              <m:e/>
                            </m:mr>
                            <m:mr>
                              <m:e/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02EE14D-B6FC-4403-D41E-91D9E6A37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494" y="2392528"/>
                <a:ext cx="2120454" cy="10515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AutoShape 1044">
            <a:extLst>
              <a:ext uri="{FF2B5EF4-FFF2-40B4-BE49-F238E27FC236}">
                <a16:creationId xmlns:a16="http://schemas.microsoft.com/office/drawing/2014/main" id="{B2E7FC54-01F8-CDF6-8AC9-9A5AE9B06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1589" y="2807705"/>
            <a:ext cx="990600" cy="152400"/>
          </a:xfrm>
          <a:prstGeom prst="rightArrow">
            <a:avLst>
              <a:gd name="adj1" fmla="val 50000"/>
              <a:gd name="adj2" fmla="val 1625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E0A6F1F-FD59-1DA3-D788-F98D4F5D5FB5}"/>
                  </a:ext>
                </a:extLst>
              </p:cNvPr>
              <p:cNvSpPr txBox="1"/>
              <p:nvPr/>
            </p:nvSpPr>
            <p:spPr>
              <a:xfrm>
                <a:off x="6478074" y="2560038"/>
                <a:ext cx="2295156" cy="584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sin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E0A6F1F-FD59-1DA3-D788-F98D4F5D5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074" y="2560038"/>
                <a:ext cx="2295156" cy="5845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187DEA4-35C7-1EFD-E85E-18CF16FEB125}"/>
                  </a:ext>
                </a:extLst>
              </p:cNvPr>
              <p:cNvSpPr txBox="1"/>
              <p:nvPr/>
            </p:nvSpPr>
            <p:spPr>
              <a:xfrm>
                <a:off x="6493137" y="3010457"/>
                <a:ext cx="2358656" cy="6101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sin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187DEA4-35C7-1EFD-E85E-18CF16FEB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137" y="3010457"/>
                <a:ext cx="2358656" cy="6101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CA8E25A-D755-0366-D06B-B241CE9213E2}"/>
                  </a:ext>
                </a:extLst>
              </p:cNvPr>
              <p:cNvSpPr txBox="1"/>
              <p:nvPr/>
            </p:nvSpPr>
            <p:spPr>
              <a:xfrm>
                <a:off x="6456040" y="2074353"/>
                <a:ext cx="2130056" cy="584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CA8E25A-D755-0366-D06B-B241CE921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2074353"/>
                <a:ext cx="2130056" cy="58458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657A825-08E6-B089-6524-126B12F4280D}"/>
                  </a:ext>
                </a:extLst>
              </p:cNvPr>
              <p:cNvSpPr txBox="1"/>
              <p:nvPr/>
            </p:nvSpPr>
            <p:spPr>
              <a:xfrm>
                <a:off x="6142189" y="2366645"/>
                <a:ext cx="579548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/>
                              <m:e/>
                            </m:mr>
                            <m:mr>
                              <m:e/>
                              <m:e/>
                            </m:mr>
                            <m:mr>
                              <m:e/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657A825-08E6-B089-6524-126B12F42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189" y="2366645"/>
                <a:ext cx="579548" cy="91614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8EB868F9-A3EA-9B1A-538A-87FF75A7385D}"/>
                  </a:ext>
                </a:extLst>
              </p:cNvPr>
              <p:cNvSpPr txBox="1"/>
              <p:nvPr/>
            </p:nvSpPr>
            <p:spPr>
              <a:xfrm>
                <a:off x="8586096" y="2577386"/>
                <a:ext cx="213005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:0→2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8EB868F9-A3EA-9B1A-538A-87FF75A73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6096" y="2577386"/>
                <a:ext cx="2130056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2">
            <a:extLst>
              <a:ext uri="{FF2B5EF4-FFF2-40B4-BE49-F238E27FC236}">
                <a16:creationId xmlns:a16="http://schemas.microsoft.com/office/drawing/2014/main" id="{E93205BA-18FF-275F-D51F-556CCF316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480" y="3784362"/>
            <a:ext cx="1905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lt"/>
                <a:ea typeface="+mn-ea"/>
              </a:rPr>
              <a:t>(2)  </a:t>
            </a:r>
            <a:r>
              <a:rPr lang="zh-CN" altLang="en-US" sz="2400" dirty="0">
                <a:solidFill>
                  <a:schemeClr val="bg2"/>
                </a:solidFill>
                <a:latin typeface="+mn-lt"/>
                <a:ea typeface="+mn-ea"/>
              </a:rPr>
              <a:t>原式 </a:t>
            </a:r>
            <a:r>
              <a:rPr lang="en-US" altLang="zh-CN" sz="2400" b="1" dirty="0">
                <a:solidFill>
                  <a:schemeClr val="bg2"/>
                </a:solidFill>
                <a:latin typeface="+mn-lt"/>
                <a:ea typeface="+mn-ea"/>
              </a:rPr>
              <a:t>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 Box 5">
                <a:extLst>
                  <a:ext uri="{FF2B5EF4-FFF2-40B4-BE49-F238E27FC236}">
                    <a16:creationId xmlns:a16="http://schemas.microsoft.com/office/drawing/2014/main" id="{9F667123-0C5A-9CB6-E3E2-E7F205CD2F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29608" y="4394653"/>
                <a:ext cx="2933455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+mn-ea"/>
                  </a:rPr>
                  <a:t>令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 Box 5">
                <a:extLst>
                  <a:ext uri="{FF2B5EF4-FFF2-40B4-BE49-F238E27FC236}">
                    <a16:creationId xmlns:a16="http://schemas.microsoft.com/office/drawing/2014/main" id="{9F667123-0C5A-9CB6-E3E2-E7F205CD2F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29608" y="4394653"/>
                <a:ext cx="2933455" cy="461665"/>
              </a:xfrm>
              <a:prstGeom prst="rect">
                <a:avLst/>
              </a:prstGeom>
              <a:blipFill>
                <a:blip r:embed="rId12"/>
                <a:stretch>
                  <a:fillRect l="-3326" t="-14474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Line 7">
            <a:extLst>
              <a:ext uri="{FF2B5EF4-FFF2-40B4-BE49-F238E27FC236}">
                <a16:creationId xmlns:a16="http://schemas.microsoft.com/office/drawing/2014/main" id="{C2FA4A8F-D806-E4E7-E47F-86DBB7036A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5592" y="4246027"/>
            <a:ext cx="0" cy="70947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21" name="Line 12">
            <a:extLst>
              <a:ext uri="{FF2B5EF4-FFF2-40B4-BE49-F238E27FC236}">
                <a16:creationId xmlns:a16="http://schemas.microsoft.com/office/drawing/2014/main" id="{6D77DE35-9F45-5E25-1600-CEE1586ADE6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1916" y="5076555"/>
            <a:ext cx="800100" cy="42703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22" name="Text Box 13">
            <a:extLst>
              <a:ext uri="{FF2B5EF4-FFF2-40B4-BE49-F238E27FC236}">
                <a16:creationId xmlns:a16="http://schemas.microsoft.com/office/drawing/2014/main" id="{62D4B6AC-347C-24DE-34DF-E3920CA42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8160" y="6002272"/>
            <a:ext cx="2016224" cy="4616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2400" dirty="0" smtClean="0">
                <a:solidFill>
                  <a:schemeClr val="bg2"/>
                </a:solidFill>
                <a:latin typeface="+mn-lt"/>
                <a:ea typeface="+mn-ea"/>
              </a:rPr>
              <a:t>“偶倍奇零”</a:t>
            </a:r>
            <a:endParaRPr lang="zh-CN" altLang="en-US" sz="2400" dirty="0">
              <a:solidFill>
                <a:schemeClr val="bg2"/>
              </a:solidFill>
              <a:latin typeface="+mn-lt"/>
              <a:ea typeface="+mn-ea"/>
            </a:endParaRPr>
          </a:p>
        </p:txBody>
      </p:sp>
      <p:sp>
        <p:nvSpPr>
          <p:cNvPr id="23" name="Line 14">
            <a:extLst>
              <a:ext uri="{FF2B5EF4-FFF2-40B4-BE49-F238E27FC236}">
                <a16:creationId xmlns:a16="http://schemas.microsoft.com/office/drawing/2014/main" id="{F411B716-5E66-6D46-67C0-163BB65D351B}"/>
              </a:ext>
            </a:extLst>
          </p:cNvPr>
          <p:cNvSpPr>
            <a:spLocks noChangeShapeType="1"/>
          </p:cNvSpPr>
          <p:nvPr/>
        </p:nvSpPr>
        <p:spPr bwMode="auto">
          <a:xfrm>
            <a:off x="9271020" y="5063656"/>
            <a:ext cx="746125" cy="5334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  <a:latin typeface="+mn-lt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66B9634-C9DB-0DFA-E9D6-9F0B12B6FB83}"/>
                  </a:ext>
                </a:extLst>
              </p:cNvPr>
              <p:cNvSpPr txBox="1"/>
              <p:nvPr/>
            </p:nvSpPr>
            <p:spPr>
              <a:xfrm>
                <a:off x="2863280" y="3645024"/>
                <a:ext cx="6103088" cy="6762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d>
                          <m:dPr>
                            <m:begChr m:val="["/>
                            <m:endChr m:val="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nary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66B9634-C9DB-0DFA-E9D6-9F0B12B6FB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3280" y="3645024"/>
                <a:ext cx="6103088" cy="676211"/>
              </a:xfrm>
              <a:prstGeom prst="rect">
                <a:avLst/>
              </a:prstGeom>
              <a:blipFill>
                <a:blip r:embed="rId13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2949525E-ACD5-97E3-DBE1-5BF9D96B2043}"/>
                  </a:ext>
                </a:extLst>
              </p:cNvPr>
              <p:cNvSpPr txBox="1"/>
              <p:nvPr/>
            </p:nvSpPr>
            <p:spPr>
              <a:xfrm>
                <a:off x="6818040" y="3645024"/>
                <a:ext cx="3641592" cy="7496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]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2949525E-ACD5-97E3-DBE1-5BF9D96B2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040" y="3645024"/>
                <a:ext cx="3641592" cy="7496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6654E46-BF3D-AF38-C8A8-EC8CE76DF95B}"/>
                  </a:ext>
                </a:extLst>
              </p:cNvPr>
              <p:cNvSpPr txBox="1"/>
              <p:nvPr/>
            </p:nvSpPr>
            <p:spPr>
              <a:xfrm>
                <a:off x="2546428" y="4943852"/>
                <a:ext cx="6103088" cy="6762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  <m:e>
                        <m:d>
                          <m:dPr>
                            <m:begChr m:val="["/>
                            <m:endChr m:val="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8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</m:d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𝑢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6654E46-BF3D-AF38-C8A8-EC8CE76DF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6428" y="4943852"/>
                <a:ext cx="6103088" cy="676211"/>
              </a:xfrm>
              <a:prstGeom prst="rect">
                <a:avLst/>
              </a:prstGeom>
              <a:blipFill>
                <a:blip r:embed="rId15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BD941AC3-7BAE-7051-334C-E521EC0C32DF}"/>
                  </a:ext>
                </a:extLst>
              </p:cNvPr>
              <p:cNvSpPr txBox="1"/>
              <p:nvPr/>
            </p:nvSpPr>
            <p:spPr>
              <a:xfrm>
                <a:off x="6962056" y="4958944"/>
                <a:ext cx="3679496" cy="7496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]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𝑢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u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BD941AC3-7BAE-7051-334C-E521EC0C32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056" y="4958944"/>
                <a:ext cx="3679496" cy="74962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418CBE4-10D5-C4CD-1955-FF8E185D6343}"/>
                  </a:ext>
                </a:extLst>
              </p:cNvPr>
              <p:cNvSpPr txBox="1"/>
              <p:nvPr/>
            </p:nvSpPr>
            <p:spPr>
              <a:xfrm>
                <a:off x="5863063" y="5981726"/>
                <a:ext cx="1663700" cy="5822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418CBE4-10D5-C4CD-1955-FF8E185D6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3063" y="5981726"/>
                <a:ext cx="1663700" cy="5822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F80A4B1C-5BD1-974C-F031-4C8B483F4CD9}"/>
                  </a:ext>
                </a:extLst>
              </p:cNvPr>
              <p:cNvSpPr txBox="1"/>
              <p:nvPr/>
            </p:nvSpPr>
            <p:spPr>
              <a:xfrm>
                <a:off x="2568713" y="5854891"/>
                <a:ext cx="2213984" cy="6664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=−2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F80A4B1C-5BD1-974C-F031-4C8B483F4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713" y="5854891"/>
                <a:ext cx="2213984" cy="66640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C1A6F45-A5E5-F7BB-65EC-D4934287F71C}"/>
                  </a:ext>
                </a:extLst>
              </p:cNvPr>
              <p:cNvSpPr txBox="1"/>
              <p:nvPr/>
            </p:nvSpPr>
            <p:spPr>
              <a:xfrm>
                <a:off x="3679308" y="5567512"/>
                <a:ext cx="2213984" cy="983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2400" b="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𝑐𝑜𝑠𝑢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nary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C1A6F45-A5E5-F7BB-65EC-D4934287F7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308" y="5567512"/>
                <a:ext cx="2213984" cy="983218"/>
              </a:xfrm>
              <a:prstGeom prst="rect">
                <a:avLst/>
              </a:prstGeom>
              <a:blipFill>
                <a:blip r:embed="rId19"/>
                <a:stretch>
                  <a:fillRect r="-22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889749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7" grpId="0" autoUpdateAnimBg="0"/>
      <p:bldP spid="37898" grpId="0" autoUpdateAnimBg="0"/>
      <p:bldP spid="37901" grpId="0" autoUpdateAnimBg="0"/>
      <p:bldP spid="5" grpId="0"/>
      <p:bldP spid="7" grpId="0"/>
      <p:bldP spid="8" grpId="0"/>
      <p:bldP spid="11" grpId="0"/>
      <p:bldP spid="12" grpId="0"/>
      <p:bldP spid="13" grpId="0"/>
      <p:bldP spid="14" grpId="0"/>
      <p:bldP spid="16" grpId="0"/>
      <p:bldP spid="18" grpId="0"/>
      <p:bldP spid="19" grpId="0" build="p"/>
      <p:bldP spid="22" grpId="0" animBg="1" autoUpdateAnimBg="0"/>
      <p:bldP spid="24" grpId="0"/>
      <p:bldP spid="25" grpId="0"/>
      <p:bldP spid="26" grpId="0" build="p"/>
      <p:bldP spid="27" grpId="0" build="p"/>
      <p:bldP spid="28" grpId="0" build="p"/>
      <p:bldP spid="29" grpId="0" build="p"/>
      <p:bldP spid="3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A49C2-C171-D845-2952-DB96020A3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70F62F2-4755-327A-5203-68091F5C9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2224" y="620688"/>
            <a:ext cx="2166750" cy="25704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58BF403-50C3-3840-2799-D6CD56E10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5871" y="1571065"/>
            <a:ext cx="141750" cy="1467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F8C3FEE-3187-FD91-1206-F704D19CC8BC}"/>
                  </a:ext>
                </a:extLst>
              </p:cNvPr>
              <p:cNvSpPr txBox="1"/>
              <p:nvPr/>
            </p:nvSpPr>
            <p:spPr>
              <a:xfrm>
                <a:off x="1633904" y="783488"/>
                <a:ext cx="6104238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中的曲线段或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闭曲线</a:t>
                </a:r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F8C3FEE-3187-FD91-1206-F704D19CC8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904" y="783488"/>
                <a:ext cx="6104238" cy="470000"/>
              </a:xfrm>
              <a:prstGeom prst="rect">
                <a:avLst/>
              </a:prstGeom>
              <a:blipFill>
                <a:blip r:embed="rId4"/>
                <a:stretch>
                  <a:fillRect l="-1499" t="-14286" b="-233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8AB9DED5-3FEE-793B-7FBA-B43238F7B769}"/>
                  </a:ext>
                </a:extLst>
              </p:cNvPr>
              <p:cNvSpPr txBox="1"/>
              <p:nvPr/>
            </p:nvSpPr>
            <p:spPr>
              <a:xfrm>
                <a:off x="1876012" y="4535164"/>
                <a:ext cx="3410364" cy="804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/>
                          <m:e/>
                        </m:mr>
                        <m:m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∥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Ω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∥ =</m:t>
                            </m:r>
                            <m:limLow>
                              <m:limLow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lim>
                            </m:limLow>
                            <m:d>
                              <m:dPr>
                                <m:begChr m:val="{"/>
                                <m:endChr m:val="}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 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  <m:d>
                                  <m:d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</m:e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 </m:t>
                            </m:r>
                          </m:e>
                        </m:mr>
                      </m:m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8AB9DED5-3FEE-793B-7FBA-B43238F7B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6012" y="4535164"/>
                <a:ext cx="3410364" cy="8043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4BEF6E0E-1542-2660-A923-EE457B5BF4D3}"/>
                  </a:ext>
                </a:extLst>
              </p:cNvPr>
              <p:cNvSpPr txBox="1"/>
              <p:nvPr/>
            </p:nvSpPr>
            <p:spPr>
              <a:xfrm>
                <a:off x="2290548" y="1396076"/>
                <a:ext cx="5128124" cy="5770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Ω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𝒂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,⋯,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𝑁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zh-CN" sz="2400" b="1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𝒃</m:t>
                          </m:r>
                        </m:e>
                      </m:d>
                      <m:r>
                        <m:rPr>
                          <m:nor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SimSun" panose="02010600030101010101" pitchFamily="2" charset="-122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, 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4BEF6E0E-1542-2660-A923-EE457B5BF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0548" y="1396076"/>
                <a:ext cx="5128124" cy="5770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文本框 30">
            <a:extLst>
              <a:ext uri="{FF2B5EF4-FFF2-40B4-BE49-F238E27FC236}">
                <a16:creationId xmlns:a16="http://schemas.microsoft.com/office/drawing/2014/main" id="{32FBF591-7848-1134-DE6C-184C69F05DF1}"/>
              </a:ext>
            </a:extLst>
          </p:cNvPr>
          <p:cNvSpPr txBox="1"/>
          <p:nvPr/>
        </p:nvSpPr>
        <p:spPr>
          <a:xfrm>
            <a:off x="1918967" y="1396076"/>
            <a:ext cx="8034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分法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C25721A-568F-BCA1-5A04-D8E06F7986F6}"/>
              </a:ext>
            </a:extLst>
          </p:cNvPr>
          <p:cNvSpPr/>
          <p:nvPr/>
        </p:nvSpPr>
        <p:spPr bwMode="auto">
          <a:xfrm>
            <a:off x="1955902" y="1444224"/>
            <a:ext cx="766539" cy="384044"/>
          </a:xfrm>
          <a:prstGeom prst="rect">
            <a:avLst/>
          </a:prstGeom>
          <a:noFill/>
          <a:ln w="19050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D032A03-BFB7-0A6B-F783-953568EA6036}"/>
                  </a:ext>
                </a:extLst>
              </p:cNvPr>
              <p:cNvSpPr txBox="1"/>
              <p:nvPr/>
            </p:nvSpPr>
            <p:spPr>
              <a:xfrm>
                <a:off x="793211" y="2335834"/>
                <a:ext cx="326319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内接折线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的长度</a:t>
                </a:r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D032A03-BFB7-0A6B-F783-953568EA60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211" y="2335834"/>
                <a:ext cx="3263196" cy="461665"/>
              </a:xfrm>
              <a:prstGeom prst="rect">
                <a:avLst/>
              </a:prstGeom>
              <a:blipFill>
                <a:blip r:embed="rId7"/>
                <a:stretch>
                  <a:fillRect l="-3101" t="-10526" r="-2326" b="-263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36925433-A66D-628A-4371-52B5C6A8D1AA}"/>
                  </a:ext>
                </a:extLst>
              </p:cNvPr>
              <p:cNvSpPr txBox="1"/>
              <p:nvPr/>
            </p:nvSpPr>
            <p:spPr>
              <a:xfrm>
                <a:off x="4033756" y="2309119"/>
                <a:ext cx="6097656" cy="4818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)|=</m:t>
                    </m:r>
                    <m:nary>
                      <m:naryPr>
                        <m:chr m:val="∑"/>
                        <m:limLoc m:val="undOvr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𝑁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zh-CN" altLang="zh-CN" sz="2400" i="1" smtClean="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.</m:t>
                        </m:r>
                      </m:e>
                    </m:nary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36925433-A66D-628A-4371-52B5C6A8D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756" y="2309119"/>
                <a:ext cx="6097656" cy="481863"/>
              </a:xfrm>
              <a:prstGeom prst="rect">
                <a:avLst/>
              </a:prstGeom>
              <a:blipFill>
                <a:blip r:embed="rId8"/>
                <a:stretch>
                  <a:fillRect t="-115385" b="-1820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D45A99DC-7E81-5282-2E87-252885B7B96A}"/>
                  </a:ext>
                </a:extLst>
              </p:cNvPr>
              <p:cNvSpPr txBox="1"/>
              <p:nvPr/>
            </p:nvSpPr>
            <p:spPr>
              <a:xfrm>
                <a:off x="793210" y="3140968"/>
                <a:ext cx="839266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曲线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按分法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分成了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个小曲线段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zh-CN" altLang="en-US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,⋯,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令</a:t>
                </a:r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D45A99DC-7E81-5282-2E87-252885B7B9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210" y="3140968"/>
                <a:ext cx="8392661" cy="461665"/>
              </a:xfrm>
              <a:prstGeom prst="rect">
                <a:avLst/>
              </a:prstGeom>
              <a:blipFill>
                <a:blip r:embed="rId9"/>
                <a:stretch>
                  <a:fillRect l="-1089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D89FF198-39FC-7484-AE79-DEABF3BC0EBA}"/>
                  </a:ext>
                </a:extLst>
              </p:cNvPr>
              <p:cNvSpPr txBox="1"/>
              <p:nvPr/>
            </p:nvSpPr>
            <p:spPr>
              <a:xfrm>
                <a:off x="1876012" y="3903439"/>
                <a:ext cx="609765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sup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|∣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D89FF198-39FC-7484-AE79-DEABF3BC0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6012" y="3903439"/>
                <a:ext cx="6097656" cy="461665"/>
              </a:xfrm>
              <a:prstGeom prst="rect">
                <a:avLst/>
              </a:prstGeom>
              <a:blipFill>
                <a:blip r:embed="rId10"/>
                <a:stretch>
                  <a:fillRect l="-300" b="-184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6D2C4CB1-91AE-A09F-1057-6F64897CCEB5}"/>
                  </a:ext>
                </a:extLst>
              </p:cNvPr>
              <p:cNvSpPr txBox="1"/>
              <p:nvPr/>
            </p:nvSpPr>
            <p:spPr>
              <a:xfrm>
                <a:off x="6309394" y="3903438"/>
                <a:ext cx="21465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latin typeface="SimSun" panose="02010600030101010101" pitchFamily="2" charset="-122"/>
                    <a:ea typeface="SimSun" panose="02010600030101010101" pitchFamily="2" charset="-122"/>
                  </a:rPr>
                  <a:t>集合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SimSun" panose="02010600030101010101" pitchFamily="2" charset="-122"/>
                    <a:ea typeface="SimSun" panose="02010600030101010101" pitchFamily="2" charset="-122"/>
                  </a:rPr>
                  <a:t>的直径</a:t>
                </a:r>
              </a:p>
            </p:txBody>
          </p:sp>
        </mc:Choice>
        <mc:Fallback xmlns="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6D2C4CB1-91AE-A09F-1057-6F64897CC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394" y="3903438"/>
                <a:ext cx="2146540" cy="461665"/>
              </a:xfrm>
              <a:prstGeom prst="rect">
                <a:avLst/>
              </a:prstGeom>
              <a:blipFill>
                <a:blip r:embed="rId11"/>
                <a:stretch>
                  <a:fillRect l="-4261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43F8378E-D48F-DB35-9D4B-F27DC09A167D}"/>
                  </a:ext>
                </a:extLst>
              </p:cNvPr>
              <p:cNvSpPr txBox="1"/>
              <p:nvPr/>
            </p:nvSpPr>
            <p:spPr>
              <a:xfrm>
                <a:off x="4894888" y="4593232"/>
                <a:ext cx="4081432" cy="4632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m:t>的分法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m:t>的范</m:t>
                      </m:r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  <a:latin typeface="SimSun" panose="02010600030101010101" pitchFamily="2" charset="-122"/>
                          <a:ea typeface="SimSun" panose="02010600030101010101" pitchFamily="2" charset="-122"/>
                        </a:rPr>
                        <m:t>数</m:t>
                      </m:r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</a:rPr>
                        <m:t> 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43F8378E-D48F-DB35-9D4B-F27DC09A16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888" y="4593232"/>
                <a:ext cx="4081432" cy="463204"/>
              </a:xfrm>
              <a:prstGeom prst="rect">
                <a:avLst/>
              </a:prstGeom>
              <a:blipFill>
                <a:blip r:embed="rId12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矩形 45">
            <a:extLst>
              <a:ext uri="{FF2B5EF4-FFF2-40B4-BE49-F238E27FC236}">
                <a16:creationId xmlns:a16="http://schemas.microsoft.com/office/drawing/2014/main" id="{15A565A4-849B-0F97-20D4-72E4302F8CF3}"/>
              </a:ext>
            </a:extLst>
          </p:cNvPr>
          <p:cNvSpPr/>
          <p:nvPr/>
        </p:nvSpPr>
        <p:spPr bwMode="auto">
          <a:xfrm>
            <a:off x="6354209" y="3948552"/>
            <a:ext cx="2146539" cy="384044"/>
          </a:xfrm>
          <a:prstGeom prst="rect">
            <a:avLst/>
          </a:prstGeom>
          <a:noFill/>
          <a:ln w="19050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A53EFEB1-3BA4-C43D-B9D6-CA0394C14A30}"/>
              </a:ext>
            </a:extLst>
          </p:cNvPr>
          <p:cNvSpPr/>
          <p:nvPr/>
        </p:nvSpPr>
        <p:spPr bwMode="auto">
          <a:xfrm>
            <a:off x="5497696" y="4632812"/>
            <a:ext cx="2807556" cy="384044"/>
          </a:xfrm>
          <a:prstGeom prst="rect">
            <a:avLst/>
          </a:prstGeom>
          <a:noFill/>
          <a:ln w="19050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50834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1" grpId="0"/>
      <p:bldP spid="33" grpId="0" animBg="1"/>
      <p:bldP spid="35" grpId="0"/>
      <p:bldP spid="37" grpId="0"/>
      <p:bldP spid="39" grpId="0"/>
      <p:bldP spid="41" grpId="0"/>
      <p:bldP spid="43" grpId="0"/>
      <p:bldP spid="44" grpId="0"/>
      <p:bldP spid="46" grpId="0" animBg="1"/>
      <p:bldP spid="4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CED49-C882-04A3-4180-02C3BDCB7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0ABE5759-F38C-0ACD-C0FD-6B7210475D9D}"/>
                  </a:ext>
                </a:extLst>
              </p:cNvPr>
              <p:cNvSpPr txBox="1"/>
              <p:nvPr/>
            </p:nvSpPr>
            <p:spPr>
              <a:xfrm>
                <a:off x="1004680" y="367080"/>
                <a:ext cx="1056392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定义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9.25</a:t>
                </a:r>
                <a:r>
                  <a:rPr lang="en-US" altLang="zh-CN" sz="2400" b="1" dirty="0" smtClean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是曲线段或闭曲线，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的内接折线，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)|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是折线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的长度．若极限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0ABE5759-F38C-0ACD-C0FD-6B7210475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680" y="367080"/>
                <a:ext cx="10563928" cy="1200329"/>
              </a:xfrm>
              <a:prstGeom prst="rect">
                <a:avLst/>
              </a:prstGeom>
              <a:blipFill>
                <a:blip r:embed="rId2"/>
                <a:stretch>
                  <a:fillRect l="-923" b="-35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231CB04C-A194-EF66-BDFF-1E007D4D869F}"/>
                  </a:ext>
                </a:extLst>
              </p:cNvPr>
              <p:cNvSpPr txBox="1"/>
              <p:nvPr/>
            </p:nvSpPr>
            <p:spPr>
              <a:xfrm>
                <a:off x="3647728" y="1523994"/>
                <a:ext cx="6104238" cy="613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  <a:ea typeface="+mn-ea"/>
                  </a:rPr>
                  <a:t>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l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im</m:t>
                        </m:r>
                      </m:e>
                      <m:li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∥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Ω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∥→0</m:t>
                        </m:r>
                      </m:lim>
                    </m:limLow>
                    <m:d>
                      <m:dPr>
                        <m:begChr m:val="|"/>
                        <m:endChr m:val="|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Γ</m:t>
                        </m:r>
                        <m:d>
                          <m:d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Ω</m:t>
                            </m:r>
                          </m:e>
                        </m:d>
                      </m:e>
                    </m:d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limLow>
                      <m:limLow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lim</m:t>
                        </m:r>
                      </m:e>
                      <m:li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∥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Ω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∥→0</m:t>
                        </m:r>
                      </m:lim>
                    </m:limLow>
                    <m:nary>
                      <m:naryPr>
                        <m:chr m:val="∑"/>
                        <m:limLoc m:val="undOvr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𝑖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=1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𝑁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2400" b="1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2400" b="1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𝑖</m:t>
                                </m:r>
                                <m: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231CB04C-A194-EF66-BDFF-1E007D4D8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1523994"/>
                <a:ext cx="6104238" cy="6130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DB4BEE4-4729-BED5-1212-78ED612784B9}"/>
                  </a:ext>
                </a:extLst>
              </p:cNvPr>
              <p:cNvSpPr txBox="1"/>
              <p:nvPr/>
            </p:nvSpPr>
            <p:spPr>
              <a:xfrm>
                <a:off x="1004680" y="2359269"/>
                <a:ext cx="1013188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存在，就称曲线</a:t>
                </a:r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可求长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，称这个极限是曲线</a:t>
                </a:r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的长度或</a:t>
                </a:r>
                <a:r>
                  <a:rPr lang="zh-CN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弧长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，记为</a:t>
                </a: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DB4BEE4-4729-BED5-1212-78ED61278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680" y="2359269"/>
                <a:ext cx="10131880" cy="461665"/>
              </a:xfrm>
              <a:prstGeom prst="rect">
                <a:avLst/>
              </a:prstGeom>
              <a:blipFill>
                <a:blip r:embed="rId4"/>
                <a:stretch>
                  <a:fillRect l="-963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BE52D3D-9072-225E-4AD9-9B595FFC51F3}"/>
                  </a:ext>
                </a:extLst>
              </p:cNvPr>
              <p:cNvSpPr txBox="1"/>
              <p:nvPr/>
            </p:nvSpPr>
            <p:spPr>
              <a:xfrm>
                <a:off x="4648972" y="2917869"/>
                <a:ext cx="3059319" cy="5931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𝑠</m:t>
                    </m:r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Γ</m:t>
                        </m:r>
                      </m:e>
                    </m:d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limLow>
                      <m:limLow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lim</m:t>
                        </m:r>
                      </m:e>
                      <m:li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∥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Ω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∥→0</m:t>
                        </m:r>
                      </m:lim>
                    </m:limLow>
                    <m:d>
                      <m:dPr>
                        <m:begChr m:val="|"/>
                        <m:endChr m:val="|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Γ</m:t>
                        </m:r>
                        <m:d>
                          <m:d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Ω</m:t>
                            </m:r>
                          </m:e>
                        </m:d>
                      </m:e>
                    </m:d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BE52D3D-9072-225E-4AD9-9B595FFC5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972" y="2917869"/>
                <a:ext cx="3059319" cy="593111"/>
              </a:xfrm>
              <a:prstGeom prst="rect">
                <a:avLst/>
              </a:prstGeom>
              <a:blipFill>
                <a:blip r:embed="rId5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4BC9893B-B319-0A40-4489-52B2C14552B9}"/>
                  </a:ext>
                </a:extLst>
              </p:cNvPr>
              <p:cNvSpPr txBox="1"/>
              <p:nvPr/>
            </p:nvSpPr>
            <p:spPr>
              <a:xfrm>
                <a:off x="1008798" y="3670374"/>
                <a:ext cx="610423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rPr>
                  <a:t> 9.26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设光滑曲线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的参数表示是 </a:t>
                </a:r>
                <a:endParaRPr lang="zh-CN" altLang="en-US" sz="2400" dirty="0">
                  <a:solidFill>
                    <a:schemeClr val="bg2"/>
                  </a:solidFill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4BC9893B-B319-0A40-4489-52B2C1455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798" y="3670374"/>
                <a:ext cx="6104238" cy="461665"/>
              </a:xfrm>
              <a:prstGeom prst="rect">
                <a:avLst/>
              </a:prstGeom>
              <a:blipFill>
                <a:blip r:embed="rId6"/>
                <a:stretch>
                  <a:fillRect l="-1497" t="-14474" b="-30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8C70A7C8-B40B-5EC5-72C3-425CBE6FAA30}"/>
                  </a:ext>
                </a:extLst>
              </p:cNvPr>
              <p:cNvSpPr txBox="1"/>
              <p:nvPr/>
            </p:nvSpPr>
            <p:spPr>
              <a:xfrm>
                <a:off x="2208419" y="4164686"/>
                <a:ext cx="7724401" cy="5091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b="1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zh-CN" altLang="en-US" sz="2400" b="1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sepChr m:val=","/>
                          <m:ctrlP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d>
                        <m:dPr>
                          <m:ctrlP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SimSun" panose="02010600030101010101" pitchFamily="2" charset="-122"/>
                  <a:ea typeface="SimSun" panose="02010600030101010101" pitchFamily="2" charset="-122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8C70A7C8-B40B-5EC5-72C3-425CBE6FA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419" y="4164686"/>
                <a:ext cx="7724401" cy="509178"/>
              </a:xfrm>
              <a:prstGeom prst="rect">
                <a:avLst/>
              </a:prstGeom>
              <a:blipFill>
                <a:blip r:embed="rId7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52AC46BA-74D3-5AEC-2526-B0D3F8712CF0}"/>
                  </a:ext>
                </a:extLst>
              </p:cNvPr>
              <p:cNvSpPr txBox="1"/>
              <p:nvPr/>
            </p:nvSpPr>
            <p:spPr>
              <a:xfrm>
                <a:off x="1008798" y="4794065"/>
                <a:ext cx="610423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可求长，且它的长为</a:t>
                </a: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52AC46BA-74D3-5AEC-2526-B0D3F8712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798" y="4794065"/>
                <a:ext cx="6104238" cy="461665"/>
              </a:xfrm>
              <a:prstGeom prst="rect">
                <a:avLst/>
              </a:prstGeom>
              <a:blipFill>
                <a:blip r:embed="rId8"/>
                <a:stretch>
                  <a:fillRect l="-1452" t="-13514" b="-27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323D153A-E060-D28F-32C3-7D841E7DDB9B}"/>
                  </a:ext>
                </a:extLst>
              </p:cNvPr>
              <p:cNvSpPr txBox="1"/>
              <p:nvPr/>
            </p:nvSpPr>
            <p:spPr>
              <a:xfrm>
                <a:off x="1055441" y="5269895"/>
                <a:ext cx="10060524" cy="612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  <m:e>
                        <m:rad>
                          <m:radPr>
                            <m:degHide m:val="on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SimSun" panose="02010600030101010101" pitchFamily="2" charset="-122"/>
                  <a:ea typeface="SimSun" panose="02010600030101010101" pitchFamily="2" charset="-122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323D153A-E060-D28F-32C3-7D841E7DD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1" y="5269895"/>
                <a:ext cx="10060524" cy="6120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5655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21" grpId="0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6F61E-28E7-7E41-05D2-2084196AB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C9341DE-CA2B-9B9F-B100-D1B3E6D55F63}"/>
                  </a:ext>
                </a:extLst>
              </p:cNvPr>
              <p:cNvSpPr txBox="1"/>
              <p:nvPr/>
            </p:nvSpPr>
            <p:spPr>
              <a:xfrm>
                <a:off x="1199456" y="332656"/>
                <a:ext cx="10009112" cy="58558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证明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𝒇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)=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𝒇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的分法，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𝒇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，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,⋯,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&lt;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&lt;⋯&lt;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就是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的分法，反之也一样．而且有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∥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∥→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⇔</m:t>
                    </m:r>
                    <m:d>
                      <m:dPr>
                        <m:begChr m:val="∥"/>
                        <m:endChr m:val="∥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Ω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，由微分中值定理可得</a:t>
                </a:r>
              </a:p>
              <a:p>
                <a:pPr algn="ctr"/>
                <a:r>
                  <a:rPr lang="en-US" altLang="zh-CN" sz="2400" dirty="0">
                    <a:solidFill>
                      <a:schemeClr val="bg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&amp;</m:t>
                        </m:r>
                        <m:limLow>
                          <m:limLow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∥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Ω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∥→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lim>
                        </m:limLow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p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b="1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b="1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limLow>
                          <m:limLow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d>
                              <m:dPr>
                                <m:begChr m:val="∥"/>
                                <m:endChr m:val="∥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Ω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lim>
                        </m:limLow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p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nary>
                                      <m:naryPr>
                                        <m:chr m:val="∑"/>
                                        <m:limLoc m:val="undOvr"/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altLang="zh-CN" sz="240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3</m:t>
                                        </m:r>
                                      </m:sup>
                                      <m:e>
                                        <m:sSup>
                                          <m:s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zh-CN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  <a:ea typeface="DengXian" panose="02010600030101010101" pitchFamily="2" charset="-122"/>
                                                        <a:cs typeface="Times New Roman" panose="02020603050405020304" pitchFamily="18" charset="0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  <a:ea typeface="DengXian" panose="02010600030101010101" pitchFamily="2" charset="-122"/>
                                                        <a:cs typeface="Times New Roman" panose="02020603050405020304" pitchFamily="18" charset="0"/>
                                                      </a:rPr>
                                                      <m:t>𝑘</m:t>
                                                    </m:r>
                                                  </m:sub>
                                                </m:sSub>
                                                <m:d>
                                                  <m:dPr>
                                                    <m:ctrlPr>
                                                      <a:rPr lang="zh-CN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lang="zh-CN" altLang="zh-CN" sz="2400" i="1">
                                                            <a:solidFill>
                                                              <a:schemeClr val="bg2"/>
                                                            </a:solidFill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en-US" altLang="zh-CN" sz="2400" i="1">
                                                            <a:solidFill>
                                                              <a:schemeClr val="bg2"/>
                                                            </a:solidFill>
                                                            <a:latin typeface="Cambria Math" panose="02040503050406030204" pitchFamily="18" charset="0"/>
                                                            <a:ea typeface="DengXian" panose="02010600030101010101" pitchFamily="2" charset="-122"/>
                                                            <a:cs typeface="Times New Roman" panose="02020603050405020304" pitchFamily="18" charset="0"/>
                                                          </a:rPr>
                                                          <m:t>𝑡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en-US" altLang="zh-CN" sz="2400" i="1">
                                                            <a:solidFill>
                                                              <a:schemeClr val="bg2"/>
                                                            </a:solidFill>
                                                            <a:latin typeface="Cambria Math" panose="02040503050406030204" pitchFamily="18" charset="0"/>
                                                            <a:ea typeface="DengXian" panose="02010600030101010101" pitchFamily="2" charset="-122"/>
                                                            <a:cs typeface="Times New Roman" panose="020206030504050203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</m:d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−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zh-CN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  <a:ea typeface="DengXian" panose="02010600030101010101" pitchFamily="2" charset="-122"/>
                                                        <a:cs typeface="Times New Roman" panose="02020603050405020304" pitchFamily="18" charset="0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  <a:ea typeface="DengXian" panose="02010600030101010101" pitchFamily="2" charset="-122"/>
                                                        <a:cs typeface="Times New Roman" panose="02020603050405020304" pitchFamily="18" charset="0"/>
                                                      </a:rPr>
                                                      <m:t>𝑘</m:t>
                                                    </m:r>
                                                  </m:sub>
                                                </m:sSub>
                                                <m:d>
                                                  <m:dPr>
                                                    <m:ctrlPr>
                                                      <a:rPr lang="zh-CN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lang="zh-CN" altLang="zh-CN" sz="2400" i="1">
                                                            <a:solidFill>
                                                              <a:schemeClr val="bg2"/>
                                                            </a:solidFill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en-US" altLang="zh-CN" sz="2400" i="1">
                                                            <a:solidFill>
                                                              <a:schemeClr val="bg2"/>
                                                            </a:solidFill>
                                                            <a:latin typeface="Cambria Math" panose="02040503050406030204" pitchFamily="18" charset="0"/>
                                                            <a:ea typeface="DengXian" panose="02010600030101010101" pitchFamily="2" charset="-122"/>
                                                            <a:cs typeface="Times New Roman" panose="02020603050405020304" pitchFamily="18" charset="0"/>
                                                          </a:rPr>
                                                          <m:t>𝑡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en-US" altLang="zh-CN" sz="2400" i="1">
                                                            <a:solidFill>
                                                              <a:schemeClr val="bg2"/>
                                                            </a:solidFill>
                                                            <a:latin typeface="Cambria Math" panose="02040503050406030204" pitchFamily="18" charset="0"/>
                                                            <a:ea typeface="DengXian" panose="02010600030101010101" pitchFamily="2" charset="-122"/>
                                                            <a:cs typeface="Times New Roman" panose="020206030504050203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  <m:r>
                                                          <a:rPr lang="en-US" altLang="zh-CN" sz="2400" i="1">
                                                            <a:solidFill>
                                                              <a:schemeClr val="bg2"/>
                                                            </a:solidFill>
                                                            <a:latin typeface="Cambria Math" panose="02040503050406030204" pitchFamily="18" charset="0"/>
                                                            <a:ea typeface="DengXian" panose="02010600030101010101" pitchFamily="2" charset="-122"/>
                                                            <a:cs typeface="Times New Roman" panose="02020603050405020304" pitchFamily="18" charset="0"/>
                                                          </a:rPr>
                                                          <m:t>−1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</m:d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nary>
                                  </m:e>
                                </m:d>
                              </m:e>
                              <m:sup>
                                <m:f>
                                  <m:f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p>
                          </m:e>
                        </m:nary>
                      </m:e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&amp;</m:t>
                        </m:r>
                        <m:limLow>
                          <m:limLow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d>
                              <m:dPr>
                                <m:begChr m:val="∥"/>
                                <m:endChr m:val="∥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Ω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lim>
                        </m:limLow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p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nary>
                                      <m:naryPr>
                                        <m:chr m:val="∑"/>
                                        <m:limLoc m:val="undOvr"/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altLang="zh-CN" sz="240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3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′2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  <m:d>
                                      <m:d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𝜉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</m:sup>
                                        </m:sSubSup>
                                      </m:e>
                                    </m:d>
                                  </m:e>
                                </m:d>
                              </m:e>
                              <m:sup>
                                <m:f>
                                  <m:f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p>
                          </m:e>
                        </m:nary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&amp;</m:t>
                        </m:r>
                        <m:limLow>
                          <m:limLow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d>
                              <m:dPr>
                                <m:begChr m:val="∥"/>
                                <m:endChr m:val="∥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Ω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lim>
                        </m:limLow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p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nary>
                                          <m:naryPr>
                                            <m:chr m:val="∑"/>
                                            <m:limLoc m:val="undOvr"/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naryPr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  <m:r>
                                              <a:rPr lang="en-US" altLang="zh-CN" sz="2400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=</m:t>
                                            </m:r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3</m:t>
                                            </m:r>
                                          </m:sup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𝑘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′2</m:t>
                                                </m:r>
                                              </m:sup>
                                            </m:sSubSup>
                                          </m:e>
                                        </m:nary>
                                        <m:d>
                                          <m:d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𝜉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𝑘</m:t>
                                                </m:r>
                                              </m:sup>
                                            </m:sSubSup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f>
                                      <m:f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sup>
                                </m:s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nary>
                                          <m:naryPr>
                                            <m:chr m:val="∑"/>
                                            <m:limLoc m:val="undOvr"/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naryPr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  <m:r>
                                              <a:rPr lang="en-US" altLang="zh-CN" sz="2400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=</m:t>
                                            </m:r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3</m:t>
                                            </m:r>
                                          </m:sup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𝑘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′2</m:t>
                                                </m:r>
                                              </m:sup>
                                            </m:sSubSup>
                                          </m:e>
                                        </m:nary>
                                        <m:d>
                                          <m:d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𝑡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f>
                                      <m:f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sup>
                                </m:sSup>
                              </m:e>
                            </m:d>
                          </m:e>
                        </m:nary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&amp;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limLow>
                          <m:limLow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d>
                              <m:dPr>
                                <m:begChr m:val="∥"/>
                                <m:endChr m:val="∥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Ω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lim>
                        </m:limLow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p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nary>
                                      <m:naryPr>
                                        <m:chr m:val="∑"/>
                                        <m:limLoc m:val="undOvr"/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altLang="zh-CN" sz="240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3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′2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  <m:d>
                                      <m:d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  <m:sup>
                                <m:f>
                                  <m:f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p>
                          </m:e>
                        </m:nary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&amp;0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limLow>
                          <m:limLow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d>
                              <m:dPr>
                                <m:begChr m:val="∥"/>
                                <m:endChr m:val="∥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Ω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lim>
                        </m:limLow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p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b="1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𝒇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</m:e>
                        </m:nary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nary>
                          <m:naryPr>
                            <m:limLoc m:val="subSup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sup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b="1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𝒇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</m:d>
                          </m:e>
                        </m:nary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.</m:t>
                        </m:r>
                      </m:e>
                    </m:eqAr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SimSun" panose="02010600030101010101" pitchFamily="2" charset="-122"/>
                  <a:ea typeface="SimSun" panose="02010600030101010101" pitchFamily="2" charset="-122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C9341DE-CA2B-9B9F-B100-D1B3E6D55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332656"/>
                <a:ext cx="10009112" cy="5855834"/>
              </a:xfrm>
              <a:prstGeom prst="rect">
                <a:avLst/>
              </a:prstGeom>
              <a:blipFill>
                <a:blip r:embed="rId2"/>
                <a:stretch>
                  <a:fillRect l="-974" r="-6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82565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21CCE-129A-F1A1-C81E-F0E9EE15D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171F8F7D-6908-661D-21D1-2181CACEFBA5}"/>
                  </a:ext>
                </a:extLst>
              </p:cNvPr>
              <p:cNvSpPr txBox="1"/>
              <p:nvPr/>
            </p:nvSpPr>
            <p:spPr>
              <a:xfrm>
                <a:off x="1019436" y="332656"/>
                <a:ext cx="10621180" cy="2437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其中，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上式中最后一个等式成立，是由于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上连续必然可积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.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第四个等式成立，是由于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均在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上连续，所以存在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上单调增的无穷小量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，使得任取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有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′′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′′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．再设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上的最大值是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，最小值是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，则有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171F8F7D-6908-661D-21D1-2181CACEF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436" y="332656"/>
                <a:ext cx="10621180" cy="2437719"/>
              </a:xfrm>
              <a:prstGeom prst="rect">
                <a:avLst/>
              </a:prstGeom>
              <a:blipFill>
                <a:blip r:embed="rId2"/>
                <a:stretch>
                  <a:fillRect l="-861" r="-57" b="-22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06C4CDC-530F-F207-FF90-ACFA7306E424}"/>
                  </a:ext>
                </a:extLst>
              </p:cNvPr>
              <p:cNvSpPr txBox="1"/>
              <p:nvPr/>
            </p:nvSpPr>
            <p:spPr>
              <a:xfrm>
                <a:off x="1019436" y="2420888"/>
                <a:ext cx="10369152" cy="3205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5000"/>
                  </a:lnSpc>
                  <a:spcBef>
                    <a:spcPts val="0"/>
                  </a:spcBef>
                  <a:spcAft>
                    <a:spcPts val="900"/>
                  </a:spcAft>
                </a:pPr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d>
                          <m:dPr>
                            <m:begChr m:val="|"/>
                            <m:endChr m:val="|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p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limLoc m:val="undOvr"/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𝑘</m:t>
                                                </m:r>
                                                <m:r>
                                                  <a:rPr lang="en-US" altLang="zh-CN" sz="2400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=</m:t>
                                                </m:r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3</m:t>
                                                </m:r>
                                              </m:sup>
                                              <m:e>
                                                <m:sSubSup>
                                                  <m:sSubSupPr>
                                                    <m:ctrlPr>
                                                      <a:rPr lang="zh-CN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𝑘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′2</m:t>
                                                    </m:r>
                                                  </m:sup>
                                                </m:sSubSup>
                                              </m:e>
                                            </m:nary>
                                            <m:d>
                                              <m:dPr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Sup>
                                                  <m:sSubSupPr>
                                                    <m:ctrlPr>
                                                      <a:rPr lang="zh-CN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𝜉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𝑘</m:t>
                                                    </m:r>
                                                  </m:sup>
                                                </m:sSubSup>
                                              </m:e>
                                            </m:d>
                                          </m:e>
                                        </m:d>
                                      </m:e>
                                      <m:sup>
                                        <m:f>
                                          <m:f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</m:sup>
                                    </m:s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limLoc m:val="undOvr"/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𝑘</m:t>
                                                </m:r>
                                                <m:r>
                                                  <a:rPr lang="en-US" altLang="zh-CN" sz="2400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=</m:t>
                                                </m:r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3</m:t>
                                                </m:r>
                                              </m:sup>
                                              <m:e>
                                                <m:sSubSup>
                                                  <m:sSubSupPr>
                                                    <m:ctrlPr>
                                                      <a:rPr lang="zh-CN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𝑘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′2</m:t>
                                                    </m:r>
                                                  </m:sup>
                                                </m:sSubSup>
                                              </m:e>
                                            </m:nary>
                                            <m:d>
                                              <m:dPr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zh-CN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𝑡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altLang="zh-CN" sz="24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d>
                                          </m:e>
                                        </m:d>
                                      </m:e>
                                      <m:sup>
                                        <m:f>
                                          <m:f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</m:sup>
                                    </m:sSup>
                                  </m:e>
                                </m:d>
                              </m:e>
                            </m:nary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e>
                        <m:r>
                          <m:rPr>
                            <m:aln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p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limLoc m:val="undOvr"/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′2</m:t>
                                            </m:r>
                                          </m:sup>
                                        </m:sSubSup>
                                        <m:d>
                                          <m:d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𝜉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𝑘</m:t>
                                                </m:r>
                                              </m:sup>
                                            </m:sSubSup>
                                          </m:e>
                                        </m:d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′2</m:t>
                                            </m:r>
                                          </m:sup>
                                        </m:sSubSup>
                                        <m:d>
                                          <m:d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𝑡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</m:d>
                                  </m:e>
                                </m:nary>
                              </m:e>
                            </m:d>
                          </m:e>
                        </m:nary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p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𝜉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sup>
                                        </m:sSubSup>
                                      </m:e>
                                    </m:d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</m:nary>
                          </m:e>
                        </m:nary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r>
                          <m:rPr>
                            <m:aln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p>
                          <m:e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limLoc m:val="undOvr"/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e>
                                </m:nary>
                                <m:d>
                                  <m:d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∥"/>
                                        <m:endChr m:val="∥"/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altLang="zh-CN" sz="2400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Ω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d>
                              </m:e>
                            </m:d>
                          </m:e>
                        </m:nary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nary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∥"/>
                                    <m:endChr m:val="∥"/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sz="240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Ω</m:t>
                                        </m:r>
                                      </m:e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d>
                          </m:e>
                        </m:d>
                      </m:e>
                    </m:eqAr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所以，第四个等式成立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06C4CDC-530F-F207-FF90-ACFA7306E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436" y="2420888"/>
                <a:ext cx="10369152" cy="3205429"/>
              </a:xfrm>
              <a:prstGeom prst="rect">
                <a:avLst/>
              </a:prstGeom>
              <a:blipFill>
                <a:blip r:embed="rId3"/>
                <a:stretch>
                  <a:fillRect l="-882" b="-60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7271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9122</TotalTime>
  <Words>5148</Words>
  <Application>Microsoft Office PowerPoint</Application>
  <PresentationFormat>宽屏</PresentationFormat>
  <Paragraphs>493</Paragraphs>
  <Slides>52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52</vt:i4>
      </vt:variant>
    </vt:vector>
  </HeadingPairs>
  <TitlesOfParts>
    <vt:vector size="69" baseType="lpstr">
      <vt:lpstr>Aptos</vt:lpstr>
      <vt:lpstr>DengXian</vt:lpstr>
      <vt:lpstr>仿宋_GB2312</vt:lpstr>
      <vt:lpstr>楷体_GB2312</vt:lpstr>
      <vt:lpstr>SimSun</vt:lpstr>
      <vt:lpstr>SimSun</vt:lpstr>
      <vt:lpstr>Arial</vt:lpstr>
      <vt:lpstr>Cambria Math</vt:lpstr>
      <vt:lpstr>Century Gothic</vt:lpstr>
      <vt:lpstr>Symbol</vt:lpstr>
      <vt:lpstr>Times New Roman</vt:lpstr>
      <vt:lpstr>空演示文稿</vt:lpstr>
      <vt:lpstr>7_空演示文稿</vt:lpstr>
      <vt:lpstr>默认设计模板</vt:lpstr>
      <vt:lpstr>Equation</vt:lpstr>
      <vt:lpstr>公式</vt:lpstr>
      <vt:lpstr>位图图像</vt:lpstr>
      <vt:lpstr>PowerPoint 演示文稿</vt:lpstr>
      <vt:lpstr>PowerPoint 演示文稿</vt:lpstr>
      <vt:lpstr>一、引例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练习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例2   计算∫2_L^​▒y^2  dx ，其中 L 为 </vt:lpstr>
      <vt:lpstr>例3  计算∫2_L^​▒2 xy dx+x^2 dy,  其中L为</vt:lpstr>
      <vt:lpstr>例4. 设在力场F ⃗=(y,-x,z)作用下, 质点由A(R,0,0)沿 Γ 移动到 B(R,0,2πk) ，</vt:lpstr>
      <vt:lpstr>PowerPoint 演示文稿</vt:lpstr>
      <vt:lpstr>PowerPoint 演示文稿</vt:lpstr>
      <vt:lpstr>思考</vt:lpstr>
      <vt:lpstr>计算公式</vt:lpstr>
      <vt:lpstr>• 对空间有向光滑弧:</vt:lpstr>
      <vt:lpstr>PowerPoint 演示文稿</vt:lpstr>
      <vt:lpstr>2.</vt:lpstr>
      <vt:lpstr>3.  设曲线C为曲面x^2+y^2+z^2=a^2与曲面x^2+y^2=ax(z≥0,a&gt;0)的交线， "从 O x 轴正向看去为逆时针方向,"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313</cp:revision>
  <cp:lastPrinted>2025-04-17T08:12:49Z</cp:lastPrinted>
  <dcterms:created xsi:type="dcterms:W3CDTF">2000-10-11T02:23:36Z</dcterms:created>
  <dcterms:modified xsi:type="dcterms:W3CDTF">2026-04-22T01:36:15Z</dcterms:modified>
</cp:coreProperties>
</file>