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2" r:id="rId2"/>
    <p:sldMasterId id="2147483684" r:id="rId3"/>
  </p:sldMasterIdLst>
  <p:notesMasterIdLst>
    <p:notesMasterId r:id="rId35"/>
  </p:notesMasterIdLst>
  <p:handoutMasterIdLst>
    <p:handoutMasterId r:id="rId36"/>
  </p:handoutMasterIdLst>
  <p:sldIdLst>
    <p:sldId id="730" r:id="rId4"/>
    <p:sldId id="731" r:id="rId5"/>
    <p:sldId id="732" r:id="rId6"/>
    <p:sldId id="733" r:id="rId7"/>
    <p:sldId id="734" r:id="rId8"/>
    <p:sldId id="735" r:id="rId9"/>
    <p:sldId id="736" r:id="rId10"/>
    <p:sldId id="737" r:id="rId11"/>
    <p:sldId id="758" r:id="rId12"/>
    <p:sldId id="759" r:id="rId13"/>
    <p:sldId id="760" r:id="rId14"/>
    <p:sldId id="761" r:id="rId15"/>
    <p:sldId id="762" r:id="rId16"/>
    <p:sldId id="738" r:id="rId17"/>
    <p:sldId id="739" r:id="rId18"/>
    <p:sldId id="740" r:id="rId19"/>
    <p:sldId id="763" r:id="rId20"/>
    <p:sldId id="764" r:id="rId21"/>
    <p:sldId id="741" r:id="rId22"/>
    <p:sldId id="742" r:id="rId23"/>
    <p:sldId id="743" r:id="rId24"/>
    <p:sldId id="744" r:id="rId25"/>
    <p:sldId id="745" r:id="rId26"/>
    <p:sldId id="746" r:id="rId27"/>
    <p:sldId id="747" r:id="rId28"/>
    <p:sldId id="750" r:id="rId29"/>
    <p:sldId id="751" r:id="rId30"/>
    <p:sldId id="752" r:id="rId31"/>
    <p:sldId id="753" r:id="rId32"/>
    <p:sldId id="755" r:id="rId33"/>
    <p:sldId id="756" r:id="rId34"/>
  </p:sldIdLst>
  <p:sldSz cx="12192000" cy="6858000"/>
  <p:notesSz cx="6797675" cy="9928225"/>
  <p:custDataLst>
    <p:tags r:id="rId37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9FF"/>
    <a:srgbClr val="0033CC"/>
    <a:srgbClr val="FFFFCC"/>
    <a:srgbClr val="C40F0F"/>
    <a:srgbClr val="4E4EB9"/>
    <a:srgbClr val="66FF99"/>
    <a:srgbClr val="0066FF"/>
    <a:srgbClr val="F2340E"/>
    <a:srgbClr val="0066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7" autoAdjust="0"/>
    <p:restoredTop sz="90929"/>
  </p:normalViewPr>
  <p:slideViewPr>
    <p:cSldViewPr showGuides="1">
      <p:cViewPr varScale="1">
        <p:scale>
          <a:sx n="114" d="100"/>
          <a:sy n="114" d="100"/>
        </p:scale>
        <p:origin x="402" y="60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6" y="63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png"/><Relationship Id="rId4" Type="http://schemas.openxmlformats.org/officeDocument/2006/relationships/image" Target="../media/image1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0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0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3" Type="http://schemas.openxmlformats.org/officeDocument/2006/relationships/image" Target="../media/image88.wmf"/><Relationship Id="rId7" Type="http://schemas.openxmlformats.org/officeDocument/2006/relationships/image" Target="../media/image91.wmf"/><Relationship Id="rId2" Type="http://schemas.openxmlformats.org/officeDocument/2006/relationships/image" Target="../media/image87.wmf"/><Relationship Id="rId1" Type="http://schemas.openxmlformats.org/officeDocument/2006/relationships/image" Target="../media/image86.png"/><Relationship Id="rId6" Type="http://schemas.openxmlformats.org/officeDocument/2006/relationships/image" Target="../media/image50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Relationship Id="rId9" Type="http://schemas.openxmlformats.org/officeDocument/2006/relationships/image" Target="../media/image9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3" Type="http://schemas.openxmlformats.org/officeDocument/2006/relationships/image" Target="../media/image88.wmf"/><Relationship Id="rId7" Type="http://schemas.openxmlformats.org/officeDocument/2006/relationships/image" Target="../media/image91.wmf"/><Relationship Id="rId2" Type="http://schemas.openxmlformats.org/officeDocument/2006/relationships/image" Target="../media/image87.wmf"/><Relationship Id="rId1" Type="http://schemas.openxmlformats.org/officeDocument/2006/relationships/image" Target="../media/image86.png"/><Relationship Id="rId6" Type="http://schemas.openxmlformats.org/officeDocument/2006/relationships/image" Target="../media/image50.wmf"/><Relationship Id="rId5" Type="http://schemas.openxmlformats.org/officeDocument/2006/relationships/image" Target="../media/image90.wmf"/><Relationship Id="rId4" Type="http://schemas.openxmlformats.org/officeDocument/2006/relationships/image" Target="../media/image89.wmf"/><Relationship Id="rId9" Type="http://schemas.openxmlformats.org/officeDocument/2006/relationships/image" Target="../media/image93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png"/><Relationship Id="rId6" Type="http://schemas.openxmlformats.org/officeDocument/2006/relationships/image" Target="../media/image106.wmf"/><Relationship Id="rId5" Type="http://schemas.openxmlformats.org/officeDocument/2006/relationships/image" Target="../media/image90.wmf"/><Relationship Id="rId4" Type="http://schemas.openxmlformats.org/officeDocument/2006/relationships/image" Target="../media/image10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7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7" y="10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8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t" anchorCtr="0" compatLnSpc="1"/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1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7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65" tIns="45683" rIns="91365" bIns="45683" numCol="1" anchor="b" anchorCtr="0" compatLnSpc="1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C56039-443A-E94F-BDE5-C59B105CBDFE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9B2955-466A-9748-8BE0-A16FC195AA16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1185CC-090A-954A-9092-7F2C74B9ED5B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7BFEC4A-E850-AC44-B4C6-292337CB3C88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5179523-03F8-894C-A248-2E18D637AD7E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481B598-B88B-7E42-B1E3-03F0349ED120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636E7EF-39A2-9D4F-A871-A5315F684CA6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CED958B-F40B-874A-83A6-1AC27D66F2B3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8590468-0934-D941-A8A9-D494D3A29D8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6EC7DD5-0DA6-864E-BC2E-83E118C8249F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0F47B28-190B-5241-ACDE-B5DBFBD1292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575FB-4F3A-9043-AA72-4D1B9B57048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4D46076-F088-F241-934D-87372FE7A609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CD4B9B6-857E-104E-B6D7-BB9D0EC1811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DE14838-A373-664F-ADAE-6CAE84EC571D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5C5146D-D977-674A-A12C-E986FFF4C0FC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73A4C6E-2F08-1C45-B41B-02EC2E5C2639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350A1BA3-B028-9148-8809-A96D5645B872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C70C5F6-0728-9541-B5B4-D064ABFB6799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69A39C4-9351-914D-919F-DFC332215EB7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0D0E301-3025-DD40-8226-61B4309550E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9303BB6-A45A-754F-912A-C05F34A90E7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F6E0-3BDA-EF46-AE72-D7AE4D3001F7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6843897-9863-814F-BC92-8EF5E96F95C3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649A6B2-2B86-0048-AD53-1AE5DA01B2A3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452E7FC2-1174-FB4E-AD3E-B215A9C7F349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011DA3D5-F92A-F743-9489-03A0767417C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A3EF45-CA4F-8144-9428-B2B96430A814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9A8AF2-DA40-9846-98D6-E8AB00D9C04F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20A49-88C5-224D-AEA6-FFEBCC1210E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6F0FE-E8FE-C241-A616-E84E84D61DB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0B56C3-6416-9F46-A2A7-A85D76EF709A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1F99A-F91E-A140-9EC6-DDD2F4C34141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" Target="../slides/slid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6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D991042B-CAB1-4743-8C76-DABE0E3221F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F1FD3ED0-C911-E74D-AB64-4E4CE4C77895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ED18EE22-0C9C-2948-B7CD-F01D16816AAA}" type="slidenum">
              <a:rPr lang="en-US" altLang="zh-CN" smtClean="0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8.xml"/><Relationship Id="rId4" Type="http://schemas.openxmlformats.org/officeDocument/2006/relationships/slide" Target="slide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png"/><Relationship Id="rId2" Type="http://schemas.openxmlformats.org/officeDocument/2006/relationships/image" Target="../media/image38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386.png"/><Relationship Id="rId7" Type="http://schemas.openxmlformats.org/officeDocument/2006/relationships/image" Target="../media/image390.png"/><Relationship Id="rId12" Type="http://schemas.openxmlformats.org/officeDocument/2006/relationships/image" Target="../media/image395.png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89.png"/><Relationship Id="rId11" Type="http://schemas.openxmlformats.org/officeDocument/2006/relationships/image" Target="../media/image394.png"/><Relationship Id="rId5" Type="http://schemas.openxmlformats.org/officeDocument/2006/relationships/image" Target="../media/image388.png"/><Relationship Id="rId10" Type="http://schemas.openxmlformats.org/officeDocument/2006/relationships/image" Target="../media/image393.png"/><Relationship Id="rId4" Type="http://schemas.openxmlformats.org/officeDocument/2006/relationships/image" Target="../media/image387.png"/><Relationship Id="rId9" Type="http://schemas.openxmlformats.org/officeDocument/2006/relationships/image" Target="../media/image39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2.png"/><Relationship Id="rId3" Type="http://schemas.openxmlformats.org/officeDocument/2006/relationships/image" Target="../media/image397.png"/><Relationship Id="rId7" Type="http://schemas.openxmlformats.org/officeDocument/2006/relationships/image" Target="../media/image401.png"/><Relationship Id="rId2" Type="http://schemas.openxmlformats.org/officeDocument/2006/relationships/image" Target="../media/image396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00.png"/><Relationship Id="rId11" Type="http://schemas.openxmlformats.org/officeDocument/2006/relationships/image" Target="../media/image405.png"/><Relationship Id="rId5" Type="http://schemas.openxmlformats.org/officeDocument/2006/relationships/image" Target="../media/image399.png"/><Relationship Id="rId10" Type="http://schemas.openxmlformats.org/officeDocument/2006/relationships/image" Target="../media/image404.png"/><Relationship Id="rId4" Type="http://schemas.openxmlformats.org/officeDocument/2006/relationships/image" Target="../media/image398.png"/><Relationship Id="rId9" Type="http://schemas.openxmlformats.org/officeDocument/2006/relationships/image" Target="../media/image40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image" Target="../media/image409.png"/><Relationship Id="rId18" Type="http://schemas.openxmlformats.org/officeDocument/2006/relationships/image" Target="../media/image52.png"/><Relationship Id="rId3" Type="http://schemas.openxmlformats.org/officeDocument/2006/relationships/image" Target="../media/image406.png"/><Relationship Id="rId21" Type="http://schemas.openxmlformats.org/officeDocument/2006/relationships/image" Target="../media/image417.png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408.png"/><Relationship Id="rId17" Type="http://schemas.openxmlformats.org/officeDocument/2006/relationships/image" Target="../media/image413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12.png"/><Relationship Id="rId20" Type="http://schemas.openxmlformats.org/officeDocument/2006/relationships/image" Target="../media/image416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46.wmf"/><Relationship Id="rId11" Type="http://schemas.openxmlformats.org/officeDocument/2006/relationships/image" Target="../media/image50.wmf"/><Relationship Id="rId5" Type="http://schemas.openxmlformats.org/officeDocument/2006/relationships/oleObject" Target="../embeddings/oleObject9.bin"/><Relationship Id="rId15" Type="http://schemas.openxmlformats.org/officeDocument/2006/relationships/image" Target="../media/image51.png"/><Relationship Id="rId10" Type="http://schemas.openxmlformats.org/officeDocument/2006/relationships/image" Target="../media/image48.wmf"/><Relationship Id="rId19" Type="http://schemas.openxmlformats.org/officeDocument/2006/relationships/image" Target="../media/image415.png"/><Relationship Id="rId4" Type="http://schemas.openxmlformats.org/officeDocument/2006/relationships/image" Target="../media/image49.png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4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13" Type="http://schemas.openxmlformats.org/officeDocument/2006/relationships/image" Target="../media/image56.wmf"/><Relationship Id="rId18" Type="http://schemas.openxmlformats.org/officeDocument/2006/relationships/image" Target="../media/image59.png"/><Relationship Id="rId26" Type="http://schemas.openxmlformats.org/officeDocument/2006/relationships/image" Target="../media/image67.png"/><Relationship Id="rId3" Type="http://schemas.openxmlformats.org/officeDocument/2006/relationships/image" Target="../media/image57.png"/><Relationship Id="rId21" Type="http://schemas.openxmlformats.org/officeDocument/2006/relationships/image" Target="../media/image62.png"/><Relationship Id="rId7" Type="http://schemas.openxmlformats.org/officeDocument/2006/relationships/image" Target="../media/image53.wmf"/><Relationship Id="rId12" Type="http://schemas.openxmlformats.org/officeDocument/2006/relationships/oleObject" Target="../embeddings/oleObject16.bin"/><Relationship Id="rId17" Type="http://schemas.openxmlformats.org/officeDocument/2006/relationships/image" Target="../media/image58.png"/><Relationship Id="rId25" Type="http://schemas.openxmlformats.org/officeDocument/2006/relationships/image" Target="../media/image66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424.png"/><Relationship Id="rId20" Type="http://schemas.openxmlformats.org/officeDocument/2006/relationships/image" Target="../media/image61.png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image" Target="../media/image55.wmf"/><Relationship Id="rId24" Type="http://schemas.openxmlformats.org/officeDocument/2006/relationships/image" Target="../media/image65.png"/><Relationship Id="rId5" Type="http://schemas.openxmlformats.org/officeDocument/2006/relationships/image" Target="../media/image50.wmf"/><Relationship Id="rId15" Type="http://schemas.openxmlformats.org/officeDocument/2006/relationships/image" Target="../media/image423.png"/><Relationship Id="rId23" Type="http://schemas.openxmlformats.org/officeDocument/2006/relationships/image" Target="../media/image64.png"/><Relationship Id="rId28" Type="http://schemas.openxmlformats.org/officeDocument/2006/relationships/image" Target="../media/image69.png"/><Relationship Id="rId10" Type="http://schemas.openxmlformats.org/officeDocument/2006/relationships/oleObject" Target="../embeddings/oleObject15.bin"/><Relationship Id="rId19" Type="http://schemas.openxmlformats.org/officeDocument/2006/relationships/image" Target="../media/image60.png"/><Relationship Id="rId4" Type="http://schemas.openxmlformats.org/officeDocument/2006/relationships/oleObject" Target="../embeddings/oleObject12.bin"/><Relationship Id="rId9" Type="http://schemas.openxmlformats.org/officeDocument/2006/relationships/image" Target="../media/image54.wmf"/><Relationship Id="rId14" Type="http://schemas.openxmlformats.org/officeDocument/2006/relationships/image" Target="../media/image422.png"/><Relationship Id="rId22" Type="http://schemas.openxmlformats.org/officeDocument/2006/relationships/image" Target="../media/image63.png"/><Relationship Id="rId27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70.png"/><Relationship Id="rId21" Type="http://schemas.openxmlformats.org/officeDocument/2006/relationships/image" Target="../media/image81.png"/><Relationship Id="rId7" Type="http://schemas.openxmlformats.org/officeDocument/2006/relationships/image" Target="../media/image53.wmf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5" Type="http://schemas.openxmlformats.org/officeDocument/2006/relationships/image" Target="../media/image50.wmf"/><Relationship Id="rId15" Type="http://schemas.openxmlformats.org/officeDocument/2006/relationships/image" Target="../media/image75.png"/><Relationship Id="rId23" Type="http://schemas.openxmlformats.org/officeDocument/2006/relationships/image" Target="../media/image83.png"/><Relationship Id="rId10" Type="http://schemas.openxmlformats.org/officeDocument/2006/relationships/image" Target="../media/image56.wmf"/><Relationship Id="rId19" Type="http://schemas.openxmlformats.org/officeDocument/2006/relationships/image" Target="../media/image79.png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5.wmf"/><Relationship Id="rId14" Type="http://schemas.openxmlformats.org/officeDocument/2006/relationships/image" Target="../media/image74.png"/><Relationship Id="rId22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89.wmf"/><Relationship Id="rId18" Type="http://schemas.openxmlformats.org/officeDocument/2006/relationships/oleObject" Target="../embeddings/oleObject25.bin"/><Relationship Id="rId3" Type="http://schemas.openxmlformats.org/officeDocument/2006/relationships/image" Target="../media/image452.png"/><Relationship Id="rId21" Type="http://schemas.openxmlformats.org/officeDocument/2006/relationships/image" Target="../media/image92.wmf"/><Relationship Id="rId7" Type="http://schemas.openxmlformats.org/officeDocument/2006/relationships/image" Target="../media/image86.png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50.wmf"/><Relationship Id="rId25" Type="http://schemas.openxmlformats.org/officeDocument/2006/relationships/image" Target="../media/image459.png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24.bin"/><Relationship Id="rId20" Type="http://schemas.openxmlformats.org/officeDocument/2006/relationships/oleObject" Target="../embeddings/oleObject26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88.wmf"/><Relationship Id="rId24" Type="http://schemas.openxmlformats.org/officeDocument/2006/relationships/image" Target="../media/image458.png"/><Relationship Id="rId5" Type="http://schemas.openxmlformats.org/officeDocument/2006/relationships/image" Target="../media/image95.png"/><Relationship Id="rId15" Type="http://schemas.openxmlformats.org/officeDocument/2006/relationships/image" Target="../media/image90.wmf"/><Relationship Id="rId23" Type="http://schemas.openxmlformats.org/officeDocument/2006/relationships/image" Target="../media/image93.w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91.wmf"/><Relationship Id="rId4" Type="http://schemas.openxmlformats.org/officeDocument/2006/relationships/image" Target="../media/image94.png"/><Relationship Id="rId9" Type="http://schemas.openxmlformats.org/officeDocument/2006/relationships/image" Target="../media/image87.wmf"/><Relationship Id="rId14" Type="http://schemas.openxmlformats.org/officeDocument/2006/relationships/oleObject" Target="../embeddings/oleObject23.bin"/><Relationship Id="rId22" Type="http://schemas.openxmlformats.org/officeDocument/2006/relationships/oleObject" Target="../embeddings/oleObject2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image" Target="../media/image92.wmf"/><Relationship Id="rId18" Type="http://schemas.openxmlformats.org/officeDocument/2006/relationships/image" Target="../media/image463.png"/><Relationship Id="rId3" Type="http://schemas.openxmlformats.org/officeDocument/2006/relationships/oleObject" Target="../embeddings/oleObject28.bin"/><Relationship Id="rId21" Type="http://schemas.openxmlformats.org/officeDocument/2006/relationships/image" Target="../media/image466.png"/><Relationship Id="rId7" Type="http://schemas.openxmlformats.org/officeDocument/2006/relationships/image" Target="../media/image88.wmf"/><Relationship Id="rId12" Type="http://schemas.openxmlformats.org/officeDocument/2006/relationships/image" Target="../media/image91.wmf"/><Relationship Id="rId17" Type="http://schemas.openxmlformats.org/officeDocument/2006/relationships/image" Target="../media/image462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61.png"/><Relationship Id="rId20" Type="http://schemas.openxmlformats.org/officeDocument/2006/relationships/image" Target="../media/image465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87.wmf"/><Relationship Id="rId11" Type="http://schemas.openxmlformats.org/officeDocument/2006/relationships/image" Target="../media/image50.wmf"/><Relationship Id="rId24" Type="http://schemas.openxmlformats.org/officeDocument/2006/relationships/image" Target="../media/image96.png"/><Relationship Id="rId5" Type="http://schemas.openxmlformats.org/officeDocument/2006/relationships/oleObject" Target="../embeddings/oleObject18.bin"/><Relationship Id="rId15" Type="http://schemas.openxmlformats.org/officeDocument/2006/relationships/image" Target="../media/image460.png"/><Relationship Id="rId23" Type="http://schemas.openxmlformats.org/officeDocument/2006/relationships/image" Target="../media/image468.png"/><Relationship Id="rId10" Type="http://schemas.openxmlformats.org/officeDocument/2006/relationships/oleObject" Target="../embeddings/oleObject17.bin"/><Relationship Id="rId19" Type="http://schemas.openxmlformats.org/officeDocument/2006/relationships/image" Target="../media/image464.png"/><Relationship Id="rId4" Type="http://schemas.openxmlformats.org/officeDocument/2006/relationships/image" Target="../media/image86.png"/><Relationship Id="rId9" Type="http://schemas.openxmlformats.org/officeDocument/2006/relationships/image" Target="../media/image90.wmf"/><Relationship Id="rId14" Type="http://schemas.openxmlformats.org/officeDocument/2006/relationships/image" Target="../media/image93.wmf"/><Relationship Id="rId22" Type="http://schemas.openxmlformats.org/officeDocument/2006/relationships/image" Target="../media/image4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6.png"/><Relationship Id="rId13" Type="http://schemas.openxmlformats.org/officeDocument/2006/relationships/image" Target="../media/image481.png"/><Relationship Id="rId3" Type="http://schemas.openxmlformats.org/officeDocument/2006/relationships/image" Target="../media/image471.png"/><Relationship Id="rId7" Type="http://schemas.openxmlformats.org/officeDocument/2006/relationships/image" Target="../media/image475.png"/><Relationship Id="rId12" Type="http://schemas.openxmlformats.org/officeDocument/2006/relationships/image" Target="../media/image48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74.png"/><Relationship Id="rId11" Type="http://schemas.openxmlformats.org/officeDocument/2006/relationships/image" Target="../media/image479.png"/><Relationship Id="rId5" Type="http://schemas.openxmlformats.org/officeDocument/2006/relationships/image" Target="../media/image473.png"/><Relationship Id="rId15" Type="http://schemas.openxmlformats.org/officeDocument/2006/relationships/image" Target="../media/image483.png"/><Relationship Id="rId10" Type="http://schemas.openxmlformats.org/officeDocument/2006/relationships/image" Target="../media/image478.png"/><Relationship Id="rId4" Type="http://schemas.openxmlformats.org/officeDocument/2006/relationships/image" Target="../media/image472.png"/><Relationship Id="rId9" Type="http://schemas.openxmlformats.org/officeDocument/2006/relationships/image" Target="../media/image477.png"/><Relationship Id="rId14" Type="http://schemas.openxmlformats.org/officeDocument/2006/relationships/image" Target="../media/image48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84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48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5.png"/><Relationship Id="rId3" Type="http://schemas.openxmlformats.org/officeDocument/2006/relationships/image" Target="../media/image490.png"/><Relationship Id="rId7" Type="http://schemas.openxmlformats.org/officeDocument/2006/relationships/image" Target="../media/image494.png"/><Relationship Id="rId2" Type="http://schemas.openxmlformats.org/officeDocument/2006/relationships/image" Target="../media/image48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93.png"/><Relationship Id="rId11" Type="http://schemas.openxmlformats.org/officeDocument/2006/relationships/image" Target="../media/image498.png"/><Relationship Id="rId5" Type="http://schemas.openxmlformats.org/officeDocument/2006/relationships/image" Target="../media/image100.png"/><Relationship Id="rId10" Type="http://schemas.openxmlformats.org/officeDocument/2006/relationships/image" Target="../media/image497.png"/><Relationship Id="rId4" Type="http://schemas.openxmlformats.org/officeDocument/2006/relationships/image" Target="../media/image491.png"/><Relationship Id="rId9" Type="http://schemas.openxmlformats.org/officeDocument/2006/relationships/image" Target="../media/image49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3.png"/><Relationship Id="rId13" Type="http://schemas.openxmlformats.org/officeDocument/2006/relationships/image" Target="../media/image508.png"/><Relationship Id="rId3" Type="http://schemas.openxmlformats.org/officeDocument/2006/relationships/image" Target="../media/image499.png"/><Relationship Id="rId7" Type="http://schemas.openxmlformats.org/officeDocument/2006/relationships/image" Target="../media/image502.png"/><Relationship Id="rId12" Type="http://schemas.openxmlformats.org/officeDocument/2006/relationships/image" Target="../media/image507.png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01.png"/><Relationship Id="rId11" Type="http://schemas.openxmlformats.org/officeDocument/2006/relationships/image" Target="../media/image506.png"/><Relationship Id="rId5" Type="http://schemas.openxmlformats.org/officeDocument/2006/relationships/image" Target="../media/image101.wmf"/><Relationship Id="rId10" Type="http://schemas.openxmlformats.org/officeDocument/2006/relationships/image" Target="../media/image505.png"/><Relationship Id="rId4" Type="http://schemas.openxmlformats.org/officeDocument/2006/relationships/oleObject" Target="../embeddings/oleObject29.bin"/><Relationship Id="rId9" Type="http://schemas.openxmlformats.org/officeDocument/2006/relationships/image" Target="../media/image50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wmf"/><Relationship Id="rId13" Type="http://schemas.openxmlformats.org/officeDocument/2006/relationships/image" Target="../media/image107.png"/><Relationship Id="rId18" Type="http://schemas.openxmlformats.org/officeDocument/2006/relationships/image" Target="../media/image110.png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90.wmf"/><Relationship Id="rId17" Type="http://schemas.openxmlformats.org/officeDocument/2006/relationships/image" Target="../media/image109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3.wmf"/><Relationship Id="rId11" Type="http://schemas.openxmlformats.org/officeDocument/2006/relationships/oleObject" Target="../embeddings/oleObject34.bin"/><Relationship Id="rId5" Type="http://schemas.openxmlformats.org/officeDocument/2006/relationships/oleObject" Target="../embeddings/oleObject31.bin"/><Relationship Id="rId15" Type="http://schemas.openxmlformats.org/officeDocument/2006/relationships/image" Target="../media/image106.wmf"/><Relationship Id="rId10" Type="http://schemas.openxmlformats.org/officeDocument/2006/relationships/image" Target="../media/image105.wmf"/><Relationship Id="rId19" Type="http://schemas.openxmlformats.org/officeDocument/2006/relationships/image" Target="../media/image111.png"/><Relationship Id="rId4" Type="http://schemas.openxmlformats.org/officeDocument/2006/relationships/image" Target="../media/image102.png"/><Relationship Id="rId9" Type="http://schemas.openxmlformats.org/officeDocument/2006/relationships/oleObject" Target="../embeddings/oleObject33.bin"/><Relationship Id="rId14" Type="http://schemas.openxmlformats.org/officeDocument/2006/relationships/oleObject" Target="../embeddings/oleObject35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519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23.png"/><Relationship Id="rId5" Type="http://schemas.openxmlformats.org/officeDocument/2006/relationships/image" Target="../media/image522.png"/><Relationship Id="rId4" Type="http://schemas.openxmlformats.org/officeDocument/2006/relationships/image" Target="../media/image5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524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14.png"/><Relationship Id="rId4" Type="http://schemas.openxmlformats.org/officeDocument/2006/relationships/image" Target="../media/image5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528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31.png"/><Relationship Id="rId4" Type="http://schemas.openxmlformats.org/officeDocument/2006/relationships/image" Target="../media/image5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4.png"/><Relationship Id="rId13" Type="http://schemas.openxmlformats.org/officeDocument/2006/relationships/image" Target="../media/image319.png"/><Relationship Id="rId3" Type="http://schemas.openxmlformats.org/officeDocument/2006/relationships/image" Target="../media/image309.png"/><Relationship Id="rId7" Type="http://schemas.openxmlformats.org/officeDocument/2006/relationships/image" Target="../media/image313.png"/><Relationship Id="rId12" Type="http://schemas.openxmlformats.org/officeDocument/2006/relationships/image" Target="../media/image318.png"/><Relationship Id="rId2" Type="http://schemas.openxmlformats.org/officeDocument/2006/relationships/image" Target="../media/image308.png"/><Relationship Id="rId16" Type="http://schemas.openxmlformats.org/officeDocument/2006/relationships/image" Target="../media/image32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2.png"/><Relationship Id="rId11" Type="http://schemas.openxmlformats.org/officeDocument/2006/relationships/image" Target="../media/image317.png"/><Relationship Id="rId5" Type="http://schemas.openxmlformats.org/officeDocument/2006/relationships/image" Target="../media/image311.png"/><Relationship Id="rId15" Type="http://schemas.openxmlformats.org/officeDocument/2006/relationships/image" Target="../media/image321.png"/><Relationship Id="rId10" Type="http://schemas.openxmlformats.org/officeDocument/2006/relationships/image" Target="../media/image316.png"/><Relationship Id="rId4" Type="http://schemas.openxmlformats.org/officeDocument/2006/relationships/image" Target="../media/image310.png"/><Relationship Id="rId9" Type="http://schemas.openxmlformats.org/officeDocument/2006/relationships/image" Target="../media/image315.png"/><Relationship Id="rId14" Type="http://schemas.openxmlformats.org/officeDocument/2006/relationships/image" Target="../media/image32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7.png"/><Relationship Id="rId3" Type="http://schemas.openxmlformats.org/officeDocument/2006/relationships/hyperlink" Target="D11_6&#39640;&#26031;&#20844;&#24335;.ppt#-1,1,&#31532;&#20845;&#33410;" TargetMode="External"/><Relationship Id="rId7" Type="http://schemas.openxmlformats.org/officeDocument/2006/relationships/image" Target="../media/image536.png"/><Relationship Id="rId2" Type="http://schemas.openxmlformats.org/officeDocument/2006/relationships/image" Target="../media/image53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35.png"/><Relationship Id="rId5" Type="http://schemas.openxmlformats.org/officeDocument/2006/relationships/image" Target="../media/image534.png"/><Relationship Id="rId4" Type="http://schemas.openxmlformats.org/officeDocument/2006/relationships/image" Target="../media/image116.jpeg"/><Relationship Id="rId9" Type="http://schemas.openxmlformats.org/officeDocument/2006/relationships/image" Target="../media/image53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13" Type="http://schemas.openxmlformats.org/officeDocument/2006/relationships/image" Target="../media/image128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12" Type="http://schemas.openxmlformats.org/officeDocument/2006/relationships/image" Target="../media/image127.png"/><Relationship Id="rId2" Type="http://schemas.openxmlformats.org/officeDocument/2006/relationships/image" Target="../media/image117.png"/><Relationship Id="rId16" Type="http://schemas.openxmlformats.org/officeDocument/2006/relationships/image" Target="../media/image131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5" Type="http://schemas.openxmlformats.org/officeDocument/2006/relationships/image" Target="../media/image13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Relationship Id="rId14" Type="http://schemas.openxmlformats.org/officeDocument/2006/relationships/image" Target="../media/image1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png"/><Relationship Id="rId13" Type="http://schemas.openxmlformats.org/officeDocument/2006/relationships/image" Target="../media/image329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25.png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2.png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2.bin"/><Relationship Id="rId15" Type="http://schemas.openxmlformats.org/officeDocument/2006/relationships/image" Target="../media/image331.png"/><Relationship Id="rId10" Type="http://schemas.openxmlformats.org/officeDocument/2006/relationships/image" Target="../media/image13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3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9.png"/><Relationship Id="rId21" Type="http://schemas.openxmlformats.org/officeDocument/2006/relationships/image" Target="../media/image29.png"/><Relationship Id="rId7" Type="http://schemas.openxmlformats.org/officeDocument/2006/relationships/image" Target="../media/image16.wmf"/><Relationship Id="rId12" Type="http://schemas.openxmlformats.org/officeDocument/2006/relationships/image" Target="../media/image18.wmf"/><Relationship Id="rId17" Type="http://schemas.openxmlformats.org/officeDocument/2006/relationships/image" Target="../media/image25.pn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23" Type="http://schemas.openxmlformats.org/officeDocument/2006/relationships/image" Target="../media/image31.png"/><Relationship Id="rId10" Type="http://schemas.openxmlformats.org/officeDocument/2006/relationships/image" Target="../media/image17.wmf"/><Relationship Id="rId19" Type="http://schemas.openxmlformats.org/officeDocument/2006/relationships/image" Target="../media/image27.png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7.bin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51.png"/><Relationship Id="rId7" Type="http://schemas.openxmlformats.org/officeDocument/2006/relationships/image" Target="../media/image3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3.png"/><Relationship Id="rId3" Type="http://schemas.openxmlformats.org/officeDocument/2006/relationships/image" Target="../media/image39.png"/><Relationship Id="rId7" Type="http://schemas.openxmlformats.org/officeDocument/2006/relationships/image" Target="../media/image362.png"/><Relationship Id="rId12" Type="http://schemas.openxmlformats.org/officeDocument/2006/relationships/image" Target="../media/image36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61.png"/><Relationship Id="rId11" Type="http://schemas.openxmlformats.org/officeDocument/2006/relationships/image" Target="../media/image366.png"/><Relationship Id="rId5" Type="http://schemas.openxmlformats.org/officeDocument/2006/relationships/image" Target="../media/image360.png"/><Relationship Id="rId10" Type="http://schemas.openxmlformats.org/officeDocument/2006/relationships/image" Target="../media/image365.png"/><Relationship Id="rId4" Type="http://schemas.openxmlformats.org/officeDocument/2006/relationships/image" Target="../media/image40.png"/><Relationship Id="rId9" Type="http://schemas.openxmlformats.org/officeDocument/2006/relationships/image" Target="../media/image36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pn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36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2.png"/><Relationship Id="rId5" Type="http://schemas.openxmlformats.org/officeDocument/2006/relationships/image" Target="../media/image371.png"/><Relationship Id="rId4" Type="http://schemas.openxmlformats.org/officeDocument/2006/relationships/image" Target="../media/image37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6.png"/><Relationship Id="rId2" Type="http://schemas.openxmlformats.org/officeDocument/2006/relationships/image" Target="../media/image37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8.png"/><Relationship Id="rId4" Type="http://schemas.openxmlformats.org/officeDocument/2006/relationships/image" Target="../media/image3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429000" y="2060848"/>
            <a:ext cx="632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+mj-ea"/>
                <a:ea typeface="+mj-ea"/>
              </a:rPr>
              <a:t>一、有向曲面及曲面元素的投影  </a:t>
            </a:r>
          </a:p>
        </p:txBody>
      </p:sp>
      <p:sp>
        <p:nvSpPr>
          <p:cNvPr id="36881" name="Text Box 1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429000" y="2929212"/>
            <a:ext cx="7010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+mj-ea"/>
                <a:ea typeface="+mj-ea"/>
              </a:rPr>
              <a:t>二、对坐标的曲面积分的概念与性质 </a:t>
            </a:r>
          </a:p>
        </p:txBody>
      </p:sp>
      <p:sp>
        <p:nvSpPr>
          <p:cNvPr id="36882" name="Text Box 18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429000" y="3843612"/>
            <a:ext cx="6248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+mj-ea"/>
                <a:ea typeface="+mj-ea"/>
              </a:rPr>
              <a:t>三、对坐标的曲面积分的计算法</a:t>
            </a:r>
          </a:p>
        </p:txBody>
      </p:sp>
      <p:sp>
        <p:nvSpPr>
          <p:cNvPr id="36883" name="Text Box 1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447256" y="4758012"/>
            <a:ext cx="4953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+mj-ea"/>
                <a:ea typeface="+mj-ea"/>
              </a:rPr>
              <a:t>四、两类曲面积分的联系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47528" y="584342"/>
            <a:ext cx="7331000" cy="1930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j-ea"/>
              </a:rPr>
              <a:t>9.3.3 </a:t>
            </a:r>
            <a:r>
              <a:rPr kumimoji="1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kumimoji="1" lang="zh-CN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第二型曲面积分</a:t>
            </a:r>
            <a:endParaRPr kumimoji="1" lang="en-US" altLang="zh-CN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        </a:t>
            </a:r>
            <a:r>
              <a:rPr lang="en-US" altLang="zh-CN" dirty="0">
                <a:solidFill>
                  <a:srgbClr val="C00000"/>
                </a:solidFill>
                <a:latin typeface="+mj-ea"/>
                <a:ea typeface="+mj-ea"/>
              </a:rPr>
              <a:t>(</a:t>
            </a:r>
            <a:r>
              <a:rPr lang="zh-CN" altLang="en-US" dirty="0">
                <a:solidFill>
                  <a:srgbClr val="C00000"/>
                </a:solidFill>
                <a:latin typeface="+mj-ea"/>
                <a:ea typeface="+mj-ea"/>
              </a:rPr>
              <a:t>对坐标的曲面积分</a:t>
            </a:r>
            <a:r>
              <a:rPr lang="en-US" altLang="zh-CN" dirty="0">
                <a:solidFill>
                  <a:srgbClr val="C00000"/>
                </a:solidFill>
                <a:latin typeface="+mj-ea"/>
                <a:ea typeface="+mj-ea"/>
              </a:rPr>
              <a:t>)</a:t>
            </a:r>
            <a:endParaRPr lang="zh-CN" altLang="en-US" dirty="0">
              <a:solidFill>
                <a:srgbClr val="C00000"/>
              </a:solidFill>
              <a:latin typeface="+mj-ea"/>
              <a:ea typeface="+mj-ea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0CAB6EB-C389-EBE6-B716-08362CB76E08}"/>
                  </a:ext>
                </a:extLst>
              </p:cNvPr>
              <p:cNvSpPr txBox="1"/>
              <p:nvPr/>
            </p:nvSpPr>
            <p:spPr>
              <a:xfrm>
                <a:off x="1633492" y="926776"/>
                <a:ext cx="67667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记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𝑺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</a:t>
                </a: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50CAB6EB-C389-EBE6-B716-08362CB76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492" y="926776"/>
                <a:ext cx="6766764" cy="461665"/>
              </a:xfrm>
              <a:prstGeom prst="rect">
                <a:avLst/>
              </a:prstGeom>
              <a:blipFill>
                <a:blip r:embed="rId2"/>
                <a:stretch>
                  <a:fillRect l="-1441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9D20551-5C3C-8B4D-3ABA-C736070A7663}"/>
                  </a:ext>
                </a:extLst>
              </p:cNvPr>
              <p:cNvSpPr txBox="1"/>
              <p:nvPr/>
            </p:nvSpPr>
            <p:spPr>
              <a:xfrm>
                <a:off x="1631504" y="1757773"/>
                <a:ext cx="9408423" cy="33424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sub>
                            <m:sup/>
                            <m:e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𝑭</m:t>
                              </m:r>
                            </m:e>
                          </m:nary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⋅ 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𝑑𝑆</m:t>
                          </m:r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sub>
                            <m:sup/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𝑃</m:t>
                              </m:r>
                            </m:e>
                          </m:nary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𝑑𝑦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𝑑𝑧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𝑄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𝑑𝑧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𝑑𝑥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𝑑𝑥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𝑑𝑦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sub>
                            <m:sup/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𝑃</m:t>
                                  </m:r>
                                  <m:f>
                                    <m:fPr>
                                      <m:ctrlPr>
                                        <a:rPr lang="zh-CN" altLang="en-US" sz="2400" b="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𝑦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𝑧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𝑢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𝑣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)</m:t>
                                      </m:r>
                                    </m:den>
                                  </m:f>
                                  <m:r>
                                    <a:rPr lang="zh-CN" altLang="en-US" sz="2400" b="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+</m:t>
                                  </m:r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𝑄</m:t>
                                  </m:r>
                                  <m:f>
                                    <m:fPr>
                                      <m:ctrlPr>
                                        <a:rPr lang="zh-CN" altLang="en-US" sz="2400" b="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𝑧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𝑥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  <m:r>
                                    <a:rPr lang="zh-CN" altLang="en-US" sz="2400" b="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+</m:t>
                                  </m:r>
                                  <m:r>
                                    <a:rPr lang="zh-CN" altLang="en-US" sz="2400" b="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𝑅</m:t>
                                  </m:r>
                                  <m:f>
                                    <m:fPr>
                                      <m:ctrlPr>
                                        <a:rPr lang="zh-CN" altLang="en-US" sz="2400" b="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𝑥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𝑦</m:t>
                                      </m:r>
                                      <m:r>
                                        <a:rPr lang="en-US" altLang="zh-CN" sz="2400" b="0" i="1" smtClean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)</m:t>
                                      </m:r>
                                    </m:num>
                                    <m:den>
                                      <m:r>
                                        <a:rPr lang="zh-CN" altLang="en-US" sz="2400" b="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𝜕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𝑑𝑢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𝑑𝑣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sub>
                            <m:sup/>
                            <m:e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𝑭</m:t>
                              </m:r>
                            </m:e>
                          </m:nary>
                          <m:d>
                            <m:d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𝑔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𝑢</m:t>
                              </m:r>
                            </m:sub>
                            <m:sup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′</m:t>
                              </m:r>
                            </m:sup>
                          </m:sSubSup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×</m:t>
                          </m:r>
                          <m:sSubSup>
                            <m:sSubSup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𝑣</m:t>
                              </m:r>
                            </m:sub>
                            <m:sup>
                              <m:r>
                                <a:rPr lang="zh-CN" altLang="en-US" sz="2400" b="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′</m:t>
                              </m:r>
                            </m:sup>
                          </m:sSubSup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𝑑𝑢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𝑑𝑣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sub>
                            <m:sup/>
                            <m:e>
                              <m:r>
                                <a:rPr lang="zh-CN" altLang="en-US" sz="2400" b="1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𝑭</m:t>
                              </m:r>
                            </m:e>
                          </m:nary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𝑁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𝑑𝑆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. </m:t>
                          </m:r>
                          <m:r>
                            <m:rPr>
                              <m:nor/>
                            </m:r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zh-CN" altLang="en-US" sz="2400" b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其中 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𝑁</m:t>
                          </m:r>
                          <m:r>
                            <a:rPr lang="zh-CN" altLang="en-US" sz="2400" b="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CN" sz="2400" b="0" i="0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zh-CN" altLang="en-US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𝛼</m:t>
                              </m:r>
                            </m:e>
                          </m:func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zh-CN" altLang="en-US" sz="2400" b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是</m:t>
                          </m:r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  <m:r>
                            <m:rPr>
                              <m:nor/>
                            </m:rPr>
                            <a:rPr lang="zh-CN" altLang="en-US" sz="2400" b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的定向</m:t>
                          </m:r>
                          <m:r>
                            <m:rPr>
                              <m:nor/>
                            </m:rP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.</m:t>
                          </m:r>
                          <m:r>
                            <m:rPr>
                              <m:nor/>
                            </m:rPr>
                            <a:rPr lang="zh-CN" altLang="en-US" sz="2400" b="0">
                              <a:solidFill>
                                <a:schemeClr val="bg2"/>
                              </a:solidFill>
                              <a:latin typeface="+mn-ea"/>
                              <a:ea typeface="+mn-ea"/>
                            </a:rPr>
                            <m:t> </m:t>
                          </m:r>
                        </m:e>
                      </m:eqAr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69D20551-5C3C-8B4D-3ABA-C736070A76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1757773"/>
                <a:ext cx="9408423" cy="33424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00003A3-9DE9-0A7C-472F-CB6876C48F22}"/>
                  </a:ext>
                </a:extLst>
              </p:cNvPr>
              <p:cNvSpPr txBox="1"/>
              <p:nvPr/>
            </p:nvSpPr>
            <p:spPr>
              <a:xfrm>
                <a:off x="875420" y="692696"/>
                <a:ext cx="10441160" cy="24141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indent="457200">
                  <a:lnSpc>
                    <a:spcPct val="125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当曲面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时，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𝑭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沿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的定向为 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𝑥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𝑦</m:t>
                                        </m:r>
                                      </m:sub>
                                      <m:sup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′</m:t>
                                        </m:r>
                                      </m:sup>
                                    </m:sSubSup>
                                  </m:e>
                                </m:d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的第二型曲面积分为</a:t>
                </a:r>
              </a:p>
              <a:p>
                <a:pPr indent="457200"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00003A3-9DE9-0A7C-472F-CB6876C48F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420" y="692696"/>
                <a:ext cx="10441160" cy="2414122"/>
              </a:xfrm>
              <a:prstGeom prst="rect">
                <a:avLst/>
              </a:prstGeom>
              <a:blipFill>
                <a:blip r:embed="rId2"/>
                <a:stretch>
                  <a:fillRect l="-935" t="-1010" r="-4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F637168-3F57-0E8E-FD69-A8DF0FC06C99}"/>
                  </a:ext>
                </a:extLst>
              </p:cNvPr>
              <p:cNvSpPr txBox="1"/>
              <p:nvPr/>
            </p:nvSpPr>
            <p:spPr>
              <a:xfrm>
                <a:off x="1415480" y="2492896"/>
                <a:ext cx="6099242" cy="1658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&amp;</m:t>
                          </m:r>
                          <m:nary>
                            <m:naryPr>
                              <m:chr m:val="∬"/>
                              <m:limLoc m:val="subSup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​</m:t>
                              </m:r>
                            </m:sup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nary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&amp;</m:t>
                          </m:r>
                          <m:nary>
                            <m:naryPr>
                              <m:chr m:val="∬"/>
                              <m:limLoc m:val="subSup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​</m:t>
                              </m:r>
                            </m:sup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𝑃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))</m:t>
                                  </m:r>
                                  <m:sSubSup>
                                    <m:sSubSup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sub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𝑄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))</m:t>
                                  </m:r>
                                  <m:sSubSup>
                                    <m:sSubSup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sub>
                                    <m:sup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𝑅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𝑓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(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))</m:t>
                                  </m:r>
                                </m:e>
                              </m:d>
                            </m:e>
                          </m:nary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eqAr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F637168-3F57-0E8E-FD69-A8DF0FC06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2492896"/>
                <a:ext cx="6099242" cy="1658018"/>
              </a:xfrm>
              <a:prstGeom prst="rect">
                <a:avLst/>
              </a:prstGeom>
              <a:blipFill>
                <a:blip r:embed="rId3"/>
                <a:stretch>
                  <a:fillRect r="-495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DC41741-49B5-7829-7328-9F2909D62560}"/>
                  </a:ext>
                </a:extLst>
              </p:cNvPr>
              <p:cNvSpPr txBox="1"/>
              <p:nvPr/>
            </p:nvSpPr>
            <p:spPr>
              <a:xfrm>
                <a:off x="983432" y="904304"/>
                <a:ext cx="9793088" cy="40318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为便于记忆，可把第二型曲面积分的计算公式写成下式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eqArrPr>
                        <m:e>
                          <m:nary>
                            <m:naryPr>
                              <m:chr m:val="∬"/>
                              <m:limLoc m:val="subSup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𝑆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​</m:t>
                              </m:r>
                            </m:sup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</m:e>
                          </m:nary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&amp;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​</m:t>
                              </m:r>
                            </m:sup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3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𝑃</m:t>
                                        </m:r>
                                      </m:e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𝑄</m:t>
                                        </m:r>
                                      </m:e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𝑅</m:t>
                                        </m:r>
                                      </m:e>
                                    </m:mr>
                                    <m:mr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𝑧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𝑢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</m:mr>
                                    <m:mr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  <m:e>
                                        <m:sSubSup>
                                          <m:sSubSup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𝑧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𝑣</m:t>
                                            </m:r>
                                          </m:sub>
                                          <m:sup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′</m:t>
                                            </m:r>
                                          </m:sup>
                                        </m:sSubSup>
                                      </m:e>
                                    </m:mr>
                                  </m:m>
                                </m:e>
                              </m:d>
                            </m:e>
                          </m:nary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&amp;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​</m:t>
                              </m:r>
                            </m:sup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</m:e>
                          </m:nary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𝑃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𝑄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)⋅(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𝐵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𝐶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𝑢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𝑣</m:t>
                          </m:r>
                        </m:e>
                      </m:eqArr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其中，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𝐴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𝐶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  <m:r>
                      <a:rPr lang="en-US" altLang="zh-CN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altLang="zh-CN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zh-CN" altLang="zh-CN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zh-CN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sub>
                              <m:sup>
                                <m:r>
                                  <a:rPr lang="en-US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Sup>
                              <m:sSubSupPr>
                                <m:ctrlPr>
                                  <a:rPr lang="zh-CN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sub>
                              <m:sup>
                                <m:r>
                                  <a:rPr lang="en-US" altLang="zh-CN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DC41741-49B5-7829-7328-9F2909D62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904304"/>
                <a:ext cx="9793088" cy="4031873"/>
              </a:xfrm>
              <a:prstGeom prst="rect">
                <a:avLst/>
              </a:prstGeom>
              <a:blipFill>
                <a:blip r:embed="rId2"/>
                <a:stretch>
                  <a:fillRect l="-933" t="-9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3CDBF99-83B8-07C4-8715-4869DFA4DB49}"/>
                  </a:ext>
                </a:extLst>
              </p:cNvPr>
              <p:cNvSpPr txBox="1"/>
              <p:nvPr/>
            </p:nvSpPr>
            <p:spPr>
              <a:xfrm>
                <a:off x="1199456" y="1272961"/>
                <a:ext cx="10297144" cy="43120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特别地，当曲面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有显表示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时，有</a:t>
                </a:r>
              </a:p>
              <a:p>
                <a:pPr>
                  <a:lnSpc>
                    <a:spcPct val="12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mPr>
                        <m:mr>
                          <m:e>
                            <m:nary>
                              <m:naryPr>
                                <m:chr m:val="∬"/>
                                <m:limLoc m:val="subSup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​</m:t>
                                </m:r>
                              </m:sup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</m:nary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𝑄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=±</m:t>
                            </m:r>
                            <m:nary>
                              <m:naryPr>
                                <m:chr m:val="∬"/>
                                <m:limLoc m:val="subSup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​</m:t>
                                </m:r>
                              </m:sup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plcHide m:val="on"/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𝑃</m:t>
                                          </m:r>
                                        </m:e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𝑄</m:t>
                                          </m:r>
                                        </m:e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𝑅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0</m:t>
                                          </m:r>
                                        </m:e>
                                        <m:e>
                                          <m:r>
                                            <a:rPr lang="en-US" altLang="zh-CN" sz="2400" i="1">
                                              <a:solidFill>
                                                <a:schemeClr val="bg2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𝑓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𝑦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400" i="1">
                                                  <a:solidFill>
                                                    <a:schemeClr val="bg2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nary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                   </m:t>
                            </m:r>
                          </m:e>
                        </m:mr>
                        <m:m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=±</m:t>
                            </m:r>
                            <m:nary>
                              <m:naryPr>
                                <m:chr m:val="∬"/>
                                <m:limLoc m:val="subSup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​</m:t>
                                </m:r>
                              </m:sup>
                              <m:e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</m:e>
                            </m:nary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𝑄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)⋅</m:t>
                            </m:r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sub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sub>
                                  <m:sup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d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mr>
                      </m:m>
                    </m:oMath>
                  </m:oMathPara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其中若曲面的定向指定为上侧，则取＂＋＂号；若曲面的定向指定为下侧，则取 ＂一＂号。</a:t>
                </a: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3CDBF99-83B8-07C4-8715-4869DFA4D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1272961"/>
                <a:ext cx="10297144" cy="4312078"/>
              </a:xfrm>
              <a:prstGeom prst="rect">
                <a:avLst/>
              </a:prstGeom>
              <a:blipFill>
                <a:blip r:embed="rId2"/>
                <a:stretch>
                  <a:fillRect l="-947" t="-849" r="-355" b="-22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155" name="Text Box 3"/>
              <p:cNvSpPr txBox="1">
                <a:spLocks noChangeArrowheads="1"/>
              </p:cNvSpPr>
              <p:nvPr/>
            </p:nvSpPr>
            <p:spPr bwMode="auto">
              <a:xfrm>
                <a:off x="1988634" y="866352"/>
                <a:ext cx="6699654" cy="4908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定理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设光滑曲面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9155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88634" y="866352"/>
                <a:ext cx="6699654" cy="490840"/>
              </a:xfrm>
              <a:prstGeom prst="rect">
                <a:avLst/>
              </a:prstGeom>
              <a:blipFill>
                <a:blip r:embed="rId2"/>
                <a:stretch>
                  <a:fillRect l="-1365" t="-13580" b="-172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157" name="Text Box 5"/>
              <p:cNvSpPr txBox="1">
                <a:spLocks noChangeArrowheads="1"/>
              </p:cNvSpPr>
              <p:nvPr/>
            </p:nvSpPr>
            <p:spPr bwMode="auto">
              <a:xfrm>
                <a:off x="8112224" y="882790"/>
                <a:ext cx="276207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取上侧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r>
                  <a:rPr lang="en-US" altLang="zh-CN" sz="2400" dirty="0">
                    <a:solidFill>
                      <a:schemeClr val="bg2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9157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112224" y="882790"/>
                <a:ext cx="2762076" cy="461665"/>
              </a:xfrm>
              <a:prstGeom prst="rect">
                <a:avLst/>
              </a:prstGeom>
              <a:blipFill>
                <a:blip r:embed="rId3"/>
                <a:stretch>
                  <a:fillRect l="-3532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1506488" y="1402536"/>
            <a:ext cx="633866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是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上的连续函数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则</a:t>
            </a: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2012446" y="2920304"/>
            <a:ext cx="1066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证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49172" name="Line 20"/>
          <p:cNvSpPr>
            <a:spLocks noChangeShapeType="1"/>
          </p:cNvSpPr>
          <p:nvPr/>
        </p:nvSpPr>
        <p:spPr bwMode="auto">
          <a:xfrm>
            <a:off x="3307846" y="3758503"/>
            <a:ext cx="0" cy="1143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2545846" y="2077569"/>
            <a:ext cx="5350354" cy="684090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3C834C4-3DAD-4BDB-EC11-78E0756174CC}"/>
                  </a:ext>
                </a:extLst>
              </p:cNvPr>
              <p:cNvSpPr txBox="1"/>
              <p:nvPr/>
            </p:nvSpPr>
            <p:spPr>
              <a:xfrm>
                <a:off x="568727" y="2055497"/>
                <a:ext cx="6216426" cy="7216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0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0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</m:nary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0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D3C834C4-3DAD-4BDB-EC11-78E075617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27" y="2055497"/>
                <a:ext cx="6216426" cy="7216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3810E0C-1FA5-99B5-FABC-2D4370C559E8}"/>
                  </a:ext>
                </a:extLst>
              </p:cNvPr>
              <p:cNvSpPr txBox="1"/>
              <p:nvPr/>
            </p:nvSpPr>
            <p:spPr>
              <a:xfrm>
                <a:off x="4621217" y="2050855"/>
                <a:ext cx="3491007" cy="7923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0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0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</m:nary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0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CN" sz="20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0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0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F3810E0C-1FA5-99B5-FABC-2D4370C55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217" y="2050855"/>
                <a:ext cx="3491007" cy="7923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93458C4-BFBC-C922-6B47-1F8FAA17C6F8}"/>
                  </a:ext>
                </a:extLst>
              </p:cNvPr>
              <p:cNvSpPr txBox="1"/>
              <p:nvPr/>
            </p:nvSpPr>
            <p:spPr>
              <a:xfrm>
                <a:off x="4495145" y="2738699"/>
                <a:ext cx="4775336" cy="1016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</m:nary>
                      <m:d>
                        <m:d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493458C4-BFBC-C922-6B47-1F8FAA17C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145" y="2738699"/>
                <a:ext cx="4775336" cy="10164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352EA4A-DC39-BA8F-F23E-4D1242755AC1}"/>
                  </a:ext>
                </a:extLst>
              </p:cNvPr>
              <p:cNvSpPr txBox="1"/>
              <p:nvPr/>
            </p:nvSpPr>
            <p:spPr>
              <a:xfrm>
                <a:off x="2492346" y="2842331"/>
                <a:ext cx="3094980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C352EA4A-DC39-BA8F-F23E-4D1242755A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2346" y="2842331"/>
                <a:ext cx="3094980" cy="7846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B5385B0-6815-3C12-B1D0-1DFF4F1B4DC4}"/>
                  </a:ext>
                </a:extLst>
              </p:cNvPr>
              <p:cNvSpPr txBox="1"/>
              <p:nvPr/>
            </p:nvSpPr>
            <p:spPr>
              <a:xfrm>
                <a:off x="4366758" y="3669023"/>
                <a:ext cx="3934978" cy="4575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∴</m:t>
                      </m:r>
                      <m:sSub>
                        <m:sSub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5B5385B0-6815-3C12-B1D0-1DFF4F1B4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758" y="3669023"/>
                <a:ext cx="3934978" cy="457561"/>
              </a:xfrm>
              <a:prstGeom prst="rect">
                <a:avLst/>
              </a:prstGeom>
              <a:blipFill>
                <a:blip r:embed="rId8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96EC0D-377F-034B-9660-7D5F6878BD87}"/>
                  </a:ext>
                </a:extLst>
              </p:cNvPr>
              <p:cNvSpPr txBox="1"/>
              <p:nvPr/>
            </p:nvSpPr>
            <p:spPr>
              <a:xfrm>
                <a:off x="3368272" y="3664919"/>
                <a:ext cx="199697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∵</m:t>
                    </m:r>
                    <m:r>
                      <m:rPr>
                        <m:sty m:val="p"/>
                      </m:rP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取上侧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,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8196EC0D-377F-034B-9660-7D5F6878BD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272" y="3664919"/>
                <a:ext cx="1996973" cy="461665"/>
              </a:xfrm>
              <a:prstGeom prst="rect">
                <a:avLst/>
              </a:prstGeom>
              <a:blipFill>
                <a:blip r:embed="rId9"/>
                <a:stretch>
                  <a:fillRect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F7C8670-3C14-3735-CFDE-64F48A8E26C3}"/>
                  </a:ext>
                </a:extLst>
              </p:cNvPr>
              <p:cNvSpPr txBox="1"/>
              <p:nvPr/>
            </p:nvSpPr>
            <p:spPr>
              <a:xfrm>
                <a:off x="3059210" y="4215356"/>
                <a:ext cx="2615096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𝜁</m:t>
                          </m:r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d>
                        <m:d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EF7C8670-3C14-3735-CFDE-64F48A8E2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210" y="4215356"/>
                <a:ext cx="2615096" cy="430887"/>
              </a:xfrm>
              <a:prstGeom prst="rect">
                <a:avLst/>
              </a:prstGeom>
              <a:blipFill>
                <a:blip r:embed="rId10"/>
                <a:stretch>
                  <a:fillRect b="-16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0945A19-D3F0-DE16-C3D3-76CE1A662461}"/>
                  </a:ext>
                </a:extLst>
              </p:cNvPr>
              <p:cNvSpPr txBox="1"/>
              <p:nvPr/>
            </p:nvSpPr>
            <p:spPr>
              <a:xfrm>
                <a:off x="2560832" y="4615202"/>
                <a:ext cx="5426831" cy="10164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</m:nary>
                      <m:d>
                        <m:d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sSub>
                        <m:sSub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C0945A19-D3F0-DE16-C3D3-76CE1A662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832" y="4615202"/>
                <a:ext cx="5426831" cy="10164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BF05CF4-A563-09AD-54B5-AFD8CA4C5D7D}"/>
                  </a:ext>
                </a:extLst>
              </p:cNvPr>
              <p:cNvSpPr txBox="1"/>
              <p:nvPr/>
            </p:nvSpPr>
            <p:spPr>
              <a:xfrm>
                <a:off x="1882648" y="5560440"/>
                <a:ext cx="6097712" cy="8624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))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m:rPr>
                          <m:sty m:val="p"/>
                        </m:rPr>
                        <a:rPr lang="en-US" altLang="zh-CN" sz="22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dy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BF05CF4-A563-09AD-54B5-AFD8CA4C5D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2648" y="5560440"/>
                <a:ext cx="6097712" cy="86241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autoUpdateAnimBg="0"/>
      <p:bldP spid="49157" grpId="0" autoUpdateAnimBg="0"/>
      <p:bldP spid="49159" grpId="0" autoUpdateAnimBg="0"/>
      <p:bldP spid="49164" grpId="0" autoUpdateAnimBg="0"/>
      <p:bldP spid="6" grpId="0"/>
      <p:bldP spid="5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856EF19-188B-A5D2-FA64-6A30FC33CA32}"/>
                  </a:ext>
                </a:extLst>
              </p:cNvPr>
              <p:cNvSpPr txBox="1"/>
              <p:nvPr/>
            </p:nvSpPr>
            <p:spPr>
              <a:xfrm>
                <a:off x="5192034" y="5239339"/>
                <a:ext cx="4542838" cy="5659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=±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𝑧𝑥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856EF19-188B-A5D2-FA64-6A30FC33C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2034" y="5239339"/>
                <a:ext cx="4542838" cy="565924"/>
              </a:xfrm>
              <a:prstGeom prst="rect">
                <a:avLst/>
              </a:prstGeom>
              <a:blipFill>
                <a:blip r:embed="rId2"/>
                <a:stretch>
                  <a:fillRect t="-129032" b="-1784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178" name="Text Box 2"/>
              <p:cNvSpPr txBox="1">
                <a:spLocks noChangeArrowheads="1"/>
              </p:cNvSpPr>
              <p:nvPr/>
            </p:nvSpPr>
            <p:spPr bwMode="auto">
              <a:xfrm>
                <a:off x="1962617" y="3161624"/>
                <a:ext cx="8266766" cy="4908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•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𝑦𝑧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，则有</a:t>
                </a:r>
              </a:p>
            </p:txBody>
          </p:sp>
        </mc:Choice>
        <mc:Fallback xmlns="">
          <p:sp>
            <p:nvSpPr>
              <p:cNvPr id="5017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62617" y="3161624"/>
                <a:ext cx="8266766" cy="490840"/>
              </a:xfrm>
              <a:prstGeom prst="rect">
                <a:avLst/>
              </a:prstGeom>
              <a:blipFill>
                <a:blip r:embed="rId3"/>
                <a:stretch>
                  <a:fillRect t="-13750" b="-1875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185" name="Text Box 9"/>
              <p:cNvSpPr txBox="1">
                <a:spLocks noChangeArrowheads="1"/>
              </p:cNvSpPr>
              <p:nvPr/>
            </p:nvSpPr>
            <p:spPr bwMode="auto">
              <a:xfrm>
                <a:off x="2181772" y="4560889"/>
                <a:ext cx="6416217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•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𝑧𝑥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，则有</a:t>
                </a:r>
              </a:p>
            </p:txBody>
          </p:sp>
        </mc:Choice>
        <mc:Fallback xmlns="">
          <p:sp>
            <p:nvSpPr>
              <p:cNvPr id="50185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81772" y="4560889"/>
                <a:ext cx="6416217" cy="461665"/>
              </a:xfrm>
              <a:prstGeom prst="rect">
                <a:avLst/>
              </a:prstGeom>
              <a:blipFill>
                <a:blip r:embed="rId4"/>
                <a:stretch>
                  <a:fillRect l="-1521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8744272" y="427009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前正后负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50193" name="Text Box 17"/>
          <p:cNvSpPr txBox="1">
            <a:spLocks noChangeArrowheads="1"/>
          </p:cNvSpPr>
          <p:nvPr/>
        </p:nvSpPr>
        <p:spPr bwMode="auto">
          <a:xfrm>
            <a:off x="8744272" y="576139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右正左负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50194" name="Rectangle 18"/>
          <p:cNvSpPr>
            <a:spLocks noChangeArrowheads="1"/>
          </p:cNvSpPr>
          <p:nvPr/>
        </p:nvSpPr>
        <p:spPr bwMode="auto">
          <a:xfrm>
            <a:off x="1657350" y="1127405"/>
            <a:ext cx="1295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rgbClr val="C00000"/>
                </a:solidFill>
                <a:latin typeface="+mn-ea"/>
                <a:ea typeface="+mn-ea"/>
              </a:rPr>
              <a:t>总结</a:t>
            </a:r>
            <a:r>
              <a:rPr lang="en-US" altLang="zh-CN" b="1" dirty="0">
                <a:solidFill>
                  <a:srgbClr val="C00000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2495228" y="148788"/>
            <a:ext cx="4724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如果积分曲面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  取下侧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 Box 2"/>
              <p:cNvSpPr txBox="1">
                <a:spLocks noChangeArrowheads="1"/>
              </p:cNvSpPr>
              <p:nvPr/>
            </p:nvSpPr>
            <p:spPr bwMode="auto">
              <a:xfrm>
                <a:off x="1962617" y="1684936"/>
                <a:ext cx="6458322" cy="4908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•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若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)∈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𝐷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，则有</a:t>
                </a:r>
              </a:p>
            </p:txBody>
          </p:sp>
        </mc:Choice>
        <mc:Fallback xmlns="">
          <p:sp>
            <p:nvSpPr>
              <p:cNvPr id="24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62617" y="1684936"/>
                <a:ext cx="6458322" cy="490840"/>
              </a:xfrm>
              <a:prstGeom prst="rect">
                <a:avLst/>
              </a:prstGeom>
              <a:blipFill>
                <a:blip r:embed="rId5"/>
                <a:stretch>
                  <a:fillRect t="-13580" b="-1728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 Box 16"/>
          <p:cNvSpPr txBox="1">
            <a:spLocks noChangeArrowheads="1"/>
          </p:cNvSpPr>
          <p:nvPr/>
        </p:nvSpPr>
        <p:spPr bwMode="auto">
          <a:xfrm>
            <a:off x="8683489" y="2730458"/>
            <a:ext cx="1905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上正下负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FF3DD23-0E20-C083-22A7-38B61DD7AF12}"/>
                  </a:ext>
                </a:extLst>
              </p:cNvPr>
              <p:cNvSpPr txBox="1"/>
              <p:nvPr/>
            </p:nvSpPr>
            <p:spPr>
              <a:xfrm>
                <a:off x="2653851" y="667819"/>
                <a:ext cx="3073735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2FF3DD23-0E20-C083-22A7-38B61DD7A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3851" y="667819"/>
                <a:ext cx="3073735" cy="518668"/>
              </a:xfrm>
              <a:prstGeom prst="rect">
                <a:avLst/>
              </a:prstGeom>
              <a:blipFill>
                <a:blip r:embed="rId6"/>
                <a:stretch>
                  <a:fillRect l="-1604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40E3E28-2172-488B-DE22-60B7F6A5420D}"/>
                  </a:ext>
                </a:extLst>
              </p:cNvPr>
              <p:cNvSpPr txBox="1"/>
              <p:nvPr/>
            </p:nvSpPr>
            <p:spPr>
              <a:xfrm>
                <a:off x="5147094" y="675814"/>
                <a:ext cx="4516613" cy="60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40E3E28-2172-488B-DE22-60B7F6A542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7094" y="675814"/>
                <a:ext cx="4516613" cy="603499"/>
              </a:xfrm>
              <a:prstGeom prst="rect">
                <a:avLst/>
              </a:prstGeom>
              <a:blipFill>
                <a:blip r:embed="rId7"/>
                <a:stretch>
                  <a:fillRect t="-122222" b="-1606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4D12E9A-6EBB-7C91-A83E-C7266BC2DB60}"/>
                  </a:ext>
                </a:extLst>
              </p:cNvPr>
              <p:cNvSpPr txBox="1"/>
              <p:nvPr/>
            </p:nvSpPr>
            <p:spPr>
              <a:xfrm>
                <a:off x="2673730" y="2333674"/>
                <a:ext cx="9554096" cy="60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=±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4D12E9A-6EBB-7C91-A83E-C7266BC2DB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730" y="2333674"/>
                <a:ext cx="9554096" cy="603499"/>
              </a:xfrm>
              <a:prstGeom prst="rect">
                <a:avLst/>
              </a:prstGeom>
              <a:blipFill>
                <a:blip r:embed="rId8"/>
                <a:stretch>
                  <a:fillRect l="-5233" t="-121212" b="-1616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CFFF7F2-A747-4890-2FEC-6776E1594BAC}"/>
                  </a:ext>
                </a:extLst>
              </p:cNvPr>
              <p:cNvSpPr txBox="1"/>
              <p:nvPr/>
            </p:nvSpPr>
            <p:spPr>
              <a:xfrm>
                <a:off x="5146121" y="3816849"/>
                <a:ext cx="4195008" cy="60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=±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𝑦𝑧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CFFF7F2-A747-4890-2FEC-6776E1594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121" y="3816849"/>
                <a:ext cx="4195008" cy="603499"/>
              </a:xfrm>
              <a:prstGeom prst="rect">
                <a:avLst/>
              </a:prstGeom>
              <a:blipFill>
                <a:blip r:embed="rId9"/>
                <a:stretch>
                  <a:fillRect t="-121212" b="-1616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64E6268-4A92-16BB-93F4-62C0556467FA}"/>
                  </a:ext>
                </a:extLst>
              </p:cNvPr>
              <p:cNvSpPr txBox="1"/>
              <p:nvPr/>
            </p:nvSpPr>
            <p:spPr>
              <a:xfrm>
                <a:off x="2749968" y="5230301"/>
                <a:ext cx="3007683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𝑄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364E6268-4A92-16BB-93F4-62C055646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968" y="5230301"/>
                <a:ext cx="3007683" cy="518668"/>
              </a:xfrm>
              <a:prstGeom prst="rect">
                <a:avLst/>
              </a:prstGeom>
              <a:blipFill>
                <a:blip r:embed="rId10"/>
                <a:stretch>
                  <a:fillRect l="-1643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1023570-285C-3025-3EB3-56433ABFFBE7}"/>
                  </a:ext>
                </a:extLst>
              </p:cNvPr>
              <p:cNvSpPr txBox="1"/>
              <p:nvPr/>
            </p:nvSpPr>
            <p:spPr>
              <a:xfrm>
                <a:off x="2820560" y="3482820"/>
                <a:ext cx="2569320" cy="888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𝒅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A1023570-285C-3025-3EB3-56433ABFF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0560" y="3482820"/>
                <a:ext cx="2569320" cy="888000"/>
              </a:xfrm>
              <a:prstGeom prst="rect">
                <a:avLst/>
              </a:prstGeom>
              <a:blipFill>
                <a:blip r:embed="rId11"/>
                <a:stretch>
                  <a:fillRect l="-22328" t="-41781" b="-1178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0178" grpId="0"/>
      <p:bldP spid="50185" grpId="0"/>
      <p:bldP spid="50192" grpId="0" autoUpdateAnimBg="0"/>
      <p:bldP spid="50193" grpId="0" autoUpdateAnimBg="0"/>
      <p:bldP spid="50194" grpId="0"/>
      <p:bldP spid="24" grpId="0"/>
      <p:bldP spid="28" grpId="0"/>
      <p:bldP spid="8" grpId="0"/>
      <p:bldP spid="10" grpId="0"/>
      <p:bldP spid="12" grpId="0"/>
      <p:bldP spid="1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6F7BF74F-113D-821B-3116-E888288D027A}"/>
                  </a:ext>
                </a:extLst>
              </p:cNvPr>
              <p:cNvSpPr txBox="1"/>
              <p:nvPr/>
            </p:nvSpPr>
            <p:spPr>
              <a:xfrm>
                <a:off x="3086219" y="4803051"/>
                <a:ext cx="8740804" cy="6503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∬"/>
                            <m:limLoc m:val="subSu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</m:e>
                        </m:nary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 b="0" i="0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               </m:t>
                        </m:r>
                        <m:nary>
                          <m:naryPr>
                            <m:chr m:val="∬"/>
                            <m:limLoc m:val="subSup"/>
                            <m:ctrlPr>
                              <a:rPr lang="zh-CN" altLang="zh-CN" sz="24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Σ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r>
                              <a:rPr lang="en-US" altLang="zh-CN" sz="240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</m:e>
                        </m:nary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d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6F7BF74F-113D-821B-3116-E888288D02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219" y="4803051"/>
                <a:ext cx="8740804" cy="6503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207648C-578C-A86C-B287-91094629A836}"/>
                  </a:ext>
                </a:extLst>
              </p:cNvPr>
              <p:cNvSpPr txBox="1"/>
              <p:nvPr/>
            </p:nvSpPr>
            <p:spPr>
              <a:xfrm>
                <a:off x="3071665" y="4043112"/>
                <a:ext cx="8352928" cy="7496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d>
                      <m:dPr>
                        <m:begChr m:val="["/>
                        <m:endChr m:val="]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nary>
                          <m:naryPr>
                            <m:chr m:val="∬"/>
                            <m:limLoc m:val="subSup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𝑥𝑦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 i="1" smtClean="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  <m:nary>
                          <m:naryPr>
                            <m:chr m:val="∬"/>
                            <m:limLoc m:val="subSup"/>
                            <m:ctrlPr>
                              <a:rPr lang="zh-CN" altLang="zh-CN" sz="24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𝑥𝑦</m:t>
                                </m:r>
                              </m:sub>
                            </m:sSub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​</m:t>
                            </m:r>
                          </m:sup>
                          <m:e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zh-CN" altLang="zh-CN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𝑎</m:t>
                                    </m:r>
                                  </m:num>
                                  <m:den>
                                    <m:r>
                                      <a:rPr lang="en-US" altLang="zh-CN" sz="2400" i="1">
                                        <a:solidFill>
                                          <a:schemeClr val="tx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nary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</m:e>
                    </m:d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207648C-578C-A86C-B287-91094629A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5" y="4043112"/>
                <a:ext cx="8352928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52400"/>
            <a:ext cx="25908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例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1.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828800" y="766763"/>
            <a:ext cx="701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其中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是以原点为中心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边长为 </a:t>
            </a:r>
            <a:r>
              <a:rPr lang="en-US" altLang="zh-CN" sz="2400" i="1" dirty="0">
                <a:solidFill>
                  <a:schemeClr val="bg2"/>
                </a:solidFill>
                <a:latin typeface="+mn-lt"/>
                <a:ea typeface="+mn-ea"/>
                <a:sym typeface="Symbol" panose="05050102010706020507" pitchFamily="2" charset="2"/>
              </a:rPr>
              <a:t>a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的正立方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1828800" y="1309688"/>
            <a:ext cx="3429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体的整个表面的</a:t>
            </a: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外侧</a:t>
            </a:r>
            <a:r>
              <a:rPr lang="en-US" altLang="zh-CN" sz="240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057400" y="1782763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667000" y="1766888"/>
            <a:ext cx="2209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利用对称性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51216" name="Line 16"/>
          <p:cNvSpPr>
            <a:spLocks noChangeShapeType="1"/>
          </p:cNvSpPr>
          <p:nvPr/>
        </p:nvSpPr>
        <p:spPr bwMode="auto">
          <a:xfrm>
            <a:off x="3352800" y="2895600"/>
            <a:ext cx="0" cy="12255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51249" name="Group 49"/>
          <p:cNvGrpSpPr/>
          <p:nvPr/>
        </p:nvGrpSpPr>
        <p:grpSpPr bwMode="auto">
          <a:xfrm>
            <a:off x="8418514" y="890588"/>
            <a:ext cx="1944688" cy="2081212"/>
            <a:chOff x="4343" y="561"/>
            <a:chExt cx="1225" cy="1311"/>
          </a:xfrm>
        </p:grpSpPr>
        <p:graphicFrame>
          <p:nvGraphicFramePr>
            <p:cNvPr id="51224" name="Object 24"/>
            <p:cNvGraphicFramePr>
              <a:graphicFrameLocks noChangeAspect="1"/>
            </p:cNvGraphicFramePr>
            <p:nvPr/>
          </p:nvGraphicFramePr>
          <p:xfrm>
            <a:off x="4377" y="1662"/>
            <a:ext cx="176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8" name="公式" r:id="rId5" imgW="3048000" imgH="3352800" progId="Equation.3">
                    <p:embed/>
                  </p:oleObj>
                </mc:Choice>
                <mc:Fallback>
                  <p:oleObj name="公式" r:id="rId5" imgW="3048000" imgH="3352800" progId="Equation.3">
                    <p:embed/>
                    <p:pic>
                      <p:nvPicPr>
                        <p:cNvPr id="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7" y="1662"/>
                          <a:ext cx="176" cy="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25" name="Object 25"/>
            <p:cNvGraphicFramePr>
              <a:graphicFrameLocks noChangeAspect="1"/>
            </p:cNvGraphicFramePr>
            <p:nvPr/>
          </p:nvGraphicFramePr>
          <p:xfrm>
            <a:off x="4918" y="561"/>
            <a:ext cx="175" cy="1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9" name="公式" r:id="rId7" imgW="3048000" imgH="3048000" progId="Equation.3">
                    <p:embed/>
                  </p:oleObj>
                </mc:Choice>
                <mc:Fallback>
                  <p:oleObj name="公式" r:id="rId7" imgW="3048000" imgH="3048000" progId="Equation.3">
                    <p:embed/>
                    <p:pic>
                      <p:nvPicPr>
                        <p:cNvPr id="0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8" y="561"/>
                          <a:ext cx="175" cy="1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26" name="Object 26"/>
            <p:cNvGraphicFramePr>
              <a:graphicFrameLocks noChangeAspect="1"/>
            </p:cNvGraphicFramePr>
            <p:nvPr/>
          </p:nvGraphicFramePr>
          <p:xfrm>
            <a:off x="5373" y="1272"/>
            <a:ext cx="195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60" name="公式" r:id="rId9" imgW="3352800" imgH="3962400" progId="Equation.3">
                    <p:embed/>
                  </p:oleObj>
                </mc:Choice>
                <mc:Fallback>
                  <p:oleObj name="公式" r:id="rId9" imgW="3352800" imgH="3962400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3" y="1272"/>
                          <a:ext cx="195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27" name="Line 27"/>
            <p:cNvSpPr>
              <a:spLocks noChangeShapeType="1"/>
            </p:cNvSpPr>
            <p:nvPr/>
          </p:nvSpPr>
          <p:spPr bwMode="auto">
            <a:xfrm flipV="1">
              <a:off x="4961" y="783"/>
              <a:ext cx="279" cy="29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28" name="Line 28"/>
            <p:cNvSpPr>
              <a:spLocks noChangeShapeType="1"/>
            </p:cNvSpPr>
            <p:nvPr/>
          </p:nvSpPr>
          <p:spPr bwMode="auto">
            <a:xfrm>
              <a:off x="4393" y="1064"/>
              <a:ext cx="0" cy="5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29" name="Line 29"/>
            <p:cNvSpPr>
              <a:spLocks noChangeShapeType="1"/>
            </p:cNvSpPr>
            <p:nvPr/>
          </p:nvSpPr>
          <p:spPr bwMode="auto">
            <a:xfrm>
              <a:off x="4393" y="1627"/>
              <a:ext cx="5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0" name="Line 30"/>
            <p:cNvSpPr>
              <a:spLocks noChangeShapeType="1"/>
            </p:cNvSpPr>
            <p:nvPr/>
          </p:nvSpPr>
          <p:spPr bwMode="auto">
            <a:xfrm flipV="1">
              <a:off x="4968" y="1064"/>
              <a:ext cx="0" cy="5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1" name="Line 31"/>
            <p:cNvSpPr>
              <a:spLocks noChangeShapeType="1"/>
            </p:cNvSpPr>
            <p:nvPr/>
          </p:nvSpPr>
          <p:spPr bwMode="auto">
            <a:xfrm flipH="1">
              <a:off x="4393" y="1064"/>
              <a:ext cx="5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2" name="Line 32"/>
            <p:cNvSpPr>
              <a:spLocks noChangeShapeType="1"/>
            </p:cNvSpPr>
            <p:nvPr/>
          </p:nvSpPr>
          <p:spPr bwMode="auto">
            <a:xfrm flipV="1">
              <a:off x="4389" y="783"/>
              <a:ext cx="276" cy="29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3" name="Line 33"/>
            <p:cNvSpPr>
              <a:spLocks noChangeShapeType="1"/>
            </p:cNvSpPr>
            <p:nvPr/>
          </p:nvSpPr>
          <p:spPr bwMode="auto">
            <a:xfrm flipV="1">
              <a:off x="4968" y="1346"/>
              <a:ext cx="272" cy="2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4" name="Line 34"/>
            <p:cNvSpPr>
              <a:spLocks noChangeShapeType="1"/>
            </p:cNvSpPr>
            <p:nvPr/>
          </p:nvSpPr>
          <p:spPr bwMode="auto">
            <a:xfrm flipV="1">
              <a:off x="4393" y="1346"/>
              <a:ext cx="272" cy="2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5" name="Line 35"/>
            <p:cNvSpPr>
              <a:spLocks noChangeShapeType="1"/>
            </p:cNvSpPr>
            <p:nvPr/>
          </p:nvSpPr>
          <p:spPr bwMode="auto">
            <a:xfrm flipH="1">
              <a:off x="4655" y="1346"/>
              <a:ext cx="5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6" name="Line 36"/>
            <p:cNvSpPr>
              <a:spLocks noChangeShapeType="1"/>
            </p:cNvSpPr>
            <p:nvPr/>
          </p:nvSpPr>
          <p:spPr bwMode="auto">
            <a:xfrm flipH="1">
              <a:off x="4664" y="787"/>
              <a:ext cx="57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7" name="Line 37"/>
            <p:cNvSpPr>
              <a:spLocks noChangeShapeType="1"/>
            </p:cNvSpPr>
            <p:nvPr/>
          </p:nvSpPr>
          <p:spPr bwMode="auto">
            <a:xfrm>
              <a:off x="4664" y="787"/>
              <a:ext cx="0" cy="5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8" name="Line 38"/>
            <p:cNvSpPr>
              <a:spLocks noChangeShapeType="1"/>
            </p:cNvSpPr>
            <p:nvPr/>
          </p:nvSpPr>
          <p:spPr bwMode="auto">
            <a:xfrm>
              <a:off x="5236" y="787"/>
              <a:ext cx="0" cy="5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39" name="Line 39"/>
            <p:cNvSpPr>
              <a:spLocks noChangeShapeType="1"/>
            </p:cNvSpPr>
            <p:nvPr/>
          </p:nvSpPr>
          <p:spPr bwMode="auto">
            <a:xfrm>
              <a:off x="4843" y="1233"/>
              <a:ext cx="288" cy="0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40" name="Line 40"/>
            <p:cNvSpPr>
              <a:spLocks noChangeShapeType="1"/>
            </p:cNvSpPr>
            <p:nvPr/>
          </p:nvSpPr>
          <p:spPr bwMode="auto">
            <a:xfrm flipV="1">
              <a:off x="4855" y="974"/>
              <a:ext cx="0" cy="517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prstDash val="dash"/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41" name="Line 41"/>
            <p:cNvSpPr>
              <a:spLocks noChangeShapeType="1"/>
            </p:cNvSpPr>
            <p:nvPr/>
          </p:nvSpPr>
          <p:spPr bwMode="auto">
            <a:xfrm>
              <a:off x="5124" y="1233"/>
              <a:ext cx="418" cy="0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42" name="Line 42"/>
            <p:cNvSpPr>
              <a:spLocks noChangeShapeType="1"/>
            </p:cNvSpPr>
            <p:nvPr/>
          </p:nvSpPr>
          <p:spPr bwMode="auto">
            <a:xfrm flipV="1">
              <a:off x="4855" y="605"/>
              <a:ext cx="0" cy="337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43" name="Line 43"/>
            <p:cNvSpPr>
              <a:spLocks noChangeShapeType="1"/>
            </p:cNvSpPr>
            <p:nvPr/>
          </p:nvSpPr>
          <p:spPr bwMode="auto">
            <a:xfrm flipH="1">
              <a:off x="4760" y="1233"/>
              <a:ext cx="91" cy="91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1244" name="Line 44"/>
            <p:cNvSpPr>
              <a:spLocks noChangeShapeType="1"/>
            </p:cNvSpPr>
            <p:nvPr/>
          </p:nvSpPr>
          <p:spPr bwMode="auto">
            <a:xfrm flipH="1">
              <a:off x="4343" y="1357"/>
              <a:ext cx="384" cy="383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pic>
          <p:nvPicPr>
            <p:cNvPr id="51245" name="Picture 45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2" y="1162"/>
              <a:ext cx="128" cy="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0276E8F-B747-4032-C6A1-341B362A58B9}"/>
                  </a:ext>
                </a:extLst>
              </p:cNvPr>
              <p:cNvSpPr txBox="1"/>
              <p:nvPr/>
            </p:nvSpPr>
            <p:spPr>
              <a:xfrm>
                <a:off x="3276600" y="246507"/>
                <a:ext cx="7187867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0276E8F-B747-4032-C6A1-341B362A5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246507"/>
                <a:ext cx="7187867" cy="518668"/>
              </a:xfrm>
              <a:prstGeom prst="rect">
                <a:avLst/>
              </a:prstGeom>
              <a:blipFill>
                <a:blip r:embed="rId12"/>
                <a:stretch>
                  <a:fillRect l="-5852" t="-140698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44CE617-000E-7B5B-A31F-56AC99C2D719}"/>
                  </a:ext>
                </a:extLst>
              </p:cNvPr>
              <p:cNvSpPr txBox="1"/>
              <p:nvPr/>
            </p:nvSpPr>
            <p:spPr>
              <a:xfrm>
                <a:off x="4301578" y="3320504"/>
                <a:ext cx="6098720" cy="743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b="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m>
                      <m:mPr>
                        <m:plcHide m:val="on"/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mPr>
                      <m:mr>
                        <m:e/>
                      </m:mr>
                      <m:mr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    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den>
                          </m:f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|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|≤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,|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|≤</m:t>
                              </m:r>
                              <m:f>
                                <m:f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  <m:r>
                            <m:rPr>
                              <m:nor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zh-CN" altLang="zh-CN" sz="2400">
                              <a:solidFill>
                                <a:schemeClr val="bg2"/>
                              </a:solidFill>
                              <a:effectLst/>
                              <a:latin typeface="+mn-ea"/>
                              <a:ea typeface="+mn-ea"/>
                              <a:cs typeface="Times New Roman" panose="02020603050405020304" pitchFamily="18" charset="0"/>
                            </a:rPr>
                            <m:t>取下侧</m:t>
                          </m:r>
                          <m:r>
                            <a:rPr lang="zh-CN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</m:e>
                      </m:mr>
                    </m:m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44CE617-000E-7B5B-A31F-56AC99C2D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1578" y="3320504"/>
                <a:ext cx="6098720" cy="74328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688E134-CDA6-9422-B42A-7EC3F3054690}"/>
                  </a:ext>
                </a:extLst>
              </p:cNvPr>
              <p:cNvSpPr txBox="1"/>
              <p:nvPr/>
            </p:nvSpPr>
            <p:spPr>
              <a:xfrm>
                <a:off x="2284076" y="2331590"/>
                <a:ext cx="6098720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原式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3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F688E134-CDA6-9422-B42A-7EC3F3054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4076" y="2331590"/>
                <a:ext cx="6098720" cy="518668"/>
              </a:xfrm>
              <a:prstGeom prst="rect">
                <a:avLst/>
              </a:prstGeom>
              <a:blipFill>
                <a:blip r:embed="rId14"/>
                <a:stretch>
                  <a:fillRect l="-1600" t="-140698" b="-20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69F9B77-064F-DFBA-9623-A87A465BFB3F}"/>
                  </a:ext>
                </a:extLst>
              </p:cNvPr>
              <p:cNvSpPr txBox="1"/>
              <p:nvPr/>
            </p:nvSpPr>
            <p:spPr>
              <a:xfrm>
                <a:off x="4748357" y="2835070"/>
                <a:ext cx="5884147" cy="645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|≤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,|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|≤</m:t>
                        </m:r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num>
                          <m:den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zh-CN" altLang="zh-CN" sz="2400">
                        <a:solidFill>
                          <a:schemeClr val="bg2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rPr>
                      <m:t>取上侧</m:t>
                    </m:r>
                    <m:r>
                      <a:rPr lang="zh-CN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zh-CN" altLang="en-US" sz="2400" dirty="0"/>
                  <a:t> </a:t>
                </a:r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69F9B77-064F-DFBA-9623-A87A465BFB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8357" y="2835070"/>
                <a:ext cx="5884147" cy="6450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CAD77D-6792-3EB7-9D5A-38822AB9D191}"/>
                  </a:ext>
                </a:extLst>
              </p:cNvPr>
              <p:cNvSpPr txBox="1"/>
              <p:nvPr/>
            </p:nvSpPr>
            <p:spPr>
              <a:xfrm>
                <a:off x="3314892" y="2937420"/>
                <a:ext cx="170476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Σ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的顶部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EDCAD77D-6792-3EB7-9D5A-38822AB9D1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4892" y="2937420"/>
                <a:ext cx="1704762" cy="461665"/>
              </a:xfrm>
              <a:prstGeom prst="rect">
                <a:avLst/>
              </a:prstGeom>
              <a:blipFill>
                <a:blip r:embed="rId16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D283639-CF5F-84C0-546E-43B99E6C1B4A}"/>
                  </a:ext>
                </a:extLst>
              </p:cNvPr>
              <p:cNvSpPr txBox="1"/>
              <p:nvPr/>
            </p:nvSpPr>
            <p:spPr>
              <a:xfrm>
                <a:off x="3456165" y="3491755"/>
                <a:ext cx="14355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Σ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的底部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D283639-CF5F-84C0-546E-43B99E6C1B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165" y="3491755"/>
                <a:ext cx="1435569" cy="461665"/>
              </a:xfrm>
              <a:prstGeom prst="rect">
                <a:avLst/>
              </a:prstGeom>
              <a:blipFill>
                <a:blip r:embed="rId1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1D0B993-47FC-AAD3-9C02-A1CF32222F00}"/>
                  </a:ext>
                </a:extLst>
              </p:cNvPr>
              <p:cNvSpPr txBox="1"/>
              <p:nvPr/>
            </p:nvSpPr>
            <p:spPr>
              <a:xfrm>
                <a:off x="6427802" y="4204951"/>
                <a:ext cx="4708758" cy="5644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</a:rPr>
                  <a:t>y</a:t>
                </a:r>
                <a:endParaRPr lang="zh-CN" altLang="en-US" sz="24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1D0B993-47FC-AAD3-9C02-A1CF32222F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802" y="4204951"/>
                <a:ext cx="4708758" cy="564450"/>
              </a:xfrm>
              <a:prstGeom prst="rect">
                <a:avLst/>
              </a:prstGeom>
              <a:blipFill>
                <a:blip r:embed="rId18"/>
                <a:stretch>
                  <a:fillRect l="-6080" t="-131522" b="-1804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82BC3C4-1F5F-CA48-854F-93CA94E46E92}"/>
                  </a:ext>
                </a:extLst>
              </p:cNvPr>
              <p:cNvSpPr txBox="1"/>
              <p:nvPr/>
            </p:nvSpPr>
            <p:spPr>
              <a:xfrm>
                <a:off x="5979258" y="4804672"/>
                <a:ext cx="6097712" cy="6907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A82BC3C4-1F5F-CA48-854F-93CA94E46E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9258" y="4804672"/>
                <a:ext cx="6097712" cy="69070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8F5E87F-12B6-7076-0508-46EC3C2B5FFF}"/>
                  </a:ext>
                </a:extLst>
              </p:cNvPr>
              <p:cNvSpPr txBox="1"/>
              <p:nvPr/>
            </p:nvSpPr>
            <p:spPr>
              <a:xfrm>
                <a:off x="3122473" y="5563619"/>
                <a:ext cx="6097712" cy="6034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D8F5E87F-12B6-7076-0508-46EC3C2B5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473" y="5563619"/>
                <a:ext cx="6097712" cy="603499"/>
              </a:xfrm>
              <a:prstGeom prst="rect">
                <a:avLst/>
              </a:prstGeom>
              <a:blipFill>
                <a:blip r:embed="rId20"/>
                <a:stretch>
                  <a:fillRect t="-122222" b="-1606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E510F2E-428E-AB0A-251E-115414014E56}"/>
                  </a:ext>
                </a:extLst>
              </p:cNvPr>
              <p:cNvSpPr txBox="1"/>
              <p:nvPr/>
            </p:nvSpPr>
            <p:spPr>
              <a:xfrm>
                <a:off x="5501753" y="5605636"/>
                <a:ext cx="11884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1E510F2E-428E-AB0A-251E-115414014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753" y="5605636"/>
                <a:ext cx="1188493" cy="46166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/>
      <p:bldP spid="51204" grpId="0" autoUpdateAnimBg="0"/>
      <p:bldP spid="51205" grpId="0" autoUpdateAnimBg="0"/>
      <p:bldP spid="51206" grpId="0" autoUpdateAnimBg="0"/>
      <p:bldP spid="51207" grpId="0" autoUpdateAnimBg="0"/>
      <p:bldP spid="4" grpId="0"/>
      <p:bldP spid="9" grpId="0"/>
      <p:bldP spid="11" grpId="0"/>
      <p:bldP spid="13" grpId="0"/>
      <p:bldP spid="15" grpId="0"/>
      <p:bldP spid="17" grpId="0"/>
      <p:bldP spid="19" grpId="0"/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8371" name="Rectangle 3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200200" y="357722"/>
                <a:ext cx="7715200" cy="596900"/>
              </a:xfrm>
            </p:spPr>
            <p:txBody>
              <a:bodyPr/>
              <a:lstStyle/>
              <a:p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2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.</a:t>
                </a:r>
                <a:r>
                  <a:rPr lang="en-US" altLang="zh-CN" sz="2400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计算曲面积分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83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00200" y="357722"/>
                <a:ext cx="7715200" cy="596900"/>
              </a:xfrm>
              <a:blipFill>
                <a:blip r:embed="rId3"/>
                <a:stretch>
                  <a:fillRect t="-3061" b="-51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8229600" y="450214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其中</a:t>
            </a:r>
            <a:r>
              <a:rPr kumimoji="1" lang="zh-CN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Symbol" panose="05050102010706020507" pitchFamily="2" charset="2"/>
              </a:rPr>
              <a:t></a:t>
            </a:r>
            <a:r>
              <a:rPr kumimoji="1" lang="zh-CN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905000" y="2272476"/>
            <a:ext cx="6019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解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: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利用两类曲面积分的联系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, 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有</a:t>
            </a:r>
          </a:p>
        </p:txBody>
      </p:sp>
      <p:graphicFrame>
        <p:nvGraphicFramePr>
          <p:cNvPr id="5837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6458841"/>
              </p:ext>
            </p:extLst>
          </p:nvPr>
        </p:nvGraphicFramePr>
        <p:xfrm>
          <a:off x="9161464" y="2438400"/>
          <a:ext cx="300037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8" name="Equation" r:id="rId4" imgW="7315200" imgH="7620000" progId="Equation.3">
                  <p:embed/>
                </p:oleObj>
              </mc:Choice>
              <mc:Fallback>
                <p:oleObj name="Equation" r:id="rId4" imgW="7315200" imgH="7620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1464" y="2438400"/>
                        <a:ext cx="300037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379" name="Group 11"/>
          <p:cNvGrpSpPr/>
          <p:nvPr/>
        </p:nvGrpSpPr>
        <p:grpSpPr bwMode="auto">
          <a:xfrm>
            <a:off x="8305800" y="927100"/>
            <a:ext cx="1981200" cy="2324100"/>
            <a:chOff x="4272" y="584"/>
            <a:chExt cx="1248" cy="1464"/>
          </a:xfrm>
        </p:grpSpPr>
        <p:graphicFrame>
          <p:nvGraphicFramePr>
            <p:cNvPr id="58380" name="Object 12"/>
            <p:cNvGraphicFramePr>
              <a:graphicFrameLocks noChangeAspect="1"/>
            </p:cNvGraphicFramePr>
            <p:nvPr/>
          </p:nvGraphicFramePr>
          <p:xfrm>
            <a:off x="5368" y="159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99" name="Equation" r:id="rId6" imgW="5791200" imgH="7620000" progId="Equation.3">
                    <p:embed/>
                  </p:oleObj>
                </mc:Choice>
                <mc:Fallback>
                  <p:oleObj name="Equation" r:id="rId6" imgW="5791200" imgH="76200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68" y="159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1" name="Object 13"/>
            <p:cNvGraphicFramePr>
              <a:graphicFrameLocks noChangeAspect="1"/>
            </p:cNvGraphicFramePr>
            <p:nvPr/>
          </p:nvGraphicFramePr>
          <p:xfrm>
            <a:off x="4656" y="189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0" name="Equation" r:id="rId8" imgW="5486400" imgH="5791200" progId="Equation.3">
                    <p:embed/>
                  </p:oleObj>
                </mc:Choice>
                <mc:Fallback>
                  <p:oleObj name="Equation" r:id="rId8" imgW="5486400" imgH="57912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89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2" name="Object 14"/>
            <p:cNvGraphicFramePr>
              <a:graphicFrameLocks noChangeAspect="1"/>
            </p:cNvGraphicFramePr>
            <p:nvPr/>
          </p:nvGraphicFramePr>
          <p:xfrm>
            <a:off x="4904" y="584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1" name="Equation" r:id="rId10" imgW="5181600" imgH="5181600" progId="Equation.3">
                    <p:embed/>
                  </p:oleObj>
                </mc:Choice>
                <mc:Fallback>
                  <p:oleObj name="Equation" r:id="rId10" imgW="5181600" imgH="51816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4" y="584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83" name="Freeform 15"/>
            <p:cNvSpPr/>
            <p:nvPr/>
          </p:nvSpPr>
          <p:spPr bwMode="auto">
            <a:xfrm>
              <a:off x="4272" y="964"/>
              <a:ext cx="1152" cy="576"/>
            </a:xfrm>
            <a:custGeom>
              <a:avLst/>
              <a:gdLst>
                <a:gd name="T0" fmla="*/ 0 w 1152"/>
                <a:gd name="T1" fmla="*/ 0 h 576"/>
                <a:gd name="T2" fmla="*/ 288 w 1152"/>
                <a:gd name="T3" fmla="*/ 432 h 576"/>
                <a:gd name="T4" fmla="*/ 576 w 1152"/>
                <a:gd name="T5" fmla="*/ 576 h 576"/>
                <a:gd name="T6" fmla="*/ 864 w 1152"/>
                <a:gd name="T7" fmla="*/ 432 h 576"/>
                <a:gd name="T8" fmla="*/ 1152 w 1152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cubicBezTo>
                    <a:pt x="96" y="168"/>
                    <a:pt x="192" y="336"/>
                    <a:pt x="288" y="432"/>
                  </a:cubicBezTo>
                  <a:cubicBezTo>
                    <a:pt x="384" y="528"/>
                    <a:pt x="480" y="576"/>
                    <a:pt x="576" y="576"/>
                  </a:cubicBezTo>
                  <a:cubicBezTo>
                    <a:pt x="672" y="576"/>
                    <a:pt x="768" y="528"/>
                    <a:pt x="864" y="432"/>
                  </a:cubicBezTo>
                  <a:cubicBezTo>
                    <a:pt x="960" y="336"/>
                    <a:pt x="1056" y="168"/>
                    <a:pt x="1152" y="0"/>
                  </a:cubicBezTo>
                </a:path>
              </a:pathLst>
            </a:custGeom>
            <a:gradFill rotWithShape="0">
              <a:gsLst>
                <a:gs pos="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58384" name="Oval 16"/>
            <p:cNvSpPr>
              <a:spLocks noChangeArrowheads="1"/>
            </p:cNvSpPr>
            <p:nvPr/>
          </p:nvSpPr>
          <p:spPr bwMode="auto">
            <a:xfrm>
              <a:off x="4272" y="868"/>
              <a:ext cx="1152" cy="19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grpSp>
          <p:nvGrpSpPr>
            <p:cNvPr id="58385" name="Group 17"/>
            <p:cNvGrpSpPr/>
            <p:nvPr/>
          </p:nvGrpSpPr>
          <p:grpSpPr bwMode="auto">
            <a:xfrm>
              <a:off x="4560" y="964"/>
              <a:ext cx="960" cy="1008"/>
              <a:chOff x="4512" y="1056"/>
              <a:chExt cx="960" cy="1008"/>
            </a:xfrm>
          </p:grpSpPr>
          <p:sp>
            <p:nvSpPr>
              <p:cNvPr id="58386" name="Line 18"/>
              <p:cNvSpPr>
                <a:spLocks noChangeShapeType="1"/>
              </p:cNvSpPr>
              <p:nvPr/>
            </p:nvSpPr>
            <p:spPr bwMode="auto">
              <a:xfrm>
                <a:off x="4800" y="1632"/>
                <a:ext cx="67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58387" name="Line 19"/>
              <p:cNvSpPr>
                <a:spLocks noChangeShapeType="1"/>
              </p:cNvSpPr>
              <p:nvPr/>
            </p:nvSpPr>
            <p:spPr bwMode="auto">
              <a:xfrm flipH="1">
                <a:off x="4512" y="1632"/>
                <a:ext cx="288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58388" name="Line 20"/>
              <p:cNvSpPr>
                <a:spLocks noChangeShapeType="1"/>
              </p:cNvSpPr>
              <p:nvPr/>
            </p:nvSpPr>
            <p:spPr bwMode="auto">
              <a:xfrm flipV="1">
                <a:off x="4800" y="1056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p:grpSp>
        <p:sp>
          <p:nvSpPr>
            <p:cNvPr id="58389" name="Line 21"/>
            <p:cNvSpPr>
              <a:spLocks noChangeShapeType="1"/>
            </p:cNvSpPr>
            <p:nvPr/>
          </p:nvSpPr>
          <p:spPr bwMode="auto">
            <a:xfrm flipV="1">
              <a:off x="4848" y="607"/>
              <a:ext cx="0" cy="35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graphicFrame>
          <p:nvGraphicFramePr>
            <p:cNvPr id="58390" name="Object 22"/>
            <p:cNvGraphicFramePr>
              <a:graphicFrameLocks noChangeAspect="1"/>
            </p:cNvGraphicFramePr>
            <p:nvPr/>
          </p:nvGraphicFramePr>
          <p:xfrm>
            <a:off x="4876" y="864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02" name="Equation" r:id="rId12" imgW="5181600" imgH="7315200" progId="Equation.3">
                    <p:embed/>
                  </p:oleObj>
                </mc:Choice>
                <mc:Fallback>
                  <p:oleObj name="Equation" r:id="rId12" imgW="5181600" imgH="73152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" y="864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91" name="Line 23"/>
            <p:cNvSpPr>
              <a:spLocks noChangeShapeType="1"/>
            </p:cNvSpPr>
            <p:nvPr/>
          </p:nvSpPr>
          <p:spPr bwMode="auto">
            <a:xfrm>
              <a:off x="5088" y="1252"/>
              <a:ext cx="240" cy="14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397" name="Text Box 29"/>
              <p:cNvSpPr txBox="1">
                <a:spLocks noChangeArrowheads="1"/>
              </p:cNvSpPr>
              <p:nvPr/>
            </p:nvSpPr>
            <p:spPr bwMode="auto">
              <a:xfrm>
                <a:off x="1684549" y="971178"/>
                <a:ext cx="4267199" cy="6240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  <a:defRPr/>
                </a:pPr>
                <a:r>
                  <a:rPr kumimoji="1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旋转抛物面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8397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84549" y="971178"/>
                <a:ext cx="4267199" cy="624082"/>
              </a:xfrm>
              <a:prstGeom prst="rect">
                <a:avLst/>
              </a:prstGeom>
              <a:blipFill>
                <a:blip r:embed="rId14"/>
                <a:stretch>
                  <a:fillRect l="-2143" b="-388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399" name="Text Box 31"/>
              <p:cNvSpPr txBox="1">
                <a:spLocks noChangeArrowheads="1"/>
              </p:cNvSpPr>
              <p:nvPr/>
            </p:nvSpPr>
            <p:spPr bwMode="auto">
              <a:xfrm>
                <a:off x="5295899" y="1056222"/>
                <a:ext cx="2717799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1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</a:rPr>
                  <a:t>介于平面 </a:t>
                </a:r>
                <a14:m>
                  <m:oMath xmlns:m="http://schemas.openxmlformats.org/officeDocument/2006/math"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</a:rPr>
                      <m:t>= 0 </m:t>
                    </m:r>
                    <m:r>
                      <a:rPr lang="zh-CN" altLang="en-US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及</m:t>
                    </m:r>
                  </m:oMath>
                </a14:m>
                <a:endPara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8399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295899" y="1056222"/>
                <a:ext cx="2717799" cy="461665"/>
              </a:xfrm>
              <a:prstGeom prst="rect">
                <a:avLst/>
              </a:prstGeom>
              <a:blipFill>
                <a:blip r:embed="rId15"/>
                <a:stretch>
                  <a:fillRect l="-3587" t="-14474" r="-1345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400" name="Text Box 32"/>
              <p:cNvSpPr txBox="1">
                <a:spLocks noChangeArrowheads="1"/>
              </p:cNvSpPr>
              <p:nvPr/>
            </p:nvSpPr>
            <p:spPr bwMode="auto">
              <a:xfrm>
                <a:off x="1752600" y="1630373"/>
                <a:ext cx="6096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𝑧</m:t>
                    </m:r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2 </m:t>
                    </m:r>
                  </m:oMath>
                </a14:m>
                <a:r>
                  <a:rPr kumimoji="1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之间部分的下侧</a:t>
                </a:r>
                <a:r>
                  <a:rPr kumimoji="1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.   </a:t>
                </a:r>
              </a:p>
            </p:txBody>
          </p:sp>
        </mc:Choice>
        <mc:Fallback xmlns="">
          <p:sp>
            <p:nvSpPr>
              <p:cNvPr id="58400" name="Text 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2600" y="1630373"/>
                <a:ext cx="6096000" cy="461665"/>
              </a:xfrm>
              <a:prstGeom prst="rect">
                <a:avLst/>
              </a:prstGeom>
              <a:blipFill>
                <a:blip r:embed="rId16"/>
                <a:stretch>
                  <a:fillRect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403" name="Rectangle 35"/>
          <p:cNvSpPr>
            <a:spLocks noChangeArrowheads="1"/>
          </p:cNvSpPr>
          <p:nvPr/>
        </p:nvSpPr>
        <p:spPr bwMode="auto">
          <a:xfrm>
            <a:off x="7368480" y="3352800"/>
            <a:ext cx="3048000" cy="172911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70C0B36-9D7B-087D-FD14-49A6B2014CDF}"/>
                  </a:ext>
                </a:extLst>
              </p:cNvPr>
              <p:cNvSpPr txBox="1"/>
              <p:nvPr/>
            </p:nvSpPr>
            <p:spPr>
              <a:xfrm>
                <a:off x="7320136" y="3348602"/>
                <a:ext cx="3100894" cy="8142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os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70C0B36-9D7B-087D-FD14-49A6B2014C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348602"/>
                <a:ext cx="3100894" cy="81426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B9BCBC9-5451-512F-67E1-A1059660BA76}"/>
                  </a:ext>
                </a:extLst>
              </p:cNvPr>
              <p:cNvSpPr txBox="1"/>
              <p:nvPr/>
            </p:nvSpPr>
            <p:spPr>
              <a:xfrm>
                <a:off x="7355780" y="4100989"/>
                <a:ext cx="3048000" cy="8704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𝛾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0B9BCBC9-5451-512F-67E1-A1059660B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5780" y="4100989"/>
                <a:ext cx="3048000" cy="87049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F2121EA-B405-8277-C2B8-938DBB4BE926}"/>
                  </a:ext>
                </a:extLst>
              </p:cNvPr>
              <p:cNvSpPr txBox="1"/>
              <p:nvPr/>
            </p:nvSpPr>
            <p:spPr>
              <a:xfrm>
                <a:off x="911424" y="4725144"/>
                <a:ext cx="5387060" cy="9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[</m:t>
                          </m:r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9F2121EA-B405-8277-C2B8-938DBB4BE9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725144"/>
                <a:ext cx="5387060" cy="90005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48C1196-3549-0517-A0BC-5162FA623BF8}"/>
                  </a:ext>
                </a:extLst>
              </p:cNvPr>
              <p:cNvSpPr txBox="1"/>
              <p:nvPr/>
            </p:nvSpPr>
            <p:spPr>
              <a:xfrm>
                <a:off x="889140" y="2852936"/>
                <a:ext cx="2946626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D48C1196-3549-0517-A0BC-5162FA623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140" y="2852936"/>
                <a:ext cx="2946626" cy="784638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E7573C1-5A9D-4C26-508F-AA1421A06C56}"/>
                  </a:ext>
                </a:extLst>
              </p:cNvPr>
              <p:cNvSpPr txBox="1"/>
              <p:nvPr/>
            </p:nvSpPr>
            <p:spPr>
              <a:xfrm>
                <a:off x="3043678" y="2879185"/>
                <a:ext cx="2592288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9E7573C1-5A9D-4C26-508F-AA1421A06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678" y="2879185"/>
                <a:ext cx="2592288" cy="78463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4ADEF6D-2006-67F1-8B3D-6112B9BD765E}"/>
                  </a:ext>
                </a:extLst>
              </p:cNvPr>
              <p:cNvSpPr txBox="1"/>
              <p:nvPr/>
            </p:nvSpPr>
            <p:spPr>
              <a:xfrm>
                <a:off x="4801709" y="3018266"/>
                <a:ext cx="172633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cos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𝛼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04ADEF6D-2006-67F1-8B3D-6112B9BD7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709" y="3018266"/>
                <a:ext cx="1726339" cy="430887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9B0B64E-8A80-6833-7133-6A696850B3F8}"/>
                  </a:ext>
                </a:extLst>
              </p:cNvPr>
              <p:cNvSpPr txBox="1"/>
              <p:nvPr/>
            </p:nvSpPr>
            <p:spPr>
              <a:xfrm>
                <a:off x="3167030" y="3702479"/>
                <a:ext cx="2372570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39B0B64E-8A80-6833-7133-6A696850B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030" y="3702479"/>
                <a:ext cx="2372570" cy="78463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BB64574-C25C-DEF9-A02F-E714120FC6F2}"/>
                  </a:ext>
                </a:extLst>
              </p:cNvPr>
              <p:cNvSpPr txBox="1"/>
              <p:nvPr/>
            </p:nvSpPr>
            <p:spPr>
              <a:xfrm>
                <a:off x="4699401" y="3775913"/>
                <a:ext cx="2504694" cy="725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cos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𝛼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cos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𝛾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BB64574-C25C-DEF9-A02F-E714120FC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401" y="3775913"/>
                <a:ext cx="2504694" cy="725199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3B006B9-AB0B-6CDD-6D9B-287E25FAEBF6}"/>
                  </a:ext>
                </a:extLst>
              </p:cNvPr>
              <p:cNvSpPr txBox="1"/>
              <p:nvPr/>
            </p:nvSpPr>
            <p:spPr>
              <a:xfrm>
                <a:off x="1271464" y="4847770"/>
                <a:ext cx="22512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∴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原式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F3B006B9-AB0B-6CDD-6D9B-287E25FAE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847770"/>
                <a:ext cx="2251211" cy="461665"/>
              </a:xfrm>
              <a:prstGeom prst="rect">
                <a:avLst/>
              </a:prstGeom>
              <a:blipFill>
                <a:blip r:embed="rId25"/>
                <a:stretch>
                  <a:fillRect l="-4336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5C6F0B0-EC17-46EA-9381-3104F1889CE7}"/>
                  </a:ext>
                </a:extLst>
              </p:cNvPr>
              <p:cNvSpPr txBox="1"/>
              <p:nvPr/>
            </p:nvSpPr>
            <p:spPr>
              <a:xfrm>
                <a:off x="3884567" y="4863158"/>
                <a:ext cx="153908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2200" i="1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200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25C6F0B0-EC17-46EA-9381-3104F1889C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4567" y="4863158"/>
                <a:ext cx="1539080" cy="430887"/>
              </a:xfrm>
              <a:prstGeom prst="rect">
                <a:avLst/>
              </a:prstGeom>
              <a:blipFill>
                <a:blip r:embed="rId26"/>
                <a:stretch>
                  <a:fillRect b="-1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71F49B3-49FA-6800-1330-D9568114F344}"/>
                  </a:ext>
                </a:extLst>
              </p:cNvPr>
              <p:cNvSpPr txBox="1"/>
              <p:nvPr/>
            </p:nvSpPr>
            <p:spPr>
              <a:xfrm>
                <a:off x="4632759" y="4873442"/>
                <a:ext cx="187960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]</m:t>
                      </m:r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B71F49B3-49FA-6800-1330-D9568114F3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759" y="4873442"/>
                <a:ext cx="1879600" cy="430887"/>
              </a:xfrm>
              <a:prstGeom prst="rect">
                <a:avLst/>
              </a:prstGeom>
              <a:blipFill>
                <a:blip r:embed="rId27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47182" y="5418568"/>
                <a:ext cx="2508572" cy="7713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𝜕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b="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400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zh-CN" altLang="zh-CN" sz="2400" i="1" smtClean="0">
                            <a:solidFill>
                              <a:schemeClr val="bg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CN" sz="2400" b="0" i="1" smtClean="0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eqArrPr>
                          <m:e>
                            <m:r>
                              <a:rPr lang="en-US" altLang="zh-CN" sz="2400" b="0" i="1" smtClean="0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0  </m:t>
                            </m:r>
                            <m:r>
                              <a:rPr lang="en-US" altLang="zh-CN" sz="2400" b="0" i="1" smtClean="0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e>
                            <m:r>
                              <a:rPr lang="en-US" altLang="zh-CN" sz="2400" b="0" i="1" smtClean="0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1  </m:t>
                            </m:r>
                            <m:r>
                              <a:rPr lang="en-US" altLang="zh-CN" sz="2400" b="0" i="1" smtClean="0">
                                <a:solidFill>
                                  <a:schemeClr val="bg1">
                                    <a:lumMod val="60000"/>
                                    <a:lumOff val="40000"/>
                                  </a:schemeClr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</m:eqArr>
                      </m:e>
                    </m:d>
                  </m:oMath>
                </a14:m>
                <a:r>
                  <a:rPr lang="en-US" altLang="zh-CN" sz="2400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</a:rPr>
                  <a:t>=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endParaRPr lang="zh-CN" altLang="en-US" sz="2400" dirty="0">
                  <a:solidFill>
                    <a:schemeClr val="bg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7182" y="5418568"/>
                <a:ext cx="2508572" cy="771301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  <p:bldP spid="58373" grpId="0" autoUpdateAnimBg="0"/>
      <p:bldP spid="58397" grpId="0" build="p" autoUpdateAnimBg="0" advAuto="0"/>
      <p:bldP spid="58399" grpId="0" autoUpdateAnimBg="0"/>
      <p:bldP spid="58400" grpId="0" autoUpdateAnimBg="0"/>
      <p:bldP spid="4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4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8371" name="Rectangle 3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063824" y="302966"/>
                <a:ext cx="7110042" cy="609600"/>
              </a:xfrm>
            </p:spPr>
            <p:txBody>
              <a:bodyPr/>
              <a:lstStyle/>
              <a:p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cs typeface="+mn-cs"/>
                  </a:rPr>
                  <a:t>2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.</a:t>
                </a:r>
                <a:r>
                  <a:rPr lang="en-US" altLang="zh-CN" sz="2400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计算曲面积分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83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063824" y="302966"/>
                <a:ext cx="7110042" cy="609600"/>
              </a:xfrm>
              <a:blipFill>
                <a:blip r:embed="rId3"/>
                <a:stretch>
                  <a:fillRect t="-2000" b="-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7888973" y="380801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其中</a:t>
            </a:r>
            <a:r>
              <a:rPr kumimoji="1" lang="zh-CN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Symbol" panose="05050102010706020507" pitchFamily="2" charset="2"/>
              </a:rPr>
              <a:t></a:t>
            </a:r>
            <a:r>
              <a:rPr kumimoji="1" lang="zh-CN" alt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1216225" y="2347667"/>
            <a:ext cx="7220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解</a:t>
            </a:r>
            <a:r>
              <a:rPr kumimoji="1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0000"/>
                    <a:lumOff val="40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: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0000"/>
                  <a:lumOff val="40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aphicFrame>
        <p:nvGraphicFramePr>
          <p:cNvPr id="5837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9281639"/>
              </p:ext>
            </p:extLst>
          </p:nvPr>
        </p:nvGraphicFramePr>
        <p:xfrm>
          <a:off x="9496602" y="2637310"/>
          <a:ext cx="300037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2" name="Equation" r:id="rId4" imgW="7315200" imgH="7620000" progId="Equation.3">
                  <p:embed/>
                </p:oleObj>
              </mc:Choice>
              <mc:Fallback>
                <p:oleObj name="Equation" r:id="rId4" imgW="7315200" imgH="76200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6602" y="2637310"/>
                        <a:ext cx="300037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379" name="Group 11"/>
          <p:cNvGrpSpPr/>
          <p:nvPr/>
        </p:nvGrpSpPr>
        <p:grpSpPr bwMode="auto">
          <a:xfrm>
            <a:off x="8640938" y="1126010"/>
            <a:ext cx="1981200" cy="2324100"/>
            <a:chOff x="4272" y="584"/>
            <a:chExt cx="1248" cy="1464"/>
          </a:xfrm>
        </p:grpSpPr>
        <p:graphicFrame>
          <p:nvGraphicFramePr>
            <p:cNvPr id="58380" name="Object 12"/>
            <p:cNvGraphicFramePr>
              <a:graphicFrameLocks noChangeAspect="1"/>
            </p:cNvGraphicFramePr>
            <p:nvPr/>
          </p:nvGraphicFramePr>
          <p:xfrm>
            <a:off x="5368" y="159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3" name="Equation" r:id="rId6" imgW="5791200" imgH="7620000" progId="Equation.3">
                    <p:embed/>
                  </p:oleObj>
                </mc:Choice>
                <mc:Fallback>
                  <p:oleObj name="Equation" r:id="rId6" imgW="5791200" imgH="762000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68" y="159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1" name="Object 13"/>
            <p:cNvGraphicFramePr>
              <a:graphicFrameLocks noChangeAspect="1"/>
            </p:cNvGraphicFramePr>
            <p:nvPr/>
          </p:nvGraphicFramePr>
          <p:xfrm>
            <a:off x="4656" y="189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4" name="Equation" r:id="rId6" imgW="5486400" imgH="5791200" progId="Equation.3">
                    <p:embed/>
                  </p:oleObj>
                </mc:Choice>
                <mc:Fallback>
                  <p:oleObj name="Equation" r:id="rId6" imgW="5486400" imgH="57912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89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8382" name="Object 14"/>
            <p:cNvGraphicFramePr>
              <a:graphicFrameLocks noChangeAspect="1"/>
            </p:cNvGraphicFramePr>
            <p:nvPr/>
          </p:nvGraphicFramePr>
          <p:xfrm>
            <a:off x="4904" y="584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5" name="Equation" r:id="rId6" imgW="5181600" imgH="5181600" progId="Equation.3">
                    <p:embed/>
                  </p:oleObj>
                </mc:Choice>
                <mc:Fallback>
                  <p:oleObj name="Equation" r:id="rId6" imgW="5181600" imgH="51816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4" y="584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83" name="Freeform 15"/>
            <p:cNvSpPr/>
            <p:nvPr/>
          </p:nvSpPr>
          <p:spPr bwMode="auto">
            <a:xfrm>
              <a:off x="4272" y="964"/>
              <a:ext cx="1152" cy="576"/>
            </a:xfrm>
            <a:custGeom>
              <a:avLst/>
              <a:gdLst>
                <a:gd name="T0" fmla="*/ 0 w 1152"/>
                <a:gd name="T1" fmla="*/ 0 h 576"/>
                <a:gd name="T2" fmla="*/ 288 w 1152"/>
                <a:gd name="T3" fmla="*/ 432 h 576"/>
                <a:gd name="T4" fmla="*/ 576 w 1152"/>
                <a:gd name="T5" fmla="*/ 576 h 576"/>
                <a:gd name="T6" fmla="*/ 864 w 1152"/>
                <a:gd name="T7" fmla="*/ 432 h 576"/>
                <a:gd name="T8" fmla="*/ 1152 w 1152"/>
                <a:gd name="T9" fmla="*/ 0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2" h="576">
                  <a:moveTo>
                    <a:pt x="0" y="0"/>
                  </a:moveTo>
                  <a:cubicBezTo>
                    <a:pt x="96" y="168"/>
                    <a:pt x="192" y="336"/>
                    <a:pt x="288" y="432"/>
                  </a:cubicBezTo>
                  <a:cubicBezTo>
                    <a:pt x="384" y="528"/>
                    <a:pt x="480" y="576"/>
                    <a:pt x="576" y="576"/>
                  </a:cubicBezTo>
                  <a:cubicBezTo>
                    <a:pt x="672" y="576"/>
                    <a:pt x="768" y="528"/>
                    <a:pt x="864" y="432"/>
                  </a:cubicBezTo>
                  <a:cubicBezTo>
                    <a:pt x="960" y="336"/>
                    <a:pt x="1056" y="168"/>
                    <a:pt x="1152" y="0"/>
                  </a:cubicBezTo>
                </a:path>
              </a:pathLst>
            </a:custGeom>
            <a:gradFill rotWithShape="0">
              <a:gsLst>
                <a:gs pos="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sp>
          <p:nvSpPr>
            <p:cNvPr id="58384" name="Oval 16"/>
            <p:cNvSpPr>
              <a:spLocks noChangeArrowheads="1"/>
            </p:cNvSpPr>
            <p:nvPr/>
          </p:nvSpPr>
          <p:spPr bwMode="auto">
            <a:xfrm>
              <a:off x="4272" y="868"/>
              <a:ext cx="1152" cy="19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chemeClr val="bg2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grpSp>
          <p:nvGrpSpPr>
            <p:cNvPr id="58385" name="Group 17"/>
            <p:cNvGrpSpPr/>
            <p:nvPr/>
          </p:nvGrpSpPr>
          <p:grpSpPr bwMode="auto">
            <a:xfrm>
              <a:off x="4560" y="964"/>
              <a:ext cx="960" cy="1008"/>
              <a:chOff x="4512" y="1056"/>
              <a:chExt cx="960" cy="1008"/>
            </a:xfrm>
          </p:grpSpPr>
          <p:sp>
            <p:nvSpPr>
              <p:cNvPr id="58386" name="Line 18"/>
              <p:cNvSpPr>
                <a:spLocks noChangeShapeType="1"/>
              </p:cNvSpPr>
              <p:nvPr/>
            </p:nvSpPr>
            <p:spPr bwMode="auto">
              <a:xfrm>
                <a:off x="4800" y="1632"/>
                <a:ext cx="67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58387" name="Line 19"/>
              <p:cNvSpPr>
                <a:spLocks noChangeShapeType="1"/>
              </p:cNvSpPr>
              <p:nvPr/>
            </p:nvSpPr>
            <p:spPr bwMode="auto">
              <a:xfrm flipH="1">
                <a:off x="4512" y="1632"/>
                <a:ext cx="288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  <p:sp>
            <p:nvSpPr>
              <p:cNvPr id="58388" name="Line 20"/>
              <p:cNvSpPr>
                <a:spLocks noChangeShapeType="1"/>
              </p:cNvSpPr>
              <p:nvPr/>
            </p:nvSpPr>
            <p:spPr bwMode="auto">
              <a:xfrm flipV="1">
                <a:off x="4800" y="1056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p:grpSp>
        <p:sp>
          <p:nvSpPr>
            <p:cNvPr id="58389" name="Line 21"/>
            <p:cNvSpPr>
              <a:spLocks noChangeShapeType="1"/>
            </p:cNvSpPr>
            <p:nvPr/>
          </p:nvSpPr>
          <p:spPr bwMode="auto">
            <a:xfrm flipV="1">
              <a:off x="4848" y="607"/>
              <a:ext cx="0" cy="35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  <p:graphicFrame>
          <p:nvGraphicFramePr>
            <p:cNvPr id="58390" name="Object 22"/>
            <p:cNvGraphicFramePr>
              <a:graphicFrameLocks noChangeAspect="1"/>
            </p:cNvGraphicFramePr>
            <p:nvPr/>
          </p:nvGraphicFramePr>
          <p:xfrm>
            <a:off x="4876" y="864"/>
            <a:ext cx="13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26" name="Equation" r:id="rId6" imgW="5181600" imgH="7315200" progId="Equation.3">
                    <p:embed/>
                  </p:oleObj>
                </mc:Choice>
                <mc:Fallback>
                  <p:oleObj name="Equation" r:id="rId6" imgW="5181600" imgH="7315200" progId="Equation.3">
                    <p:embed/>
                    <p:pic>
                      <p:nvPicPr>
                        <p:cNvPr id="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" y="864"/>
                          <a:ext cx="13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8391" name="Line 23"/>
            <p:cNvSpPr>
              <a:spLocks noChangeShapeType="1"/>
            </p:cNvSpPr>
            <p:nvPr/>
          </p:nvSpPr>
          <p:spPr bwMode="auto">
            <a:xfrm>
              <a:off x="5088" y="1252"/>
              <a:ext cx="240" cy="144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8397" name="Text Box 29"/>
              <p:cNvSpPr txBox="1">
                <a:spLocks noChangeArrowheads="1"/>
              </p:cNvSpPr>
              <p:nvPr/>
            </p:nvSpPr>
            <p:spPr bwMode="auto">
              <a:xfrm>
                <a:off x="911424" y="1052267"/>
                <a:ext cx="4438647" cy="6138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  <a:defRPr/>
                </a:pPr>
                <a:r>
                  <a:rPr kumimoji="1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旋转抛物面</a:t>
                </a:r>
                <a14:m>
                  <m:oMath xmlns:m="http://schemas.openxmlformats.org/officeDocument/2006/math"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f>
                      <m:f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num>
                      <m:den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+</m:t>
                        </m:r>
                        <m:sSup>
                          <m:sSupPr>
                            <m:ctrlP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8397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1424" y="1052267"/>
                <a:ext cx="4438647" cy="613886"/>
              </a:xfrm>
              <a:prstGeom prst="rect">
                <a:avLst/>
              </a:prstGeom>
              <a:blipFill>
                <a:blip r:embed="rId11"/>
                <a:stretch>
                  <a:fillRect l="-2198" b="-6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399" name="Text Box 31"/>
              <p:cNvSpPr txBox="1">
                <a:spLocks noChangeArrowheads="1"/>
              </p:cNvSpPr>
              <p:nvPr/>
            </p:nvSpPr>
            <p:spPr bwMode="auto">
              <a:xfrm>
                <a:off x="4567142" y="1115990"/>
                <a:ext cx="3969531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  <a:defRPr/>
                </a:pPr>
                <a:r>
                  <a:rPr kumimoji="1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2"/>
                    </a:solidFill>
                    <a:effectLst/>
                    <a:uLnTx/>
                    <a:uFillTx/>
                    <a:latin typeface="+mn-ea"/>
                    <a:ea typeface="+mn-ea"/>
                    <a:cs typeface="+mn-cs"/>
                  </a:rPr>
                  <a:t>介于平面 </a:t>
                </a:r>
                <a14:m>
                  <m:oMath xmlns:m="http://schemas.openxmlformats.org/officeDocument/2006/math"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𝑧</m:t>
                    </m:r>
                    <m:r>
                      <a:rPr kumimoji="1" lang="en-US" altLang="zh-CN" sz="24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0</m:t>
                    </m:r>
                    <m:r>
                      <m:rPr>
                        <m:nor/>
                      </m:rPr>
                      <a:rPr kumimoji="1" lang="en-US" altLang="zh-CN" sz="2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m:rPr>
                        <m:nor/>
                      </m:rPr>
                      <a:rPr lang="zh-CN" altLang="en-US" sz="2400" dirty="0">
                        <a:solidFill>
                          <a:schemeClr val="bg2"/>
                        </a:solidFill>
                        <a:latin typeface="+mn-ea"/>
                        <a:ea typeface="+mn-ea"/>
                      </a:rPr>
                      <m:t>及</m:t>
                    </m:r>
                    <m:r>
                      <m:rPr>
                        <m:nor/>
                      </m:rPr>
                      <a:rPr lang="zh-CN" altLang="en-US" sz="2400" dirty="0">
                        <a:solidFill>
                          <a:schemeClr val="bg2"/>
                        </a:solidFill>
                        <a:latin typeface="+mn-ea"/>
                      </a:rPr>
                      <m:t> 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 = 2</m:t>
                    </m:r>
                  </m:oMath>
                </a14:m>
                <a:endPara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+mn-ea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58399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67142" y="1115990"/>
                <a:ext cx="3969531" cy="461665"/>
              </a:xfrm>
              <a:prstGeom prst="rect">
                <a:avLst/>
              </a:prstGeom>
              <a:blipFill>
                <a:blip r:embed="rId12"/>
                <a:stretch>
                  <a:fillRect l="-2304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400" name="Text Box 32"/>
          <p:cNvSpPr txBox="1">
            <a:spLocks noChangeArrowheads="1"/>
          </p:cNvSpPr>
          <p:nvPr/>
        </p:nvSpPr>
        <p:spPr bwMode="auto">
          <a:xfrm>
            <a:off x="911425" y="1752354"/>
            <a:ext cx="6096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之间部分的下侧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  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1D8C507-1F7A-7A24-3FCF-B800D3092E22}"/>
              </a:ext>
            </a:extLst>
          </p:cNvPr>
          <p:cNvSpPr txBox="1"/>
          <p:nvPr/>
        </p:nvSpPr>
        <p:spPr>
          <a:xfrm>
            <a:off x="2746575" y="842057"/>
            <a:ext cx="2514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8E476BB-2F95-5CE2-4526-4BECF6FE8A7F}"/>
                  </a:ext>
                </a:extLst>
              </p:cNvPr>
              <p:cNvSpPr txBox="1"/>
              <p:nvPr/>
            </p:nvSpPr>
            <p:spPr>
              <a:xfrm>
                <a:off x="1216225" y="2953185"/>
                <a:ext cx="6097604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将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代入，得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8E476BB-2F95-5CE2-4526-4BECF6FE8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6225" y="2953185"/>
                <a:ext cx="6097604" cy="624082"/>
              </a:xfrm>
              <a:prstGeom prst="rect">
                <a:avLst/>
              </a:prstGeom>
              <a:blipFill>
                <a:blip r:embed="rId13"/>
                <a:stretch>
                  <a:fillRect l="-1600" b="-29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890EBE8-0B08-E019-1974-2AF257B7B809}"/>
                  </a:ext>
                </a:extLst>
              </p:cNvPr>
              <p:cNvSpPr txBox="1"/>
              <p:nvPr/>
            </p:nvSpPr>
            <p:spPr>
              <a:xfrm>
                <a:off x="1442832" y="2249905"/>
                <a:ext cx="5387060" cy="9000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[</m:t>
                          </m:r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890EBE8-0B08-E019-1974-2AF257B7B8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2832" y="2249905"/>
                <a:ext cx="5387060" cy="9000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C73B8E4-29D3-F002-8E49-EB5BF2339CCA}"/>
                  </a:ext>
                </a:extLst>
              </p:cNvPr>
              <p:cNvSpPr txBox="1"/>
              <p:nvPr/>
            </p:nvSpPr>
            <p:spPr>
              <a:xfrm>
                <a:off x="2192477" y="2386393"/>
                <a:ext cx="22512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原式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C73B8E4-29D3-F002-8E49-EB5BF2339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477" y="2386393"/>
                <a:ext cx="2251211" cy="461665"/>
              </a:xfrm>
              <a:prstGeom prst="rect">
                <a:avLst/>
              </a:prstGeom>
              <a:blipFill>
                <a:blip r:embed="rId15"/>
                <a:stretch>
                  <a:fillRect l="-4336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8DE525E-0DFD-A6CC-A789-C9DDB15C2E7D}"/>
                  </a:ext>
                </a:extLst>
              </p:cNvPr>
              <p:cNvSpPr txBox="1"/>
              <p:nvPr/>
            </p:nvSpPr>
            <p:spPr>
              <a:xfrm>
                <a:off x="4383046" y="2401783"/>
                <a:ext cx="153908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8DE525E-0DFD-A6CC-A789-C9DDB15C2E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046" y="2401783"/>
                <a:ext cx="1539080" cy="430887"/>
              </a:xfrm>
              <a:prstGeom prst="rect">
                <a:avLst/>
              </a:prstGeom>
              <a:blipFill>
                <a:blip r:embed="rId16"/>
                <a:stretch>
                  <a:fillRect b="-169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12C743A-293D-9FC2-EF19-F6B241C9752F}"/>
                  </a:ext>
                </a:extLst>
              </p:cNvPr>
              <p:cNvSpPr txBox="1"/>
              <p:nvPr/>
            </p:nvSpPr>
            <p:spPr>
              <a:xfrm>
                <a:off x="5131238" y="2412067"/>
                <a:ext cx="187960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2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z</m:t>
                      </m:r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]</m:t>
                      </m:r>
                      <m:r>
                        <m:rPr>
                          <m:sty m:val="p"/>
                        </m:rP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012C743A-293D-9FC2-EF19-F6B241C97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1238" y="2412067"/>
                <a:ext cx="1879600" cy="430887"/>
              </a:xfrm>
              <a:prstGeom prst="rect">
                <a:avLst/>
              </a:prstGeom>
              <a:blipFill>
                <a:blip r:embed="rId17"/>
                <a:stretch>
                  <a:fillRect b="-18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B9701AC-B9A2-E9EE-ADD5-053389E07B53}"/>
                  </a:ext>
                </a:extLst>
              </p:cNvPr>
              <p:cNvSpPr txBox="1"/>
              <p:nvPr/>
            </p:nvSpPr>
            <p:spPr>
              <a:xfrm>
                <a:off x="1154502" y="3756718"/>
                <a:ext cx="136294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原式</m:t>
                      </m:r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5B9701AC-B9A2-E9EE-ADD5-053389E07B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502" y="3756718"/>
                <a:ext cx="1362949" cy="461665"/>
              </a:xfrm>
              <a:prstGeom prst="rect">
                <a:avLst/>
              </a:prstGeom>
              <a:blipFill>
                <a:blip r:embed="rId18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3CFA4A7-87E2-4816-23BB-289585CE0121}"/>
                  </a:ext>
                </a:extLst>
              </p:cNvPr>
              <p:cNvSpPr txBox="1"/>
              <p:nvPr/>
            </p:nvSpPr>
            <p:spPr>
              <a:xfrm>
                <a:off x="1614408" y="3568692"/>
                <a:ext cx="7329522" cy="9158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zh-CN" altLang="zh-CN" sz="2200" i="1" smtClean="0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CN" sz="22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zh-CN" sz="22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dPr>
                                        <m:e>
                                          <m:sSup>
                                            <m:sSupPr>
                                              <m:ctrlPr>
                                                <a:rPr lang="zh-CN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200">
                                              <a:solidFill>
                                                <a:schemeClr val="tx1"/>
                                              </a:solidFill>
                                              <a:effectLst/>
                                              <a:latin typeface="Cambria Math" panose="02040503050406030204" pitchFamily="18" charset="0"/>
                                              <a:ea typeface="+mn-ea"/>
                                              <a:cs typeface="Times New Roman" panose="020206030504050203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𝑦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200" i="1">
                                                  <a:solidFill>
                                                    <a:schemeClr val="tx1"/>
                                                  </a:solidFill>
                                                  <a:effectLst/>
                                                  <a:latin typeface="Cambria Math" panose="02040503050406030204" pitchFamily="18" charset="0"/>
                                                  <a:ea typeface="+mn-ea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tx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)</m:t>
                              </m:r>
                              <m:r>
                                <a:rPr lang="en-US" altLang="zh-CN" sz="2200" b="0" i="1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                          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3CFA4A7-87E2-4816-23BB-289585CE0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408" y="3568692"/>
                <a:ext cx="7329522" cy="91589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02CF6B7-FEF6-0977-CA2E-049A46C0529A}"/>
                  </a:ext>
                </a:extLst>
              </p:cNvPr>
              <p:cNvSpPr txBox="1"/>
              <p:nvPr/>
            </p:nvSpPr>
            <p:spPr>
              <a:xfrm>
                <a:off x="3204803" y="3612463"/>
                <a:ext cx="2477769" cy="726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  <m:sSup>
                        <m:sSup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D02CF6B7-FEF6-0977-CA2E-049A46C052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4803" y="3612463"/>
                <a:ext cx="2477769" cy="72616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DB48376-9B67-8F5F-7F7B-F9BF57F06EED}"/>
                  </a:ext>
                </a:extLst>
              </p:cNvPr>
              <p:cNvSpPr txBox="1"/>
              <p:nvPr/>
            </p:nvSpPr>
            <p:spPr>
              <a:xfrm>
                <a:off x="6016955" y="3604531"/>
                <a:ext cx="3173242" cy="726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DB48376-9B67-8F5F-7F7B-F9BF57F06E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955" y="3604531"/>
                <a:ext cx="3173242" cy="72616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61703C1-A779-CF16-FF13-C80806DA22B3}"/>
                  </a:ext>
                </a:extLst>
              </p:cNvPr>
              <p:cNvSpPr txBox="1"/>
              <p:nvPr/>
            </p:nvSpPr>
            <p:spPr>
              <a:xfrm>
                <a:off x="1063824" y="4602238"/>
                <a:ext cx="6097712" cy="9149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nary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61703C1-A779-CF16-FF13-C80806DA22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824" y="4602238"/>
                <a:ext cx="6097712" cy="91499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CF1CACB-5EF1-A9BD-A1BD-F7DEA3E61F6C}"/>
                  </a:ext>
                </a:extLst>
              </p:cNvPr>
              <p:cNvSpPr txBox="1"/>
              <p:nvPr/>
            </p:nvSpPr>
            <p:spPr>
              <a:xfrm>
                <a:off x="6625247" y="4602898"/>
                <a:ext cx="4390931" cy="8636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  <m:e>
                          <m:d>
                            <m:d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𝜃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𝑟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CF1CACB-5EF1-A9BD-A1BD-F7DEA3E61F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5247" y="4602898"/>
                <a:ext cx="4390931" cy="86369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E3A22E0-30D4-3AA6-3AF7-5FFFF8596D5A}"/>
                  </a:ext>
                </a:extLst>
              </p:cNvPr>
              <p:cNvSpPr txBox="1"/>
              <p:nvPr/>
            </p:nvSpPr>
            <p:spPr>
              <a:xfrm>
                <a:off x="5912359" y="4602898"/>
                <a:ext cx="1710835" cy="85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4E3A22E0-30D4-3AA6-3AF7-5FFFF8596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359" y="4602898"/>
                <a:ext cx="1710835" cy="8536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2E282DE-10A3-2621-B5EF-92934BA31914}"/>
                  </a:ext>
                </a:extLst>
              </p:cNvPr>
              <p:cNvSpPr txBox="1"/>
              <p:nvPr/>
            </p:nvSpPr>
            <p:spPr>
              <a:xfrm>
                <a:off x="9881297" y="4814270"/>
                <a:ext cx="1843755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8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92E282DE-10A3-2621-B5EF-92934BA31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1297" y="4814270"/>
                <a:ext cx="1843755" cy="430887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utoUpdateAnimBg="0"/>
      <p:bldP spid="58373" grpId="0" autoUpdateAnimBg="0"/>
      <p:bldP spid="58397" grpId="0" build="p" autoUpdateAnimBg="0" advAuto="0"/>
      <p:bldP spid="58399" grpId="0" autoUpdateAnimBg="0"/>
      <p:bldP spid="58400" grpId="0" autoUpdateAnimBg="0"/>
      <p:bldP spid="5" grpId="0"/>
      <p:bldP spid="6" grpId="0"/>
      <p:bldP spid="7" grpId="0"/>
      <p:bldP spid="8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C36DD4-D363-F9F3-48C7-8F14E5655C70}"/>
                  </a:ext>
                </a:extLst>
              </p:cNvPr>
              <p:cNvSpPr txBox="1"/>
              <p:nvPr/>
            </p:nvSpPr>
            <p:spPr>
              <a:xfrm>
                <a:off x="1326246" y="3866341"/>
                <a:ext cx="6097712" cy="1271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CN" altLang="en-US" sz="240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a:rPr lang="zh-CN" altLang="en-US" sz="240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zh-CN" altLang="en-US" sz="24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:</m:t>
                                </m:r>
                                <m:r>
                                  <a:rPr lang="zh-CN" alt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zh-CN" altLang="en-US" sz="240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40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Σ</m:t>
                                    </m:r>
                                  </m:e>
                                  <m:sub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: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−</m:t>
                                    </m:r>
                                    <m:sSup>
                                      <m:sSupPr>
                                        <m:ctrlP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zh-CN" altLang="en-US" sz="24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zh-CN" altLang="en-US" sz="24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8C36DD4-D363-F9F3-48C7-8F14E5655C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246" y="3866341"/>
                <a:ext cx="6097712" cy="12714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26" name="Text Box 86"/>
          <p:cNvSpPr txBox="1">
            <a:spLocks noChangeArrowheads="1"/>
          </p:cNvSpPr>
          <p:nvPr/>
        </p:nvSpPr>
        <p:spPr bwMode="auto">
          <a:xfrm>
            <a:off x="1719456" y="3271307"/>
            <a:ext cx="4191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把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分为上下两部分</a:t>
            </a:r>
          </a:p>
        </p:txBody>
      </p:sp>
      <p:grpSp>
        <p:nvGrpSpPr>
          <p:cNvPr id="10365" name="Group 125"/>
          <p:cNvGrpSpPr/>
          <p:nvPr/>
        </p:nvGrpSpPr>
        <p:grpSpPr bwMode="auto">
          <a:xfrm>
            <a:off x="2236362" y="2253256"/>
            <a:ext cx="4796114" cy="888843"/>
            <a:chOff x="960" y="1392"/>
            <a:chExt cx="3486" cy="624"/>
          </a:xfrm>
        </p:grpSpPr>
        <p:sp>
          <p:nvSpPr>
            <p:cNvPr id="10291" name="Rectangle 51"/>
            <p:cNvSpPr>
              <a:spLocks noChangeArrowheads="1"/>
            </p:cNvSpPr>
            <p:nvPr/>
          </p:nvSpPr>
          <p:spPr bwMode="auto">
            <a:xfrm>
              <a:off x="960" y="1392"/>
              <a:ext cx="3072" cy="62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289" name="Text Box 49"/>
                <p:cNvSpPr txBox="1">
                  <a:spLocks noChangeArrowheads="1"/>
                </p:cNvSpPr>
                <p:nvPr/>
              </p:nvSpPr>
              <p:spPr bwMode="auto">
                <a:xfrm>
                  <a:off x="1008" y="1545"/>
                  <a:ext cx="3438" cy="3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eaLnBrk="1" hangingPunct="1">
                    <a:spcBef>
                      <a:spcPct val="50000"/>
                    </a:spcBef>
                  </a:pPr>
                  <a:r>
                    <a:rPr lang="zh-CN" altLang="en-US" sz="2400" dirty="0">
                      <a:solidFill>
                        <a:schemeClr val="bg2"/>
                      </a:solidFill>
                      <a:latin typeface="+mn-ea"/>
                      <a:ea typeface="+mn-ea"/>
                    </a:rPr>
                    <a:t>根据对称性</a:t>
                  </a:r>
                  <a14:m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  <m:r>
                        <m:rPr>
                          <m:nor/>
                        </m:rPr>
                        <a:rPr lang="en-US" altLang="zh-CN" sz="2400" b="0" i="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= 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</m:oMath>
                  </a14:m>
                  <a:endPara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endParaRPr>
                </a:p>
              </p:txBody>
            </p:sp>
          </mc:Choice>
          <mc:Fallback>
            <p:sp>
              <p:nvSpPr>
                <p:cNvPr id="10289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1008" y="1545"/>
                  <a:ext cx="3438" cy="364"/>
                </a:xfrm>
                <a:prstGeom prst="rect">
                  <a:avLst/>
                </a:prstGeom>
                <a:blipFill>
                  <a:blip r:embed="rId4"/>
                  <a:stretch>
                    <a:fillRect l="-2062" t="-142353" b="-20352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288" name="Text Box 48"/>
          <p:cNvSpPr txBox="1">
            <a:spLocks noChangeArrowheads="1"/>
          </p:cNvSpPr>
          <p:nvPr/>
        </p:nvSpPr>
        <p:spPr bwMode="auto">
          <a:xfrm>
            <a:off x="1487488" y="1683990"/>
            <a:ext cx="449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008000">
                        <a:gamma/>
                        <a:shade val="46275"/>
                        <a:invGamma/>
                      </a:srgbClr>
                    </a:gs>
                    <a:gs pos="50000">
                      <a:srgbClr val="008000"/>
                    </a:gs>
                    <a:gs pos="100000">
                      <a:srgbClr val="0080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r>
              <a:rPr lang="en-US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下述解法是否正确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42" name="Rectangle 2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1687188" y="531692"/>
                <a:ext cx="9274823" cy="833994"/>
              </a:xfrm>
            </p:spPr>
            <p:txBody>
              <a:bodyPr/>
              <a:lstStyle/>
              <a:p>
                <a:pPr algn="l"/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例</a:t>
                </a:r>
                <a:r>
                  <a:rPr lang="en-US" altLang="zh-CN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3.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计算曲面积分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𝑥𝑦𝑧</m:t>
                        </m:r>
                        <m:r>
                          <a:rPr lang="en-US" altLang="zh-CN" sz="24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 </m:t>
                        </m:r>
                      </m:e>
                    </m:nary>
                    <m:r>
                      <m:rPr>
                        <m:sty m:val="p"/>
                      </m:rP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m:rPr>
                        <m:sty m:val="p"/>
                      </m:rP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</a:rPr>
                  <a:t>其中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sym typeface="Symbol" panose="05050102010706020507" pitchFamily="2" charset="2"/>
                  </a:rPr>
                  <a:t>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sym typeface="Symbol" panose="05050102010706020507" pitchFamily="2" charset="2"/>
                  </a:rPr>
                  <a:t> 为球面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</a:rPr>
                  <a:t/>
                </a:r>
                <a:br>
                  <a:rPr lang="zh-CN" altLang="en-US" sz="2400" dirty="0">
                    <a:solidFill>
                      <a:schemeClr val="bg2"/>
                    </a:solidFill>
                    <a:latin typeface="+mn-ea"/>
                  </a:rPr>
                </a:b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10242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87188" y="531692"/>
                <a:ext cx="9274823" cy="833994"/>
              </a:xfrm>
              <a:blipFill>
                <a:blip r:embed="rId5"/>
                <a:stretch>
                  <a:fillRect l="-1052" t="-91241" b="-854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219200" y="1114723"/>
            <a:ext cx="617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外侧在第一和第五卦限部分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 </a:t>
            </a:r>
          </a:p>
        </p:txBody>
      </p:sp>
      <p:grpSp>
        <p:nvGrpSpPr>
          <p:cNvPr id="10364" name="Group 124"/>
          <p:cNvGrpSpPr/>
          <p:nvPr/>
        </p:nvGrpSpPr>
        <p:grpSpPr bwMode="auto">
          <a:xfrm>
            <a:off x="8048626" y="1581150"/>
            <a:ext cx="1933575" cy="2228850"/>
            <a:chOff x="4110" y="996"/>
            <a:chExt cx="1218" cy="1404"/>
          </a:xfrm>
        </p:grpSpPr>
        <p:grpSp>
          <p:nvGrpSpPr>
            <p:cNvPr id="10363" name="Group 123"/>
            <p:cNvGrpSpPr/>
            <p:nvPr/>
          </p:nvGrpSpPr>
          <p:grpSpPr bwMode="auto">
            <a:xfrm>
              <a:off x="4110" y="996"/>
              <a:ext cx="1218" cy="1404"/>
              <a:chOff x="4110" y="996"/>
              <a:chExt cx="1218" cy="1404"/>
            </a:xfrm>
          </p:grpSpPr>
          <p:graphicFrame>
            <p:nvGraphicFramePr>
              <p:cNvPr id="10347" name="Object 107"/>
              <p:cNvGraphicFramePr>
                <a:graphicFrameLocks noChangeAspect="1"/>
              </p:cNvGraphicFramePr>
              <p:nvPr/>
            </p:nvGraphicFramePr>
            <p:xfrm>
              <a:off x="4110" y="996"/>
              <a:ext cx="1218" cy="14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78" name="BMP 图象" r:id="rId6" imgW="1933575" imgH="2228850" progId="Paint.Picture">
                      <p:embed/>
                    </p:oleObj>
                  </mc:Choice>
                  <mc:Fallback>
                    <p:oleObj name="BMP 图象" r:id="rId6" imgW="1933575" imgH="2228850" progId="Paint.Picture">
                      <p:embed/>
                      <p:pic>
                        <p:nvPicPr>
                          <p:cNvPr id="0" name="Object 1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10" y="996"/>
                            <a:ext cx="1218" cy="1404"/>
                          </a:xfrm>
                          <a:prstGeom prst="rect">
                            <a:avLst/>
                          </a:prstGeom>
                          <a:solidFill>
                            <a:schemeClr val="tx1"/>
                          </a:solidFill>
                          <a:ln>
                            <a:noFill/>
                          </a:ln>
                          <a:effectLst/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64" name="Object 24"/>
              <p:cNvGraphicFramePr>
                <a:graphicFrameLocks noChangeAspect="1"/>
              </p:cNvGraphicFramePr>
              <p:nvPr/>
            </p:nvGraphicFramePr>
            <p:xfrm>
              <a:off x="4649" y="1026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79" name="Equation" r:id="rId8" imgW="5181600" imgH="5181600" progId="Equation.3">
                      <p:embed/>
                    </p:oleObj>
                  </mc:Choice>
                  <mc:Fallback>
                    <p:oleObj name="Equation" r:id="rId8" imgW="5181600" imgH="5181600" progId="Equation.3">
                      <p:embed/>
                      <p:pic>
                        <p:nvPicPr>
                          <p:cNvPr id="0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49" y="1026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65" name="Object 25"/>
              <p:cNvGraphicFramePr>
                <a:graphicFrameLocks noChangeAspect="1"/>
              </p:cNvGraphicFramePr>
              <p:nvPr/>
            </p:nvGraphicFramePr>
            <p:xfrm>
              <a:off x="5168" y="1638"/>
              <a:ext cx="121" cy="15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80" name="Equation" r:id="rId10" imgW="5791200" imgH="7620000" progId="Equation.3">
                      <p:embed/>
                    </p:oleObj>
                  </mc:Choice>
                  <mc:Fallback>
                    <p:oleObj name="Equation" r:id="rId10" imgW="5791200" imgH="7620000" progId="Equation.3">
                      <p:embed/>
                      <p:pic>
                        <p:nvPicPr>
                          <p:cNvPr id="0" name="Object 2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68" y="1638"/>
                            <a:ext cx="121" cy="15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66" name="Object 26"/>
              <p:cNvGraphicFramePr>
                <a:graphicFrameLocks noChangeAspect="1"/>
              </p:cNvGraphicFramePr>
              <p:nvPr/>
            </p:nvGraphicFramePr>
            <p:xfrm>
              <a:off x="4176" y="2052"/>
              <a:ext cx="129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81" name="Equation" r:id="rId12" imgW="5486400" imgH="5791200" progId="Equation.3">
                      <p:embed/>
                    </p:oleObj>
                  </mc:Choice>
                  <mc:Fallback>
                    <p:oleObj name="Equation" r:id="rId12" imgW="5486400" imgH="5791200" progId="Equation.3">
                      <p:embed/>
                      <p:pic>
                        <p:nvPicPr>
                          <p:cNvPr id="0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052"/>
                            <a:ext cx="129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267" name="Object 27"/>
              <p:cNvGraphicFramePr>
                <a:graphicFrameLocks noChangeAspect="1"/>
              </p:cNvGraphicFramePr>
              <p:nvPr/>
            </p:nvGraphicFramePr>
            <p:xfrm>
              <a:off x="5125" y="1888"/>
              <a:ext cx="6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582" name="Equation" r:id="rId14" imgW="3657600" imgH="7315200" progId="Equation.3">
                      <p:embed/>
                    </p:oleObj>
                  </mc:Choice>
                  <mc:Fallback>
                    <p:oleObj name="Equation" r:id="rId14" imgW="3657600" imgH="7315200" progId="Equation.3">
                      <p:embed/>
                      <p:pic>
                        <p:nvPicPr>
                          <p:cNvPr id="0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25" y="1888"/>
                            <a:ext cx="68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0263" name="Object 23"/>
            <p:cNvGraphicFramePr>
              <a:graphicFrameLocks noChangeAspect="1"/>
            </p:cNvGraphicFramePr>
            <p:nvPr/>
          </p:nvGraphicFramePr>
          <p:xfrm>
            <a:off x="4427" y="1632"/>
            <a:ext cx="131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83" name="Equation" r:id="rId16" imgW="7315200" imgH="7620000" progId="Equation.3">
                    <p:embed/>
                  </p:oleObj>
                </mc:Choice>
                <mc:Fallback>
                  <p:oleObj name="Equation" r:id="rId16" imgW="7315200" imgH="7620000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7" y="1632"/>
                          <a:ext cx="131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27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835533"/>
              </p:ext>
            </p:extLst>
          </p:nvPr>
        </p:nvGraphicFramePr>
        <p:xfrm>
          <a:off x="9338096" y="1899406"/>
          <a:ext cx="277715" cy="3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4" name="Equation" r:id="rId18" imgW="9144000" imgH="10668000" progId="Equation.3">
                  <p:embed/>
                </p:oleObj>
              </mc:Choice>
              <mc:Fallback>
                <p:oleObj name="Equation" r:id="rId18" imgW="9144000" imgH="106680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8096" y="1899406"/>
                        <a:ext cx="277715" cy="3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3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2160653"/>
              </p:ext>
            </p:extLst>
          </p:nvPr>
        </p:nvGraphicFramePr>
        <p:xfrm>
          <a:off x="9486315" y="3373825"/>
          <a:ext cx="344192" cy="3543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Equation" r:id="rId20" imgW="10363200" imgH="10668000" progId="Equation.3">
                  <p:embed/>
                </p:oleObj>
              </mc:Choice>
              <mc:Fallback>
                <p:oleObj name="Equation" r:id="rId20" imgW="10363200" imgH="106680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86315" y="3373825"/>
                        <a:ext cx="344192" cy="3543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04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919480"/>
              </p:ext>
            </p:extLst>
          </p:nvPr>
        </p:nvGraphicFramePr>
        <p:xfrm>
          <a:off x="8870041" y="2572700"/>
          <a:ext cx="538395" cy="4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6" name="公式" r:id="rId22" imgW="7010400" imgH="6096000" progId="Equation.3">
                  <p:embed/>
                </p:oleObj>
              </mc:Choice>
              <mc:Fallback>
                <p:oleObj name="公式" r:id="rId22" imgW="7010400" imgH="60960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0041" y="2572700"/>
                        <a:ext cx="538395" cy="4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9" name="Line 109"/>
          <p:cNvSpPr>
            <a:spLocks noChangeShapeType="1"/>
          </p:cNvSpPr>
          <p:nvPr/>
        </p:nvSpPr>
        <p:spPr bwMode="auto">
          <a:xfrm flipV="1">
            <a:off x="9048328" y="1819672"/>
            <a:ext cx="30480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10350" name="Line 110"/>
          <p:cNvSpPr>
            <a:spLocks noChangeShapeType="1"/>
          </p:cNvSpPr>
          <p:nvPr/>
        </p:nvSpPr>
        <p:spPr bwMode="auto">
          <a:xfrm>
            <a:off x="9060644" y="3295800"/>
            <a:ext cx="3810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10360" name="Group 120"/>
          <p:cNvGrpSpPr/>
          <p:nvPr/>
        </p:nvGrpSpPr>
        <p:grpSpPr bwMode="auto">
          <a:xfrm>
            <a:off x="5854526" y="2459192"/>
            <a:ext cx="128762" cy="455092"/>
            <a:chOff x="3696" y="2112"/>
            <a:chExt cx="227" cy="576"/>
          </a:xfrm>
        </p:grpSpPr>
        <p:sp>
          <p:nvSpPr>
            <p:cNvPr id="10361" name="Line 121"/>
            <p:cNvSpPr>
              <a:spLocks noChangeShapeType="1"/>
            </p:cNvSpPr>
            <p:nvPr/>
          </p:nvSpPr>
          <p:spPr bwMode="auto">
            <a:xfrm flipH="1">
              <a:off x="3696" y="2112"/>
              <a:ext cx="227" cy="57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10362" name="Line 122"/>
            <p:cNvSpPr>
              <a:spLocks noChangeShapeType="1"/>
            </p:cNvSpPr>
            <p:nvPr/>
          </p:nvSpPr>
          <p:spPr bwMode="auto">
            <a:xfrm>
              <a:off x="3696" y="2112"/>
              <a:ext cx="227" cy="576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66E5617-E22C-C029-ACAB-A8CFD08C7924}"/>
                  </a:ext>
                </a:extLst>
              </p:cNvPr>
              <p:cNvSpPr txBox="1"/>
              <p:nvPr/>
            </p:nvSpPr>
            <p:spPr>
              <a:xfrm>
                <a:off x="2561786" y="3896037"/>
                <a:ext cx="3626632" cy="5395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e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E66E5617-E22C-C029-ACAB-A8CFD08C7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786" y="3896037"/>
                <a:ext cx="3626632" cy="53957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5834839-076A-0362-E11D-944E59BA008A}"/>
                  </a:ext>
                </a:extLst>
              </p:cNvPr>
              <p:cNvSpPr txBox="1"/>
              <p:nvPr/>
            </p:nvSpPr>
            <p:spPr>
              <a:xfrm>
                <a:off x="2662115" y="5184680"/>
                <a:ext cx="6097712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sepChr m:val=",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</m:e>
                      </m: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∈</m:t>
                      </m:r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zh-CN" altLang="en-US" sz="24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≤1</m:t>
                                </m:r>
                              </m:e>
                            </m:mr>
                            <m:mr>
                              <m:e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≥0,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≥0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5834839-076A-0362-E11D-944E59BA0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2115" y="5184680"/>
                <a:ext cx="6097712" cy="91614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326" grpId="0" autoUpdateAnimBg="0"/>
      <p:bldP spid="10288" grpId="0" build="p" autoUpdateAnimBg="0"/>
      <p:bldP spid="10246" grpId="0" autoUpdateAnimBg="0"/>
      <p:bldP spid="10350" grpId="0" animBg="1"/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15925"/>
            <a:ext cx="6172200" cy="609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一、有向曲面及曲面元素的投影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2209800" y="1500188"/>
            <a:ext cx="2133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• 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曲面分类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224338" y="1192213"/>
            <a:ext cx="1795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双侧曲面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224338" y="1801813"/>
            <a:ext cx="19478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单侧曲面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870617" y="5140326"/>
            <a:ext cx="236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  <a:latin typeface="+mn-ea"/>
                <a:ea typeface="+mn-ea"/>
              </a:rPr>
              <a:t>莫比乌斯带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8305800" y="5140326"/>
            <a:ext cx="2209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曲面分上侧和下侧</a:t>
            </a:r>
          </a:p>
        </p:txBody>
      </p:sp>
      <p:pic>
        <p:nvPicPr>
          <p:cNvPr id="37899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0" y="3082926"/>
            <a:ext cx="2343150" cy="200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1" y="3087688"/>
            <a:ext cx="233997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90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3082925"/>
            <a:ext cx="2627313" cy="20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2" name="Text Box 14"/>
          <p:cNvSpPr txBox="1">
            <a:spLocks noChangeArrowheads="1"/>
          </p:cNvSpPr>
          <p:nvPr/>
        </p:nvSpPr>
        <p:spPr bwMode="auto">
          <a:xfrm>
            <a:off x="8305800" y="1558926"/>
            <a:ext cx="2057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曲面分内侧和外侧</a:t>
            </a:r>
          </a:p>
        </p:txBody>
      </p:sp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5638800" y="5140326"/>
            <a:ext cx="2209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曲面分左侧和右侧</a:t>
            </a:r>
          </a:p>
        </p:txBody>
      </p:sp>
      <p:pic>
        <p:nvPicPr>
          <p:cNvPr id="37904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1" y="1177926"/>
            <a:ext cx="1547813" cy="157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905" name="AutoShape 17"/>
          <p:cNvSpPr/>
          <p:nvPr/>
        </p:nvSpPr>
        <p:spPr bwMode="auto">
          <a:xfrm>
            <a:off x="4114800" y="132873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2432050" y="5638800"/>
            <a:ext cx="28007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单侧曲面的典型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) 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utoUpdateAnimBg="0"/>
      <p:bldP spid="37894" grpId="0" autoUpdateAnimBg="0"/>
      <p:bldP spid="37895" grpId="0" autoUpdateAnimBg="0"/>
      <p:bldP spid="37896" grpId="0" autoUpdateAnimBg="0"/>
      <p:bldP spid="37897" grpId="0" autoUpdateAnimBg="0"/>
      <p:bldP spid="37902" grpId="0" autoUpdateAnimBg="0"/>
      <p:bldP spid="37903" grpId="0" autoUpdateAnimBg="0"/>
      <p:bldP spid="37906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8328249" y="2640310"/>
            <a:ext cx="1933575" cy="2228850"/>
            <a:chOff x="6524625" y="1581150"/>
            <a:chExt cx="1933575" cy="2228850"/>
          </a:xfrm>
        </p:grpSpPr>
        <p:grpSp>
          <p:nvGrpSpPr>
            <p:cNvPr id="55" name="Group 124"/>
            <p:cNvGrpSpPr/>
            <p:nvPr/>
          </p:nvGrpSpPr>
          <p:grpSpPr bwMode="auto">
            <a:xfrm>
              <a:off x="6524625" y="1581150"/>
              <a:ext cx="1933575" cy="2228850"/>
              <a:chOff x="4110" y="996"/>
              <a:chExt cx="1218" cy="1404"/>
            </a:xfrm>
          </p:grpSpPr>
          <p:grpSp>
            <p:nvGrpSpPr>
              <p:cNvPr id="56" name="Group 123"/>
              <p:cNvGrpSpPr/>
              <p:nvPr/>
            </p:nvGrpSpPr>
            <p:grpSpPr bwMode="auto">
              <a:xfrm>
                <a:off x="4110" y="996"/>
                <a:ext cx="1218" cy="1404"/>
                <a:chOff x="4110" y="996"/>
                <a:chExt cx="1218" cy="1404"/>
              </a:xfrm>
            </p:grpSpPr>
            <p:graphicFrame>
              <p:nvGraphicFramePr>
                <p:cNvPr id="58" name="Object 107"/>
                <p:cNvGraphicFramePr>
                  <a:graphicFrameLocks noChangeAspect="1"/>
                </p:cNvGraphicFramePr>
                <p:nvPr/>
              </p:nvGraphicFramePr>
              <p:xfrm>
                <a:off x="4110" y="996"/>
                <a:ext cx="1218" cy="140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602" name="BMP 图象" r:id="rId3" imgW="1933575" imgH="2228850" progId="Paint.Picture">
                        <p:embed/>
                      </p:oleObj>
                    </mc:Choice>
                    <mc:Fallback>
                      <p:oleObj name="BMP 图象" r:id="rId3" imgW="1933575" imgH="2228850" progId="Paint.Picture">
                        <p:embed/>
                        <p:pic>
                          <p:nvPicPr>
                            <p:cNvPr id="0" name="Object 10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10" y="996"/>
                              <a:ext cx="1218" cy="1404"/>
                            </a:xfrm>
                            <a:prstGeom prst="rect">
                              <a:avLst/>
                            </a:prstGeom>
                            <a:solidFill>
                              <a:schemeClr val="tx1"/>
                            </a:solidFill>
                            <a:ln>
                              <a:noFill/>
                            </a:ln>
                            <a:effectLst/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59" name="Object 24"/>
                <p:cNvGraphicFramePr>
                  <a:graphicFrameLocks noChangeAspect="1"/>
                </p:cNvGraphicFramePr>
                <p:nvPr/>
              </p:nvGraphicFramePr>
              <p:xfrm>
                <a:off x="4649" y="1026"/>
                <a:ext cx="136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603" name="Equation" r:id="rId5" imgW="5181600" imgH="5181600" progId="Equation.3">
                        <p:embed/>
                      </p:oleObj>
                    </mc:Choice>
                    <mc:Fallback>
                      <p:oleObj name="Equation" r:id="rId5" imgW="5181600" imgH="5181600" progId="Equation.3">
                        <p:embed/>
                        <p:pic>
                          <p:nvPicPr>
                            <p:cNvPr id="0" name="Object 2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6">
                              <a:lum bright="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49" y="1026"/>
                              <a:ext cx="136" cy="13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0" name="Object 25"/>
                <p:cNvGraphicFramePr>
                  <a:graphicFrameLocks noChangeAspect="1"/>
                </p:cNvGraphicFramePr>
                <p:nvPr/>
              </p:nvGraphicFramePr>
              <p:xfrm>
                <a:off x="5168" y="1638"/>
                <a:ext cx="121" cy="159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604" name="Equation" r:id="rId5" imgW="5791200" imgH="7620000" progId="Equation.3">
                        <p:embed/>
                      </p:oleObj>
                    </mc:Choice>
                    <mc:Fallback>
                      <p:oleObj name="Equation" r:id="rId5" imgW="5791200" imgH="7620000" progId="Equation.3">
                        <p:embed/>
                        <p:pic>
                          <p:nvPicPr>
                            <p:cNvPr id="0" name="Object 2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7">
                              <a:lum bright="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68" y="1638"/>
                              <a:ext cx="121" cy="159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1" name="Object 26"/>
                <p:cNvGraphicFramePr>
                  <a:graphicFrameLocks noChangeAspect="1"/>
                </p:cNvGraphicFramePr>
                <p:nvPr/>
              </p:nvGraphicFramePr>
              <p:xfrm>
                <a:off x="4176" y="2052"/>
                <a:ext cx="129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605" name="Equation" r:id="rId5" imgW="5486400" imgH="5791200" progId="Equation.3">
                        <p:embed/>
                      </p:oleObj>
                    </mc:Choice>
                    <mc:Fallback>
                      <p:oleObj name="Equation" r:id="rId5" imgW="5486400" imgH="5791200" progId="Equation.3">
                        <p:embed/>
                        <p:pic>
                          <p:nvPicPr>
                            <p:cNvPr id="0" name="Object 2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lum bright="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76" y="2052"/>
                              <a:ext cx="129" cy="13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62" name="Object 27"/>
                <p:cNvGraphicFramePr>
                  <a:graphicFrameLocks noChangeAspect="1"/>
                </p:cNvGraphicFramePr>
                <p:nvPr/>
              </p:nvGraphicFramePr>
              <p:xfrm>
                <a:off x="5125" y="1888"/>
                <a:ext cx="68" cy="13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606" name="Equation" r:id="rId5" imgW="3657600" imgH="7315200" progId="Equation.3">
                        <p:embed/>
                      </p:oleObj>
                    </mc:Choice>
                    <mc:Fallback>
                      <p:oleObj name="Equation" r:id="rId5" imgW="3657600" imgH="7315200" progId="Equation.3">
                        <p:embed/>
                        <p:pic>
                          <p:nvPicPr>
                            <p:cNvPr id="0" name="Object 2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9">
                              <a:lum bright="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125" y="1888"/>
                              <a:ext cx="68" cy="13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57" name="Object 23"/>
              <p:cNvGraphicFramePr>
                <a:graphicFrameLocks noChangeAspect="1"/>
              </p:cNvGraphicFramePr>
              <p:nvPr/>
            </p:nvGraphicFramePr>
            <p:xfrm>
              <a:off x="4427" y="1632"/>
              <a:ext cx="131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07" name="Equation" r:id="rId10" imgW="7315200" imgH="7620000" progId="Equation.3">
                      <p:embed/>
                    </p:oleObj>
                  </mc:Choice>
                  <mc:Fallback>
                    <p:oleObj name="Equation" r:id="rId10" imgW="7315200" imgH="7620000" progId="Equation.3">
                      <p:embed/>
                      <p:pic>
                        <p:nvPicPr>
                          <p:cNvPr id="0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lum bright="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27" y="1632"/>
                            <a:ext cx="131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63" name="Object 32"/>
            <p:cNvGraphicFramePr>
              <a:graphicFrameLocks noChangeAspect="1"/>
            </p:cNvGraphicFramePr>
            <p:nvPr/>
          </p:nvGraphicFramePr>
          <p:xfrm>
            <a:off x="7814095" y="1899406"/>
            <a:ext cx="277715" cy="324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08" name="Equation" r:id="rId10" imgW="9144000" imgH="10668000" progId="Equation.3">
                    <p:embed/>
                  </p:oleObj>
                </mc:Choice>
                <mc:Fallback>
                  <p:oleObj name="Equation" r:id="rId10" imgW="9144000" imgH="10668000" progId="Equation.3">
                    <p:embed/>
                    <p:pic>
                      <p:nvPicPr>
                        <p:cNvPr id="0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14095" y="1899406"/>
                          <a:ext cx="277715" cy="324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" name="Object 33"/>
            <p:cNvGraphicFramePr>
              <a:graphicFrameLocks noChangeAspect="1"/>
            </p:cNvGraphicFramePr>
            <p:nvPr/>
          </p:nvGraphicFramePr>
          <p:xfrm>
            <a:off x="7962315" y="3373825"/>
            <a:ext cx="344192" cy="3543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09" name="Equation" r:id="rId10" imgW="10363200" imgH="10668000" progId="Equation.3">
                    <p:embed/>
                  </p:oleObj>
                </mc:Choice>
                <mc:Fallback>
                  <p:oleObj name="Equation" r:id="rId10" imgW="10363200" imgH="106680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62315" y="3373825"/>
                          <a:ext cx="344192" cy="3543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5" name="Object 64"/>
            <p:cNvGraphicFramePr>
              <a:graphicFrameLocks noChangeAspect="1"/>
            </p:cNvGraphicFramePr>
            <p:nvPr/>
          </p:nvGraphicFramePr>
          <p:xfrm>
            <a:off x="7346040" y="2572700"/>
            <a:ext cx="538395" cy="468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10" name="公式" r:id="rId5" imgW="7010400" imgH="6096000" progId="Equation.3">
                    <p:embed/>
                  </p:oleObj>
                </mc:Choice>
                <mc:Fallback>
                  <p:oleObj name="公式" r:id="rId5" imgW="7010400" imgH="6096000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46040" y="2572700"/>
                          <a:ext cx="538395" cy="4680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6" name="Line 109"/>
            <p:cNvSpPr>
              <a:spLocks noChangeShapeType="1"/>
            </p:cNvSpPr>
            <p:nvPr/>
          </p:nvSpPr>
          <p:spPr bwMode="auto">
            <a:xfrm flipV="1">
              <a:off x="7524328" y="1819672"/>
              <a:ext cx="304800" cy="4572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67" name="Line 110"/>
            <p:cNvSpPr>
              <a:spLocks noChangeShapeType="1"/>
            </p:cNvSpPr>
            <p:nvPr/>
          </p:nvSpPr>
          <p:spPr bwMode="auto">
            <a:xfrm>
              <a:off x="7536644" y="3295800"/>
              <a:ext cx="381000" cy="3810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54D3B93-CCF7-20CA-5CC4-A470C06ED1C3}"/>
                  </a:ext>
                </a:extLst>
              </p:cNvPr>
              <p:cNvSpPr txBox="1"/>
              <p:nvPr/>
            </p:nvSpPr>
            <p:spPr>
              <a:xfrm>
                <a:off x="349514" y="464881"/>
                <a:ext cx="6097604" cy="2801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∴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</m:nary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𝑦𝑧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𝑑𝑥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𝑑𝑦𝑑𝑦</m:t>
                          </m:r>
                        </m:e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                              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</m:eqAr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54D3B93-CCF7-20CA-5CC4-A470C06ED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14" y="464881"/>
                <a:ext cx="6097604" cy="280153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400038A-B640-6605-2509-95522FBB92F3}"/>
                  </a:ext>
                </a:extLst>
              </p:cNvPr>
              <p:cNvSpPr txBox="1"/>
              <p:nvPr/>
            </p:nvSpPr>
            <p:spPr>
              <a:xfrm>
                <a:off x="4454136" y="476337"/>
                <a:ext cx="2540075" cy="89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400038A-B640-6605-2509-95522FBB92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4136" y="476337"/>
                <a:ext cx="2540075" cy="89325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9CFB49A-3673-61D1-D40E-9856CE39354E}"/>
                  </a:ext>
                </a:extLst>
              </p:cNvPr>
              <p:cNvSpPr txBox="1"/>
              <p:nvPr/>
            </p:nvSpPr>
            <p:spPr>
              <a:xfrm>
                <a:off x="6550056" y="495034"/>
                <a:ext cx="2553484" cy="8932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29CFB49A-3673-61D1-D40E-9856CE393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056" y="495034"/>
                <a:ext cx="2553484" cy="89325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82B9675-E22B-D512-7A34-A1500C61AC66}"/>
                  </a:ext>
                </a:extLst>
              </p:cNvPr>
              <p:cNvSpPr txBox="1"/>
              <p:nvPr/>
            </p:nvSpPr>
            <p:spPr>
              <a:xfrm>
                <a:off x="1847528" y="1506635"/>
                <a:ext cx="4683246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82B9675-E22B-D512-7A34-A1500C61AC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506635"/>
                <a:ext cx="4683246" cy="93230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0E82B48-E695-97D1-EB38-4861BA748E11}"/>
                  </a:ext>
                </a:extLst>
              </p:cNvPr>
              <p:cNvSpPr txBox="1"/>
              <p:nvPr/>
            </p:nvSpPr>
            <p:spPr>
              <a:xfrm>
                <a:off x="5991770" y="1520365"/>
                <a:ext cx="5087295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1−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d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0E82B48-E695-97D1-EB38-4861BA748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1770" y="1520365"/>
                <a:ext cx="5087295" cy="93230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B38810B-8AE4-266F-886E-A71EE1834E5A}"/>
                  </a:ext>
                </a:extLst>
              </p:cNvPr>
              <p:cNvSpPr txBox="1"/>
              <p:nvPr/>
            </p:nvSpPr>
            <p:spPr>
              <a:xfrm>
                <a:off x="430789" y="2437681"/>
                <a:ext cx="7664520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=2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1B38810B-8AE4-266F-886E-A71EE1834E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89" y="2437681"/>
                <a:ext cx="7664520" cy="93230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40E77E6-8F4D-B16F-DC35-EF44BFD59E04}"/>
                  </a:ext>
                </a:extLst>
              </p:cNvPr>
              <p:cNvSpPr txBox="1"/>
              <p:nvPr/>
            </p:nvSpPr>
            <p:spPr>
              <a:xfrm>
                <a:off x="697835" y="3251426"/>
                <a:ext cx="7767262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=2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𝑠𝑖𝑛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𝑐𝑜𝑠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𝑟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𝑑𝑟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C40E77E6-8F4D-B16F-DC35-EF44BFD59E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35" y="3251426"/>
                <a:ext cx="7767262" cy="93230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C17F620-306D-CDB6-559B-96C2A042E383}"/>
                  </a:ext>
                </a:extLst>
              </p:cNvPr>
              <p:cNvSpPr txBox="1"/>
              <p:nvPr/>
            </p:nvSpPr>
            <p:spPr>
              <a:xfrm>
                <a:off x="4297679" y="4149151"/>
                <a:ext cx="1933576" cy="9219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sup>
                          </m:sSup>
                        </m:e>
                      </m:nary>
                      <m:rad>
                        <m:radPr>
                          <m:deg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1−</m:t>
                          </m:r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𝑑𝑟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3C17F620-306D-CDB6-559B-96C2A042E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7679" y="4149151"/>
                <a:ext cx="1933576" cy="921984"/>
              </a:xfrm>
              <a:prstGeom prst="rect">
                <a:avLst/>
              </a:prstGeom>
              <a:blipFill>
                <a:blip r:embed="rId22"/>
                <a:stretch>
                  <a:fillRect r="-176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D717167-C7AE-AEC1-4EA6-70AD5678F98D}"/>
                  </a:ext>
                </a:extLst>
              </p:cNvPr>
              <p:cNvSpPr txBox="1"/>
              <p:nvPr/>
            </p:nvSpPr>
            <p:spPr>
              <a:xfrm>
                <a:off x="2011285" y="4105265"/>
                <a:ext cx="2625781" cy="9468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type m:val="li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sin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2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D717167-C7AE-AEC1-4EA6-70AD5678F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285" y="4105265"/>
                <a:ext cx="2625781" cy="94686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EB0B831-DA70-61C8-4F89-B03AD3C5A41B}"/>
                  </a:ext>
                </a:extLst>
              </p:cNvPr>
              <p:cNvSpPr txBox="1"/>
              <p:nvPr/>
            </p:nvSpPr>
            <p:spPr>
              <a:xfrm>
                <a:off x="1631504" y="5229200"/>
                <a:ext cx="22495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DEB0B831-DA70-61C8-4F89-B03AD3C5A4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5229200"/>
                <a:ext cx="2249515" cy="461665"/>
              </a:xfrm>
              <a:prstGeom prst="rect">
                <a:avLst/>
              </a:prstGeom>
              <a:blipFill>
                <a:blip r:embed="rId24"/>
                <a:stretch>
                  <a:fillRect t="-123684" b="-1921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B6FB6E7-144D-9564-574D-466E794C335B}"/>
                  </a:ext>
                </a:extLst>
              </p:cNvPr>
              <p:cNvSpPr txBox="1"/>
              <p:nvPr/>
            </p:nvSpPr>
            <p:spPr>
              <a:xfrm>
                <a:off x="2567608" y="5542901"/>
                <a:ext cx="2305142" cy="971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200" i="1" smtClean="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上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B6FB6E7-144D-9564-574D-466E794C3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542901"/>
                <a:ext cx="2305142" cy="97180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BF8FC06-11DF-09F8-0D88-C60BE83420D1}"/>
                  </a:ext>
                </a:extLst>
              </p:cNvPr>
              <p:cNvSpPr txBox="1"/>
              <p:nvPr/>
            </p:nvSpPr>
            <p:spPr>
              <a:xfrm>
                <a:off x="4208430" y="5522824"/>
                <a:ext cx="2625366" cy="9795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下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BF8FC06-11DF-09F8-0D88-C60BE8342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430" y="5522824"/>
                <a:ext cx="2625366" cy="979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ACBAF50-0D5B-FFB6-B343-D1C85738F1D9}"/>
                  </a:ext>
                </a:extLst>
              </p:cNvPr>
              <p:cNvSpPr txBox="1"/>
              <p:nvPr/>
            </p:nvSpPr>
            <p:spPr>
              <a:xfrm>
                <a:off x="2567608" y="740002"/>
                <a:ext cx="6097604" cy="9283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𝑥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ACBAF50-0D5B-FFB6-B343-D1C85738F1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740002"/>
                <a:ext cx="6097604" cy="9283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295" name="Rectangle 23"/>
          <p:cNvSpPr>
            <a:spLocks noChangeArrowheads="1"/>
          </p:cNvSpPr>
          <p:nvPr/>
        </p:nvSpPr>
        <p:spPr bwMode="auto">
          <a:xfrm>
            <a:off x="2799676" y="5492180"/>
            <a:ext cx="3810000" cy="1219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eaLnBrk="1" hangingPunct="1"/>
            <a:endParaRPr lang="zh-CN" altLang="en-US" sz="22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44700" y="152400"/>
            <a:ext cx="2743200" cy="5334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4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.</a:t>
            </a:r>
            <a:r>
              <a:rPr lang="en-US" altLang="zh-CN" sz="2400" b="1" dirty="0" smtClean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endParaRPr lang="zh-CN" altLang="en-US" sz="2400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2104398" y="1714500"/>
            <a:ext cx="55037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 </a:t>
            </a:r>
            <a:r>
              <a:rPr lang="zh-CN" altLang="zh-CN" sz="2400" dirty="0">
                <a:solidFill>
                  <a:schemeClr val="bg2"/>
                </a:solidFill>
                <a:latin typeface="+mn-ea"/>
                <a:ea typeface="+mn-ea"/>
                <a:cs typeface="Times New Roman" panose="02020603050405020304" pitchFamily="18" charset="0"/>
              </a:rPr>
              <a:t>利用</a:t>
            </a:r>
            <a:r>
              <a:rPr lang="zh-CN" altLang="zh-CN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轮换对称性</a:t>
            </a:r>
            <a:r>
              <a:rPr lang="zh-CN" altLang="zh-CN" sz="2400" dirty="0">
                <a:solidFill>
                  <a:schemeClr val="bg2"/>
                </a:solidFill>
                <a:latin typeface="+mn-ea"/>
                <a:ea typeface="+mn-ea"/>
                <a:cs typeface="Times New Roman" panose="02020603050405020304" pitchFamily="18" charset="0"/>
              </a:rPr>
              <a:t>，有</a:t>
            </a:r>
          </a:p>
        </p:txBody>
      </p:sp>
      <p:grpSp>
        <p:nvGrpSpPr>
          <p:cNvPr id="54293" name="Group 21"/>
          <p:cNvGrpSpPr/>
          <p:nvPr/>
        </p:nvGrpSpPr>
        <p:grpSpPr bwMode="auto">
          <a:xfrm>
            <a:off x="4076700" y="1474600"/>
            <a:ext cx="3603476" cy="82192"/>
            <a:chOff x="1584" y="1056"/>
            <a:chExt cx="2544" cy="0"/>
          </a:xfrm>
        </p:grpSpPr>
        <p:sp>
          <p:nvSpPr>
            <p:cNvPr id="54291" name="Line 19"/>
            <p:cNvSpPr>
              <a:spLocks noChangeShapeType="1"/>
            </p:cNvSpPr>
            <p:nvPr/>
          </p:nvSpPr>
          <p:spPr bwMode="auto">
            <a:xfrm>
              <a:off x="1584" y="1056"/>
              <a:ext cx="81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4292" name="Line 20"/>
            <p:cNvSpPr>
              <a:spLocks noChangeShapeType="1"/>
            </p:cNvSpPr>
            <p:nvPr/>
          </p:nvSpPr>
          <p:spPr bwMode="auto">
            <a:xfrm>
              <a:off x="3408" y="1056"/>
              <a:ext cx="72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0379E4C-1335-0516-3AFA-16B45E780F91}"/>
                  </a:ext>
                </a:extLst>
              </p:cNvPr>
              <p:cNvSpPr txBox="1"/>
              <p:nvPr/>
            </p:nvSpPr>
            <p:spPr>
              <a:xfrm>
                <a:off x="2730629" y="191658"/>
                <a:ext cx="7449674" cy="4700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是球面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的外侧，计算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面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0379E4C-1335-0516-3AFA-16B45E780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0629" y="191658"/>
                <a:ext cx="7449674" cy="470000"/>
              </a:xfrm>
              <a:prstGeom prst="rect">
                <a:avLst/>
              </a:prstGeom>
              <a:blipFill>
                <a:blip r:embed="rId5"/>
                <a:stretch>
                  <a:fillRect l="-1309" t="-12821" b="-2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827B626-961F-CFC0-C329-E5AF8F4A0696}"/>
                  </a:ext>
                </a:extLst>
              </p:cNvPr>
              <p:cNvSpPr txBox="1"/>
              <p:nvPr/>
            </p:nvSpPr>
            <p:spPr>
              <a:xfrm>
                <a:off x="1703512" y="5018041"/>
                <a:ext cx="283605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tan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827B626-961F-CFC0-C329-E5AF8F4A0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5018041"/>
                <a:ext cx="2836057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219AEAE-49CE-481B-34AD-B6109BE37A47}"/>
                  </a:ext>
                </a:extLst>
              </p:cNvPr>
              <p:cNvSpPr txBox="1"/>
              <p:nvPr/>
            </p:nvSpPr>
            <p:spPr>
              <a:xfrm>
                <a:off x="1544231" y="2219408"/>
                <a:ext cx="2399072" cy="813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B219AEAE-49CE-481B-34AD-B6109BE37A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231" y="2219408"/>
                <a:ext cx="2399072" cy="8134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3D2F8C1-7519-83E1-1F7A-A10DD832375A}"/>
                  </a:ext>
                </a:extLst>
              </p:cNvPr>
              <p:cNvSpPr txBox="1"/>
              <p:nvPr/>
            </p:nvSpPr>
            <p:spPr>
              <a:xfrm>
                <a:off x="3417591" y="2223211"/>
                <a:ext cx="1739044" cy="813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 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3D2F8C1-7519-83E1-1F7A-A10DD83237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7591" y="2223211"/>
                <a:ext cx="1739044" cy="813428"/>
              </a:xfrm>
              <a:prstGeom prst="rect">
                <a:avLst/>
              </a:prstGeom>
              <a:blipFill>
                <a:blip r:embed="rId8"/>
                <a:stretch>
                  <a:fillRect r="-28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E6A096-B9FA-F3B9-10C3-15FA53FC7724}"/>
                  </a:ext>
                </a:extLst>
              </p:cNvPr>
              <p:cNvSpPr txBox="1"/>
              <p:nvPr/>
            </p:nvSpPr>
            <p:spPr>
              <a:xfrm>
                <a:off x="5232532" y="2213628"/>
                <a:ext cx="3695216" cy="813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E6A096-B9FA-F3B9-10C3-15FA53FC7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2532" y="2213628"/>
                <a:ext cx="3695216" cy="81342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C31E72D-3A63-E813-2423-4E9FB850591B}"/>
                  </a:ext>
                </a:extLst>
              </p:cNvPr>
              <p:cNvSpPr txBox="1"/>
              <p:nvPr/>
            </p:nvSpPr>
            <p:spPr>
              <a:xfrm>
                <a:off x="7975031" y="2419885"/>
                <a:ext cx="146310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7C31E72D-3A63-E813-2423-4E9FB85059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031" y="2419885"/>
                <a:ext cx="1463107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6F92A7D-A0D6-D45F-B9F2-7FD3160F5CCD}"/>
                  </a:ext>
                </a:extLst>
              </p:cNvPr>
              <p:cNvSpPr txBox="1"/>
              <p:nvPr/>
            </p:nvSpPr>
            <p:spPr>
              <a:xfrm>
                <a:off x="1544011" y="3257008"/>
                <a:ext cx="2903128" cy="8134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∴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𝐼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F6F92A7D-A0D6-D45F-B9F2-7FD3160F5C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011" y="3257008"/>
                <a:ext cx="2903128" cy="81342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4C90864-670B-28C0-7026-EB85E5A16EC3}"/>
                  </a:ext>
                </a:extLst>
              </p:cNvPr>
              <p:cNvSpPr txBox="1"/>
              <p:nvPr/>
            </p:nvSpPr>
            <p:spPr>
              <a:xfrm>
                <a:off x="3209587" y="3225044"/>
                <a:ext cx="7248418" cy="877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≤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𝑦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𝑦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F4C90864-670B-28C0-7026-EB85E5A16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587" y="3225044"/>
                <a:ext cx="7248418" cy="87735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C723DDD-CD69-DA03-8BF8-0CB25B9DF337}"/>
                  </a:ext>
                </a:extLst>
              </p:cNvPr>
              <p:cNvSpPr txBox="1"/>
              <p:nvPr/>
            </p:nvSpPr>
            <p:spPr>
              <a:xfrm>
                <a:off x="3261422" y="4078748"/>
                <a:ext cx="4136630" cy="852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7C723DDD-CD69-DA03-8BF8-0CB25B9DF3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1422" y="4078748"/>
                <a:ext cx="4136630" cy="85292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1E3F113-B463-F75A-1A64-7EB56A49541A}"/>
                  </a:ext>
                </a:extLst>
              </p:cNvPr>
              <p:cNvSpPr txBox="1"/>
              <p:nvPr/>
            </p:nvSpPr>
            <p:spPr>
              <a:xfrm>
                <a:off x="1798235" y="4070436"/>
                <a:ext cx="2836057" cy="85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2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𝜃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51E3F113-B463-F75A-1A64-7EB56A495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235" y="4070436"/>
                <a:ext cx="2836057" cy="8536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55613D2-3AB3-2336-2E66-8BCCF4DE38A0}"/>
                  </a:ext>
                </a:extLst>
              </p:cNvPr>
              <p:cNvSpPr txBox="1"/>
              <p:nvPr/>
            </p:nvSpPr>
            <p:spPr>
              <a:xfrm>
                <a:off x="6278233" y="3992381"/>
                <a:ext cx="3788305" cy="8961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−4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d</m:t>
                              </m:r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num>
                            <m:den>
                              <m:sSup>
                                <m:sSupPr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2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155613D2-3AB3-2336-2E66-8BCCF4DE3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233" y="3992381"/>
                <a:ext cx="3788305" cy="89614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9" grpId="0"/>
      <p:bldP spid="5" grpId="0"/>
      <p:bldP spid="54295" grpId="0" animBg="1"/>
      <p:bldP spid="54278" grpId="0" autoUpdateAnimBg="0"/>
      <p:bldP spid="7" grpId="0"/>
      <p:bldP spid="13" grpId="0"/>
      <p:bldP spid="15" grpId="0"/>
      <p:bldP spid="17" grpId="0"/>
      <p:bldP spid="19" grpId="0"/>
      <p:bldP spid="21" grpId="0"/>
      <p:bldP spid="25" grpId="0"/>
      <p:bldP spid="27" grpId="0"/>
      <p:bldP spid="29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501321"/>
            <a:ext cx="4876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四、两类曲面积分的联系</a:t>
            </a:r>
          </a:p>
        </p:txBody>
      </p:sp>
      <p:sp>
        <p:nvSpPr>
          <p:cNvPr id="11307" name="Text Box 43"/>
          <p:cNvSpPr txBox="1">
            <a:spLocks noChangeArrowheads="1"/>
          </p:cNvSpPr>
          <p:nvPr/>
        </p:nvSpPr>
        <p:spPr bwMode="auto">
          <a:xfrm>
            <a:off x="2207568" y="3063960"/>
            <a:ext cx="469872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200" dirty="0">
                <a:solidFill>
                  <a:schemeClr val="bg2"/>
                </a:solidFill>
                <a:latin typeface="+mn-ea"/>
                <a:ea typeface="+mn-ea"/>
              </a:rPr>
              <a:t>曲面的方向用法向量的</a:t>
            </a:r>
            <a:r>
              <a:rPr lang="zh-CN" altLang="en-US" sz="22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方向余弦</a:t>
            </a:r>
            <a:r>
              <a:rPr lang="zh-CN" altLang="en-US" sz="2200" dirty="0">
                <a:solidFill>
                  <a:schemeClr val="bg2"/>
                </a:solidFill>
                <a:latin typeface="+mn-ea"/>
                <a:ea typeface="+mn-ea"/>
              </a:rPr>
              <a:t>刻画</a:t>
            </a:r>
          </a:p>
        </p:txBody>
      </p:sp>
      <p:sp>
        <p:nvSpPr>
          <p:cNvPr id="11308" name="Line 44"/>
          <p:cNvSpPr>
            <a:spLocks noChangeShapeType="1"/>
          </p:cNvSpPr>
          <p:nvPr/>
        </p:nvSpPr>
        <p:spPr bwMode="auto">
          <a:xfrm>
            <a:off x="2001179" y="2954338"/>
            <a:ext cx="0" cy="8382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9E170A-0870-647A-085B-DCD5495E1348}"/>
                  </a:ext>
                </a:extLst>
              </p:cNvPr>
              <p:cNvSpPr txBox="1"/>
              <p:nvPr/>
            </p:nvSpPr>
            <p:spPr>
              <a:xfrm>
                <a:off x="1487488" y="1925395"/>
                <a:ext cx="8955435" cy="11916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/>
                        </m:mr>
                        <m:mr>
                          <m:e>
                            <m:r>
                              <a:rPr lang="zh-CN" altLang="en-US" sz="22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limLow>
                              <m:limLowPr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𝜆</m:t>
                                </m:r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→0</m:t>
                                </m:r>
                              </m:lim>
                            </m:limLow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naryPr>
                              <m:sub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𝑖</m:t>
                                </m:r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𝜁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d>
                                          <m:d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zh-CN" altLang="en-US" sz="2200" i="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Δ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  <m:t>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b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𝑦𝑧</m:t>
                                        </m:r>
                                      </m:sub>
                                    </m:sSub>
                                    <m:r>
                                      <a:rPr lang="zh-CN" altLang="en-US" sz="22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+</m:t>
                                    </m:r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𝑄</m:t>
                                    </m:r>
                                    <m:d>
                                      <m:d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𝜁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d>
                                          <m:d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zh-CN" altLang="en-US" sz="2200" i="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Δ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  <m:t>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  <a:ea typeface="+mn-ea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b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𝑧𝑥</m:t>
                                        </m:r>
                                      </m:sub>
                                    </m:sSub>
                                    <m:d>
                                      <m:dPr>
                                        <m:begChr m:val=""/>
                                        <m:endChr m:val="]"/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zh-CN" altLang="en-US" sz="220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𝑅</m:t>
                                        </m:r>
                                        <m:d>
                                          <m:d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>
                                              <m:sSub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𝜉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zh-CN" altLang="en-US" sz="220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𝜂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  <m:r>
                                              <a:rPr lang="zh-CN" altLang="en-US" sz="2200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,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𝜁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d>
                                              <m:dPr>
                                                <m:ctrlPr>
                                                  <a:rPr lang="zh-CN" altLang="en-US" sz="2200" i="1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zh-CN" altLang="en-US" sz="2200">
                                                    <a:solidFill>
                                                      <a:schemeClr val="bg2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Δ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zh-CN" altLang="en-US" sz="22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zh-CN" altLang="en-US" sz="22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𝑆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zh-CN" altLang="en-US" sz="2200" i="1">
                                                        <a:solidFill>
                                                          <a:schemeClr val="bg2"/>
                                                        </a:solidFill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</m:sSub>
                                              </m:e>
                                            </m:d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𝑥𝑦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</m:d>
                              </m:e>
                            </m:nary>
                          </m:e>
                        </m:mr>
                        <m:mr>
                          <m:e>
                            <m:r>
                              <a:rPr lang="en-US" altLang="zh-CN" sz="22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                                 </m:t>
                            </m:r>
                          </m:e>
                        </m:mr>
                      </m:m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6D9E170A-0870-647A-085B-DCD5495E13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925395"/>
                <a:ext cx="8955435" cy="11916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81AC9A-77E7-CC07-E361-86465BD0BA55}"/>
                  </a:ext>
                </a:extLst>
              </p:cNvPr>
              <p:cNvSpPr txBox="1"/>
              <p:nvPr/>
            </p:nvSpPr>
            <p:spPr>
              <a:xfrm>
                <a:off x="839416" y="3534039"/>
                <a:ext cx="10035555" cy="1432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>
                            <m:r>
                              <a:rPr lang="en-US" altLang="zh-CN" sz="22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 </m:t>
                            </m:r>
                            <m:r>
                              <a:rPr lang="zh-CN" altLang="en-US" sz="220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limLow>
                              <m:limLowPr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𝜆</m:t>
                                </m:r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→0</m:t>
                                </m:r>
                              </m:lim>
                            </m:limLow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naryPr>
                              <m:sub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𝑖</m:t>
                                </m:r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𝜁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bg2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m:rPr>
                                        <m:sty m:val="p"/>
                                      </m:rPr>
                                      <a:rPr lang="zh-CN" altLang="en-US" sz="2200" i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cos</m:t>
                                    </m:r>
                                    <m:sSub>
                                      <m:sSub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𝛼</m:t>
                                        </m:r>
                                      </m:e>
                                      <m:sub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CN" sz="2200" b="0" i="0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 </m:t>
                                    </m:r>
                                    <m:r>
                                      <a:rPr lang="en-US" altLang="zh-CN" sz="2200" b="0" i="0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  </m:t>
                                    </m:r>
                                    <m:r>
                                      <a:rPr lang="en-US" altLang="zh-CN" sz="2200" b="0" i="0" smtClean="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    </m:t>
                                    </m:r>
                                    <m:r>
                                      <a:rPr lang="zh-CN" altLang="en-US" sz="22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𝑄</m:t>
                                    </m:r>
                                    <m:d>
                                      <m:dPr>
                                        <m:ctrlPr>
                                          <a:rPr lang="zh-CN" altLang="en-US" sz="22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zh-CN" altLang="en-US" sz="220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𝜁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22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  <a:ea typeface="+mn-ea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r>
                                      <m:rPr>
                                        <m:sty m:val="p"/>
                                      </m:rPr>
                                      <a:rPr lang="zh-CN" altLang="en-US" sz="220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cos</m:t>
                                    </m:r>
                                    <m:sSub>
                                      <m:sSubPr>
                                        <m:ctrlPr>
                                          <a:rPr lang="zh-CN" altLang="en-US" sz="22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2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𝛽</m:t>
                                        </m:r>
                                      </m:e>
                                      <m:sub>
                                        <m:r>
                                          <a:rPr lang="zh-CN" altLang="en-US" sz="22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CN" sz="2200" b="0" i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                                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zh-CN" altLang="en-US" sz="22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zh-CN" altLang="en-US" sz="2200" i="1">
                                            <a:solidFill>
                                              <a:schemeClr val="bg2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</m:e>
                        </m:mr>
                        <m:mr>
                          <m:e>
                            <m:r>
                              <a:rPr lang="en-US" altLang="zh-CN" sz="22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                                                 </m:t>
                            </m:r>
                          </m:e>
                        </m:mr>
                        <m:mr>
                          <m:e/>
                        </m:mr>
                      </m:m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6F81AC9A-77E7-CC07-E361-86465BD0B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534039"/>
                <a:ext cx="10035555" cy="14323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6518AD9-68A1-5053-CAF3-553EC23E56E8}"/>
                  </a:ext>
                </a:extLst>
              </p:cNvPr>
              <p:cNvSpPr txBox="1"/>
              <p:nvPr/>
            </p:nvSpPr>
            <p:spPr>
              <a:xfrm>
                <a:off x="1055440" y="1213049"/>
                <a:ext cx="6097712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D6518AD9-68A1-5053-CAF3-553EC23E5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1213049"/>
                <a:ext cx="6097712" cy="7846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085A864-D8F3-6140-512C-840B4F47857C}"/>
                  </a:ext>
                </a:extLst>
              </p:cNvPr>
              <p:cNvSpPr txBox="1"/>
              <p:nvPr/>
            </p:nvSpPr>
            <p:spPr>
              <a:xfrm>
                <a:off x="1174936" y="4486397"/>
                <a:ext cx="5978216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（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nary>
                      <m:r>
                        <m:rPr>
                          <m:sty m:val="p"/>
                        </m:rP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m:rPr>
                          <m:sty m:val="p"/>
                        </m:rP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zh-CN" altLang="en-US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）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m:rPr>
                          <m:sty m:val="p"/>
                        </m:rP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S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B085A864-D8F3-6140-512C-840B4F4785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36" y="4486397"/>
                <a:ext cx="5978216" cy="7846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5B110CA-49E6-8F9E-7EA8-A4D4407122BC}"/>
                  </a:ext>
                </a:extLst>
              </p:cNvPr>
              <p:cNvSpPr txBox="1"/>
              <p:nvPr/>
            </p:nvSpPr>
            <p:spPr>
              <a:xfrm>
                <a:off x="4214305" y="3829414"/>
                <a:ext cx="605815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d>
                        <m:d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sSub>
                        <m:sSubPr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𝛽</m:t>
                          </m:r>
                        </m:e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𝑖</m:t>
                          </m:r>
                        </m:sub>
                      </m:sSub>
                      <m:d>
                        <m:dPr>
                          <m:begChr m:val=""/>
                          <m:endChr m:val="]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zh-CN" altLang="en-US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𝜁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zh-CN" altLang="en-US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  <m:sSub>
                            <m:sSub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95B110CA-49E6-8F9E-7EA8-A4D4407122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305" y="3829414"/>
                <a:ext cx="6058159" cy="430887"/>
              </a:xfrm>
              <a:prstGeom prst="rect">
                <a:avLst/>
              </a:prstGeom>
              <a:blipFill>
                <a:blip r:embed="rId6"/>
                <a:stretch>
                  <a:fillRect t="-128169" b="-1971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1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07" grpId="0"/>
      <p:bldP spid="3" grpId="0"/>
      <p:bldP spid="5" grpId="0"/>
      <p:bldP spid="4" grpId="0"/>
      <p:bldP spid="7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5298" name="Text Box 2"/>
              <p:cNvSpPr txBox="1">
                <a:spLocks noChangeArrowheads="1"/>
              </p:cNvSpPr>
              <p:nvPr/>
            </p:nvSpPr>
            <p:spPr bwMode="auto">
              <a:xfrm>
                <a:off x="3126160" y="2069749"/>
                <a:ext cx="2239359" cy="5088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令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𝐴</m:t>
                        </m:r>
                      </m:e>
                    </m:acc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d>
                      <m:dPr>
                        <m:sepChr m:val=",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d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𝑃</m:t>
                        </m:r>
                      </m:e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𝑄</m:t>
                        </m:r>
                      </m:e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𝑅</m:t>
                        </m:r>
                      </m:e>
                    </m:d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5298" name="Text 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6160" y="2069749"/>
                <a:ext cx="2239359" cy="508857"/>
              </a:xfrm>
              <a:prstGeom prst="rect">
                <a:avLst/>
              </a:prstGeom>
              <a:blipFill>
                <a:blip r:embed="rId2"/>
                <a:stretch>
                  <a:fillRect l="-4360" t="-3614" b="-24096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301" name="Line 5"/>
          <p:cNvSpPr>
            <a:spLocks noChangeShapeType="1"/>
          </p:cNvSpPr>
          <p:nvPr/>
        </p:nvSpPr>
        <p:spPr bwMode="auto">
          <a:xfrm>
            <a:off x="2639616" y="1998167"/>
            <a:ext cx="0" cy="1447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55303" name="Line 7"/>
          <p:cNvSpPr>
            <a:spLocks noChangeShapeType="1"/>
          </p:cNvSpPr>
          <p:nvPr/>
        </p:nvSpPr>
        <p:spPr bwMode="auto">
          <a:xfrm>
            <a:off x="4966425" y="3991144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304" name="Text Box 8"/>
              <p:cNvSpPr txBox="1">
                <a:spLocks noChangeArrowheads="1"/>
              </p:cNvSpPr>
              <p:nvPr/>
            </p:nvSpPr>
            <p:spPr bwMode="auto">
              <a:xfrm>
                <a:off x="2135560" y="3426745"/>
                <a:ext cx="2942824" cy="5747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向量形式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acc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5304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5560" y="3426745"/>
                <a:ext cx="2942824" cy="574773"/>
              </a:xfrm>
              <a:prstGeom prst="rect">
                <a:avLst/>
              </a:prstGeom>
              <a:blipFill>
                <a:blip r:embed="rId3"/>
                <a:stretch>
                  <a:fillRect l="-3106" t="-2128" b="-1063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矩形 34"/>
          <p:cNvSpPr/>
          <p:nvPr/>
        </p:nvSpPr>
        <p:spPr bwMode="auto">
          <a:xfrm flipV="1">
            <a:off x="3336730" y="2682811"/>
            <a:ext cx="4473156" cy="461665"/>
          </a:xfrm>
          <a:prstGeom prst="rect">
            <a:avLst/>
          </a:prstGeom>
          <a:noFill/>
          <a:ln w="9525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785B159-EF58-338F-7135-43221BEF5D7E}"/>
                  </a:ext>
                </a:extLst>
              </p:cNvPr>
              <p:cNvSpPr txBox="1"/>
              <p:nvPr/>
            </p:nvSpPr>
            <p:spPr>
              <a:xfrm>
                <a:off x="1345398" y="306874"/>
                <a:ext cx="60976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785B159-EF58-338F-7135-43221BEF5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5398" y="306874"/>
                <a:ext cx="6097604" cy="847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64446C-33CF-0CB9-FD41-52ADD2C69E80}"/>
                  </a:ext>
                </a:extLst>
              </p:cNvPr>
              <p:cNvSpPr txBox="1"/>
              <p:nvPr/>
            </p:nvSpPr>
            <p:spPr>
              <a:xfrm>
                <a:off x="1917623" y="1183974"/>
                <a:ext cx="60976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（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</m:nary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𝑄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）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zh-CN" altLang="en-US" sz="2400" i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4F64446C-33CF-0CB9-FD41-52ADD2C69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7623" y="1183974"/>
                <a:ext cx="6097604" cy="847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111FC7A-78AC-3998-CD4F-BEDC50CAE517}"/>
                  </a:ext>
                </a:extLst>
              </p:cNvPr>
              <p:cNvSpPr txBox="1"/>
              <p:nvPr/>
            </p:nvSpPr>
            <p:spPr>
              <a:xfrm>
                <a:off x="2524506" y="2516228"/>
                <a:ext cx="6097604" cy="6152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>
                            <m:r>
                              <m:rPr>
                                <m:nor/>
                              </m:rPr>
                              <a:rPr lang="zh-CN" altLang="en-US" sz="2400" b="0">
                                <a:solidFill>
                                  <a:schemeClr val="bg2"/>
                                </a:solidFill>
                                <a:latin typeface="+mn-ea"/>
                                <a:ea typeface="+mn-ea"/>
                              </a:rPr>
                              <m:t> </m:t>
                            </m:r>
                          </m:e>
                        </m:mr>
                        <m:mr>
                          <m:e>
                            <m:acc>
                              <m:accPr>
                                <m:chr m:val="⃗"/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zh-CN" altLang="en-US" sz="2400" b="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d</m:t>
                                </m:r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𝑆</m:t>
                                </m:r>
                              </m:e>
                            </m:acc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acc>
                              <m:accPr>
                                <m:chr m:val="⃗"/>
                                <m:ctrlP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2400" b="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𝑛</m:t>
                                </m:r>
                              </m:e>
                            </m:acc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b="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𝑆</m:t>
                            </m:r>
                            <m:r>
                              <a:rPr lang="zh-CN" altLang="en-US" sz="2400" b="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(</m:t>
                            </m:r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dy</m:t>
                            </m:r>
                            <m:r>
                              <m:rPr>
                                <m:sty m:val="p"/>
                              </m:rP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  <m:r>
                              <m:rPr>
                                <m:sty m:val="p"/>
                              </m:rP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m:rPr>
                                <m:sty m:val="p"/>
                              </m:rP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)</m:t>
                            </m:r>
                          </m:e>
                        </m:mr>
                      </m:m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A111FC7A-78AC-3998-CD4F-BEDC50CAE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506" y="2516228"/>
                <a:ext cx="6097604" cy="6152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96783F-0C72-269F-E278-6785A0AD77DC}"/>
                  </a:ext>
                </a:extLst>
              </p:cNvPr>
              <p:cNvSpPr txBox="1"/>
              <p:nvPr/>
            </p:nvSpPr>
            <p:spPr>
              <a:xfrm>
                <a:off x="5061260" y="2101027"/>
                <a:ext cx="378699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e>
                      </m:acc>
                      <m:r>
                        <a:rPr lang="zh-CN" altLang="en-US" sz="2400" b="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func>
                        <m:funcPr>
                          <m:ctrl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cos</m:t>
                          </m:r>
                        </m:fName>
                        <m:e>
                          <m: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𝛼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</m:e>
                      </m:func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096783F-0C72-269F-E278-6785A0AD7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260" y="2101027"/>
                <a:ext cx="3786997" cy="461665"/>
              </a:xfrm>
              <a:prstGeom prst="rect">
                <a:avLst/>
              </a:prstGeom>
              <a:blipFill>
                <a:blip r:embed="rId7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45A017D-A6C0-F622-C97F-CD2392827EEE}"/>
                  </a:ext>
                </a:extLst>
              </p:cNvPr>
              <p:cNvSpPr txBox="1"/>
              <p:nvPr/>
            </p:nvSpPr>
            <p:spPr>
              <a:xfrm>
                <a:off x="4655840" y="3413608"/>
                <a:ext cx="2641327" cy="5672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245A017D-A6C0-F622-C97F-CD2392827E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413608"/>
                <a:ext cx="2641327" cy="56727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EEAD7E8-94D8-58F9-ECB8-56FD435E9CBE}"/>
                  </a:ext>
                </a:extLst>
              </p:cNvPr>
              <p:cNvSpPr txBox="1"/>
              <p:nvPr/>
            </p:nvSpPr>
            <p:spPr>
              <a:xfrm>
                <a:off x="4494245" y="4127628"/>
                <a:ext cx="2641328" cy="50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EEAD7E8-94D8-58F9-ECB8-56FD435E9C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245" y="4127628"/>
                <a:ext cx="2641328" cy="50885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AB37FC7-03E3-E027-5B98-212E7945DC00}"/>
                  </a:ext>
                </a:extLst>
              </p:cNvPr>
              <p:cNvSpPr txBox="1"/>
              <p:nvPr/>
            </p:nvSpPr>
            <p:spPr>
              <a:xfrm>
                <a:off x="6531714" y="4115673"/>
                <a:ext cx="3312367" cy="50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在</m:t>
                      </m:r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acc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m:t>上的投影</m:t>
                      </m:r>
                      <m:r>
                        <a:rPr lang="zh-CN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5AB37FC7-03E3-E027-5B98-212E7945DC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714" y="4115673"/>
                <a:ext cx="3312367" cy="50885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12B0D56-6F1A-7732-A4E9-B85D5FE959CD}"/>
                  </a:ext>
                </a:extLst>
              </p:cNvPr>
              <p:cNvSpPr txBox="1"/>
              <p:nvPr/>
            </p:nvSpPr>
            <p:spPr>
              <a:xfrm>
                <a:off x="4655840" y="4915809"/>
                <a:ext cx="609771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b>
                        </m:sSub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A12B0D56-6F1A-7732-A4E9-B85D5FE95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4915809"/>
                <a:ext cx="6097712" cy="518668"/>
              </a:xfrm>
              <a:prstGeom prst="rect">
                <a:avLst/>
              </a:prstGeom>
              <a:blipFill>
                <a:blip r:embed="rId11"/>
                <a:stretch>
                  <a:fillRect l="-310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55304" grpId="0"/>
      <p:bldP spid="7" grpId="0"/>
      <p:bldP spid="8" grpId="0"/>
      <p:bldP spid="11" grpId="0"/>
      <p:bldP spid="13" grpId="0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7391400" cy="609600"/>
          </a:xfrm>
        </p:spPr>
        <p:txBody>
          <a:bodyPr/>
          <a:lstStyle/>
          <a:p>
            <a:pPr algn="l"/>
            <a:r>
              <a:rPr lang="zh-CN" altLang="en-US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例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5</a:t>
            </a:r>
            <a:r>
              <a:rPr lang="en-US" altLang="zh-CN" sz="2400" b="1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.</a:t>
            </a:r>
            <a:r>
              <a:rPr lang="en-US" altLang="zh-CN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位于原点电量为 </a:t>
            </a: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</a:rPr>
              <a:t>q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的点电荷产生的电场为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323" name="Text Box 3"/>
              <p:cNvSpPr txBox="1">
                <a:spLocks noChangeArrowheads="1"/>
              </p:cNvSpPr>
              <p:nvPr/>
            </p:nvSpPr>
            <p:spPr bwMode="auto">
              <a:xfrm>
                <a:off x="2136772" y="2440931"/>
                <a:ext cx="2879108" cy="5747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</m:acc>
                  </m:oMath>
                </a14:m>
                <a:endParaRPr lang="en-US" altLang="zh-CN" sz="2400" dirty="0">
                  <a:solidFill>
                    <a:schemeClr val="bg1">
                      <a:lumMod val="60000"/>
                      <a:lumOff val="40000"/>
                    </a:schemeClr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6323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36772" y="2440931"/>
                <a:ext cx="2879108" cy="574773"/>
              </a:xfrm>
              <a:prstGeom prst="rect">
                <a:avLst/>
              </a:prstGeom>
              <a:blipFill>
                <a:blip r:embed="rId3"/>
                <a:stretch>
                  <a:fillRect l="-3390" t="-2105" b="-947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6327" name="Group 7"/>
          <p:cNvGrpSpPr/>
          <p:nvPr/>
        </p:nvGrpSpPr>
        <p:grpSpPr bwMode="auto">
          <a:xfrm>
            <a:off x="8458202" y="2362201"/>
            <a:ext cx="1597026" cy="1471613"/>
            <a:chOff x="4368" y="1488"/>
            <a:chExt cx="1006" cy="927"/>
          </a:xfrm>
        </p:grpSpPr>
        <p:sp>
          <p:nvSpPr>
            <p:cNvPr id="56328" name="Oval 8"/>
            <p:cNvSpPr>
              <a:spLocks noChangeArrowheads="1"/>
            </p:cNvSpPr>
            <p:nvPr/>
          </p:nvSpPr>
          <p:spPr bwMode="auto">
            <a:xfrm>
              <a:off x="4368" y="1488"/>
              <a:ext cx="927" cy="927"/>
            </a:xfrm>
            <a:prstGeom prst="ellipse">
              <a:avLst/>
            </a:prstGeom>
            <a:gradFill rotWithShape="0">
              <a:gsLst>
                <a:gs pos="0">
                  <a:srgbClr val="99FF33"/>
                </a:gs>
                <a:gs pos="100000">
                  <a:srgbClr val="99FF33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28575">
              <a:solidFill>
                <a:srgbClr val="008000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6329" name="Line 9"/>
            <p:cNvSpPr>
              <a:spLocks noChangeShapeType="1"/>
            </p:cNvSpPr>
            <p:nvPr/>
          </p:nvSpPr>
          <p:spPr bwMode="auto">
            <a:xfrm flipV="1">
              <a:off x="4834" y="1674"/>
              <a:ext cx="540" cy="27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56330" name="Text Box 10"/>
            <p:cNvSpPr txBox="1">
              <a:spLocks noChangeArrowheads="1"/>
            </p:cNvSpPr>
            <p:nvPr/>
          </p:nvSpPr>
          <p:spPr bwMode="auto">
            <a:xfrm>
              <a:off x="4718" y="1722"/>
              <a:ext cx="46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b="1">
                  <a:solidFill>
                    <a:schemeClr val="bg2"/>
                  </a:solidFill>
                  <a:latin typeface="+mn-ea"/>
                  <a:ea typeface="+mn-ea"/>
                </a:rPr>
                <a:t>。</a:t>
              </a:r>
            </a:p>
          </p:txBody>
        </p:sp>
        <p:graphicFrame>
          <p:nvGraphicFramePr>
            <p:cNvPr id="56331" name="Object 11"/>
            <p:cNvGraphicFramePr>
              <a:graphicFrameLocks noChangeAspect="1"/>
            </p:cNvGraphicFramePr>
            <p:nvPr/>
          </p:nvGraphicFramePr>
          <p:xfrm>
            <a:off x="4705" y="1683"/>
            <a:ext cx="191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62" name="公式" r:id="rId4" imgW="3048000" imgH="3962400" progId="Equation.3">
                    <p:embed/>
                  </p:oleObj>
                </mc:Choice>
                <mc:Fallback>
                  <p:oleObj name="公式" r:id="rId4" imgW="3048000" imgH="39624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5" y="1683"/>
                          <a:ext cx="191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D67291F-7D67-D0AF-E4A4-BBF6AE8E5E44}"/>
                  </a:ext>
                </a:extLst>
              </p:cNvPr>
              <p:cNvSpPr txBox="1"/>
              <p:nvPr/>
            </p:nvSpPr>
            <p:spPr>
              <a:xfrm>
                <a:off x="2320925" y="918969"/>
                <a:ext cx="7655656" cy="7224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𝐸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𝑟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)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 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𝑟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2D67291F-7D67-D0AF-E4A4-BBF6AE8E5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0925" y="918969"/>
                <a:ext cx="7655656" cy="72244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23A9F0E-AB7F-B668-F796-EF43928166F1}"/>
                  </a:ext>
                </a:extLst>
              </p:cNvPr>
              <p:cNvSpPr txBox="1"/>
              <p:nvPr/>
            </p:nvSpPr>
            <p:spPr>
              <a:xfrm>
                <a:off x="2664556" y="1694422"/>
                <a:ext cx="7470046" cy="506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求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</m:acc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通过球面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∑: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外侧的电通量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。</a:t>
                </a:r>
                <a:endParaRPr lang="en-US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323A9F0E-AB7F-B668-F796-EF4392816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4556" y="1694422"/>
                <a:ext cx="7470046" cy="506421"/>
              </a:xfrm>
              <a:prstGeom prst="rect">
                <a:avLst/>
              </a:prstGeom>
              <a:blipFill>
                <a:blip r:embed="rId7"/>
                <a:stretch>
                  <a:fillRect l="-1223" t="-4819" b="-228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EEE8F57-699E-09EC-FEB6-A19847244563}"/>
                  </a:ext>
                </a:extLst>
              </p:cNvPr>
              <p:cNvSpPr txBox="1"/>
              <p:nvPr/>
            </p:nvSpPr>
            <p:spPr>
              <a:xfrm>
                <a:off x="2997191" y="3058213"/>
                <a:ext cx="2450739" cy="5648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</m:acc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EEE8F57-699E-09EC-FEB6-A19847244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7191" y="3058213"/>
                <a:ext cx="2450739" cy="5648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B4C2D3E-12E2-00E9-46DF-DB7F2B5FB460}"/>
                  </a:ext>
                </a:extLst>
              </p:cNvPr>
              <p:cNvSpPr txBox="1"/>
              <p:nvPr/>
            </p:nvSpPr>
            <p:spPr>
              <a:xfrm>
                <a:off x="4917780" y="3060688"/>
                <a:ext cx="1728192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</m:e>
                    </m:nary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𝑟</m:t>
                        </m:r>
                      </m:e>
                    </m:acc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B4C2D3E-12E2-00E9-46DF-DB7F2B5FB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780" y="3060688"/>
                <a:ext cx="1728192" cy="58458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D2553E9-BCB3-D28A-3B44-CC8CF19910F0}"/>
                  </a:ext>
                </a:extLst>
              </p:cNvPr>
              <p:cNvSpPr txBox="1"/>
              <p:nvPr/>
            </p:nvSpPr>
            <p:spPr>
              <a:xfrm>
                <a:off x="6225283" y="2988902"/>
                <a:ext cx="1446312" cy="654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⋅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𝑟</m:t>
                            </m:r>
                          </m:e>
                        </m:acc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𝑟</m:t>
                        </m:r>
                      </m:den>
                    </m:f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zh-CN" altLang="en-US" sz="2400" dirty="0"/>
                  <a:t> </a:t>
                </a: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4D2553E9-BCB3-D28A-3B44-CC8CF19910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5283" y="2988902"/>
                <a:ext cx="1446312" cy="6544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55D0BEF-07F1-C692-5D11-A326C7815675}"/>
                  </a:ext>
                </a:extLst>
              </p:cNvPr>
              <p:cNvSpPr txBox="1"/>
              <p:nvPr/>
            </p:nvSpPr>
            <p:spPr>
              <a:xfrm>
                <a:off x="3005486" y="3694834"/>
                <a:ext cx="2615096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f>
                          <m:f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𝑞</m:t>
                            </m:r>
                          </m:num>
                          <m:den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155D0BEF-07F1-C692-5D11-A326C7815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486" y="3694834"/>
                <a:ext cx="2615096" cy="58458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B16591E-61A1-497B-AEDF-2734D21871A0}"/>
                  </a:ext>
                </a:extLst>
              </p:cNvPr>
              <p:cNvSpPr txBox="1"/>
              <p:nvPr/>
            </p:nvSpPr>
            <p:spPr>
              <a:xfrm>
                <a:off x="4652825" y="3699101"/>
                <a:ext cx="2060927" cy="584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𝑞</m:t>
                        </m:r>
                      </m:num>
                      <m:den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zh-CN" altLang="en-US" sz="2400" dirty="0"/>
                  <a:t> </a:t>
                </a:r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2B16591E-61A1-497B-AEDF-2734D21871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825" y="3699101"/>
                <a:ext cx="2060927" cy="58458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CA7D4A2-1174-1731-C3D0-CF8A5DED9622}"/>
                  </a:ext>
                </a:extLst>
              </p:cNvPr>
              <p:cNvSpPr txBox="1"/>
              <p:nvPr/>
            </p:nvSpPr>
            <p:spPr>
              <a:xfrm>
                <a:off x="2571187" y="4336157"/>
                <a:ext cx="202123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𝑞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9CA7D4A2-1174-1731-C3D0-CF8A5DED9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187" y="4336157"/>
                <a:ext cx="2021239" cy="461665"/>
              </a:xfrm>
              <a:prstGeom prst="rect">
                <a:avLst/>
              </a:prstGeom>
              <a:blipFill>
                <a:blip r:embed="rId1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/>
      <p:bldP spid="4" grpId="0"/>
      <p:bldP spid="6" grpId="0"/>
      <p:bldP spid="8" grpId="0"/>
      <p:bldP spid="10" grpId="0"/>
      <p:bldP spid="12" grpId="0"/>
      <p:bldP spid="14" grpId="0"/>
      <p:bldP spid="16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25" name="Group 73"/>
          <p:cNvGrpSpPr/>
          <p:nvPr/>
        </p:nvGrpSpPr>
        <p:grpSpPr bwMode="auto">
          <a:xfrm>
            <a:off x="7696201" y="1416051"/>
            <a:ext cx="2530476" cy="2665413"/>
            <a:chOff x="3888" y="892"/>
            <a:chExt cx="1594" cy="1679"/>
          </a:xfrm>
        </p:grpSpPr>
        <p:graphicFrame>
          <p:nvGraphicFramePr>
            <p:cNvPr id="23599" name="Object 47"/>
            <p:cNvGraphicFramePr>
              <a:graphicFrameLocks noChangeAspect="1"/>
            </p:cNvGraphicFramePr>
            <p:nvPr/>
          </p:nvGraphicFramePr>
          <p:xfrm>
            <a:off x="3888" y="1056"/>
            <a:ext cx="1437" cy="1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2" name="BMP 图象" r:id="rId3" imgW="1666875" imgH="1562100" progId="Paint.Picture">
                    <p:embed/>
                  </p:oleObj>
                </mc:Choice>
                <mc:Fallback>
                  <p:oleObj name="BMP 图象" r:id="rId3" imgW="1666875" imgH="1562100" progId="Paint.Picture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056"/>
                          <a:ext cx="1437" cy="13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5" name="Object 13"/>
            <p:cNvGraphicFramePr>
              <a:graphicFrameLocks noChangeAspect="1"/>
            </p:cNvGraphicFramePr>
            <p:nvPr/>
          </p:nvGraphicFramePr>
          <p:xfrm>
            <a:off x="5330" y="201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3" name="Equation" r:id="rId5" imgW="5791200" imgH="7620000" progId="Equation.3">
                    <p:embed/>
                  </p:oleObj>
                </mc:Choice>
                <mc:Fallback>
                  <p:oleObj name="Equation" r:id="rId5" imgW="5791200" imgH="76200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30" y="201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6" name="Object 14"/>
            <p:cNvGraphicFramePr>
              <a:graphicFrameLocks noChangeAspect="1"/>
            </p:cNvGraphicFramePr>
            <p:nvPr/>
          </p:nvGraphicFramePr>
          <p:xfrm>
            <a:off x="3969" y="241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4" name="Equation" r:id="rId7" imgW="5486400" imgH="5791200" progId="Equation.3">
                    <p:embed/>
                  </p:oleObj>
                </mc:Choice>
                <mc:Fallback>
                  <p:oleObj name="Equation" r:id="rId7" imgW="5486400" imgH="5791200" progId="Equation.3">
                    <p:embed/>
                    <p:pic>
                      <p:nvPicPr>
                        <p:cNvPr id="0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2419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79" name="Object 27"/>
            <p:cNvGraphicFramePr>
              <a:graphicFrameLocks noChangeAspect="1"/>
            </p:cNvGraphicFramePr>
            <p:nvPr/>
          </p:nvGraphicFramePr>
          <p:xfrm>
            <a:off x="4411" y="892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5" name="Equation" r:id="rId9" imgW="5181600" imgH="5181600" progId="Equation.3">
                    <p:embed/>
                  </p:oleObj>
                </mc:Choice>
                <mc:Fallback>
                  <p:oleObj name="Equation" r:id="rId9" imgW="5181600" imgH="5181600" progId="Equation.3">
                    <p:embed/>
                    <p:pic>
                      <p:nvPicPr>
                        <p:cNvPr id="0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1" y="892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06" name="Object 54"/>
            <p:cNvGraphicFramePr>
              <a:graphicFrameLocks noChangeAspect="1"/>
            </p:cNvGraphicFramePr>
            <p:nvPr/>
          </p:nvGraphicFramePr>
          <p:xfrm>
            <a:off x="4992" y="2016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6" name="Equation" r:id="rId11" imgW="3657600" imgH="7315200" progId="Equation.3">
                    <p:embed/>
                  </p:oleObj>
                </mc:Choice>
                <mc:Fallback>
                  <p:oleObj name="Equation" r:id="rId11" imgW="3657600" imgH="7315200" progId="Equation.3">
                    <p:embed/>
                    <p:pic>
                      <p:nvPicPr>
                        <p:cNvPr id="0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016"/>
                          <a:ext cx="68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8" name="Object 66"/>
            <p:cNvGraphicFramePr>
              <a:graphicFrameLocks noChangeAspect="1"/>
            </p:cNvGraphicFramePr>
            <p:nvPr/>
          </p:nvGraphicFramePr>
          <p:xfrm>
            <a:off x="4377" y="1207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7" name="Equation" r:id="rId11" imgW="3657600" imgH="7315200" progId="Equation.3">
                    <p:embed/>
                  </p:oleObj>
                </mc:Choice>
                <mc:Fallback>
                  <p:oleObj name="Equation" r:id="rId11" imgW="3657600" imgH="7315200" progId="Equation.3">
                    <p:embed/>
                    <p:pic>
                      <p:nvPicPr>
                        <p:cNvPr id="0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7" y="1207"/>
                          <a:ext cx="68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20" name="Object 68"/>
            <p:cNvGraphicFramePr>
              <a:graphicFrameLocks noChangeAspect="1"/>
            </p:cNvGraphicFramePr>
            <p:nvPr/>
          </p:nvGraphicFramePr>
          <p:xfrm>
            <a:off x="4211" y="2156"/>
            <a:ext cx="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8" name="Equation" r:id="rId11" imgW="3657600" imgH="7315200" progId="Equation.3">
                    <p:embed/>
                  </p:oleObj>
                </mc:Choice>
                <mc:Fallback>
                  <p:oleObj name="Equation" r:id="rId11" imgW="3657600" imgH="7315200" progId="Equation.3">
                    <p:embed/>
                    <p:pic>
                      <p:nvPicPr>
                        <p:cNvPr id="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1" y="2156"/>
                          <a:ext cx="68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560" name="Text Box 8"/>
              <p:cNvSpPr txBox="1">
                <a:spLocks noChangeArrowheads="1"/>
              </p:cNvSpPr>
              <p:nvPr/>
            </p:nvSpPr>
            <p:spPr bwMode="auto">
              <a:xfrm>
                <a:off x="1415480" y="1918560"/>
                <a:ext cx="4866754" cy="5189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解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:</a:t>
                </a:r>
                <a14:m>
                  <m:oMath xmlns:m="http://schemas.openxmlformats.org/officeDocument/2006/math">
                    <m:r>
                      <a:rPr lang="en-US" altLang="zh-CN" sz="2400" b="1" i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en-US" altLang="zh-CN" sz="2400" b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3560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5480" y="1918560"/>
                <a:ext cx="4866754" cy="518988"/>
              </a:xfrm>
              <a:prstGeom prst="rect">
                <a:avLst/>
              </a:prstGeom>
              <a:blipFill>
                <a:blip r:embed="rId13"/>
                <a:stretch>
                  <a:fillRect l="-1877" t="-141176" b="-204706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584" name="Line 32"/>
          <p:cNvSpPr>
            <a:spLocks noChangeShapeType="1"/>
          </p:cNvSpPr>
          <p:nvPr/>
        </p:nvSpPr>
        <p:spPr bwMode="auto">
          <a:xfrm flipV="1">
            <a:off x="9296400" y="2362200"/>
            <a:ext cx="457200" cy="2286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23601" name="Group 49"/>
          <p:cNvGrpSpPr/>
          <p:nvPr/>
        </p:nvGrpSpPr>
        <p:grpSpPr bwMode="auto">
          <a:xfrm>
            <a:off x="9577388" y="2065338"/>
            <a:ext cx="252412" cy="252000"/>
            <a:chOff x="5040" y="1117"/>
            <a:chExt cx="159" cy="187"/>
          </a:xfrm>
        </p:grpSpPr>
        <p:graphicFrame>
          <p:nvGraphicFramePr>
            <p:cNvPr id="23585" name="Object 33"/>
            <p:cNvGraphicFramePr>
              <a:graphicFrameLocks noChangeAspect="1"/>
            </p:cNvGraphicFramePr>
            <p:nvPr/>
          </p:nvGraphicFramePr>
          <p:xfrm>
            <a:off x="5040" y="115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649" name="Equation" r:id="rId14" imgW="5486400" imgH="5791200" progId="Equation.3">
                    <p:embed/>
                  </p:oleObj>
                </mc:Choice>
                <mc:Fallback>
                  <p:oleObj name="Equation" r:id="rId14" imgW="5486400" imgH="5791200" progId="Equation.3">
                    <p:embed/>
                    <p:pic>
                      <p:nvPicPr>
                        <p:cNvPr id="0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15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3600" name="Line 48"/>
            <p:cNvSpPr>
              <a:spLocks noChangeShapeType="1"/>
            </p:cNvSpPr>
            <p:nvPr/>
          </p:nvSpPr>
          <p:spPr bwMode="auto">
            <a:xfrm>
              <a:off x="5040" y="1117"/>
              <a:ext cx="15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9CFF3FF-74DD-A8C5-C03B-5D4DF6DDE5E5}"/>
                  </a:ext>
                </a:extLst>
              </p:cNvPr>
              <p:cNvSpPr txBox="1"/>
              <p:nvPr/>
            </p:nvSpPr>
            <p:spPr>
              <a:xfrm>
                <a:off x="1415480" y="323873"/>
                <a:ext cx="10153128" cy="14032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</a:rPr>
                  <a:t>例</a:t>
                </a:r>
                <a:r>
                  <a:rPr lang="en-US" altLang="zh-CN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</a:rPr>
                  <a:t>6.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 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𝛾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是其外法线与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轴正向夹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成的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锐角</a:t>
                </a:r>
                <a:r>
                  <a:rPr lang="zh-CN" altLang="zh-CN" sz="2400" dirty="0" smtClean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，计算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cos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𝛾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．</a:t>
                </a: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B9CFF3FF-74DD-A8C5-C03B-5D4DF6DDE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23873"/>
                <a:ext cx="10153128" cy="1403205"/>
              </a:xfrm>
              <a:prstGeom prst="rect">
                <a:avLst/>
              </a:prstGeom>
              <a:blipFill>
                <a:blip r:embed="rId16"/>
                <a:stretch>
                  <a:fillRect l="-900" b="-713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A7F0A91-0A8D-E921-D847-CB123186AE39}"/>
                  </a:ext>
                </a:extLst>
              </p:cNvPr>
              <p:cNvSpPr txBox="1"/>
              <p:nvPr/>
            </p:nvSpPr>
            <p:spPr>
              <a:xfrm>
                <a:off x="2224979" y="2534979"/>
                <a:ext cx="6097712" cy="518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sSup>
                          <m:s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A7F0A91-0A8D-E921-D847-CB123186AE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979" y="2534979"/>
                <a:ext cx="6097712" cy="518988"/>
              </a:xfrm>
              <a:prstGeom prst="rect">
                <a:avLst/>
              </a:prstGeom>
              <a:blipFill>
                <a:blip r:embed="rId17"/>
                <a:stretch>
                  <a:fillRect l="-310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E648213-D031-CAE4-113A-F89D640896DA}"/>
                  </a:ext>
                </a:extLst>
              </p:cNvPr>
              <p:cNvSpPr txBox="1"/>
              <p:nvPr/>
            </p:nvSpPr>
            <p:spPr>
              <a:xfrm>
                <a:off x="2224979" y="3079166"/>
                <a:ext cx="6097712" cy="6038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𝑥𝑦</m:t>
                            </m:r>
                          </m:sub>
                        </m:sSub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9E648213-D031-CAE4-113A-F89D640896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979" y="3079166"/>
                <a:ext cx="6097712" cy="60382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D205945-6AF7-538C-C779-5083C73A837B}"/>
                  </a:ext>
                </a:extLst>
              </p:cNvPr>
              <p:cNvSpPr txBox="1"/>
              <p:nvPr/>
            </p:nvSpPr>
            <p:spPr>
              <a:xfrm>
                <a:off x="2224979" y="3693186"/>
                <a:ext cx="6097712" cy="59394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sup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 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d</m:t>
                        </m:r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𝜃</m:t>
                    </m:r>
                    <m:nary>
                      <m:naryPr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sSup>
                              <m:s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𝑟</m:t>
                    </m:r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2D205945-6AF7-538C-C779-5083C73A8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979" y="3693186"/>
                <a:ext cx="6097712" cy="59394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692FD31-38B1-E457-7C03-34D6A2E28FB9}"/>
                  </a:ext>
                </a:extLst>
              </p:cNvPr>
              <p:cNvSpPr txBox="1"/>
              <p:nvPr/>
            </p:nvSpPr>
            <p:spPr>
              <a:xfrm>
                <a:off x="2224979" y="4358893"/>
                <a:ext cx="6097712" cy="5822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𝜋</m:t>
                        </m:r>
                      </m:num>
                      <m:den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692FD31-38B1-E457-7C03-34D6A2E2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4979" y="4358893"/>
                <a:ext cx="6097712" cy="5822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  <p:bldP spid="4" grpId="0"/>
      <p:bldP spid="6" grpId="0"/>
      <p:bldP spid="9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1653952" cy="609600"/>
          </a:xfrm>
          <a:noFill/>
          <a:ln w="19050">
            <a:solidFill>
              <a:schemeClr val="bg1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0058B0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内容小结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133601" y="1614488"/>
            <a:ext cx="1179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定义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2209800" y="1090613"/>
            <a:ext cx="4267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1.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两类曲面积分及其联系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444" name="Text Box 12"/>
              <p:cNvSpPr txBox="1">
                <a:spLocks noChangeArrowheads="1"/>
              </p:cNvSpPr>
              <p:nvPr/>
            </p:nvSpPr>
            <p:spPr bwMode="auto">
              <a:xfrm>
                <a:off x="2209800" y="2224088"/>
                <a:ext cx="3094112" cy="51866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Char char="•"/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𝑦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444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2224088"/>
                <a:ext cx="3094112" cy="518668"/>
              </a:xfrm>
              <a:prstGeom prst="rect">
                <a:avLst/>
              </a:prstGeom>
              <a:blipFill>
                <a:blip r:embed="rId2"/>
                <a:stretch>
                  <a:fillRect l="-8679" t="-142353" b="-203529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445" name="Text Box 13"/>
              <p:cNvSpPr txBox="1">
                <a:spLocks noChangeArrowheads="1"/>
              </p:cNvSpPr>
              <p:nvPr/>
            </p:nvSpPr>
            <p:spPr bwMode="auto">
              <a:xfrm>
                <a:off x="2209800" y="2950415"/>
                <a:ext cx="6097712" cy="1072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buFontTx/>
                  <a:buChar char="•"/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latin typeface="+mn-ea"/>
                  <a:ea typeface="+mn-ea"/>
                  <a:cs typeface="Times New Roman" panose="02020603050405020304" pitchFamily="18" charset="0"/>
                </a:endParaRPr>
              </a:p>
              <a:p>
                <a:pPr eaLnBrk="1" hangingPunct="1">
                  <a:spcBef>
                    <a:spcPct val="50000"/>
                  </a:spcBef>
                  <a:buFontTx/>
                  <a:buChar char="•"/>
                </a:pP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8445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09800" y="2950415"/>
                <a:ext cx="6097712" cy="1072666"/>
              </a:xfrm>
              <a:prstGeom prst="rect">
                <a:avLst/>
              </a:prstGeom>
              <a:blipFill>
                <a:blip r:embed="rId3"/>
                <a:stretch>
                  <a:fillRect l="-4400" t="-68750" b="-465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A41589E-FB79-A222-D0D2-C28B5B33733C}"/>
                  </a:ext>
                </a:extLst>
              </p:cNvPr>
              <p:cNvSpPr txBox="1"/>
              <p:nvPr/>
            </p:nvSpPr>
            <p:spPr>
              <a:xfrm>
                <a:off x="3575720" y="2983693"/>
                <a:ext cx="693339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A41589E-FB79-A222-D0D2-C28B5B337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983693"/>
                <a:ext cx="693339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19A59A1-B6E1-362B-BF89-40284D2A78F6}"/>
                  </a:ext>
                </a:extLst>
              </p:cNvPr>
              <p:cNvSpPr txBox="1"/>
              <p:nvPr/>
            </p:nvSpPr>
            <p:spPr>
              <a:xfrm>
                <a:off x="2567608" y="2483422"/>
                <a:ext cx="6098720" cy="2224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sz="2400" dirty="0">
                    <a:solidFill>
                      <a:schemeClr val="bg2"/>
                    </a:solidFill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eqArr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𝜆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0</m:t>
                            </m:r>
                          </m:lim>
                        </m:limLow>
                        <m:nary>
                          <m:naryPr>
                            <m:chr m:val="∑"/>
                            <m:limLoc m:val="undOvr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sup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​</m:t>
                            </m:r>
                          </m:e>
                        </m:nary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&amp;</m:t>
                        </m:r>
                        <m:d>
                          <m:dPr>
                            <m:begChr m:val="["/>
                            <m:endChr m:val="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𝜁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𝑦𝑧</m:t>
                                </m:r>
                              </m:sub>
                            </m:sSub>
                          </m:e>
                        </m:d>
                      </m:e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&amp;</m:t>
                        </m:r>
                        <m:d>
                          <m:dPr>
                            <m:begChr m:val=""/>
                            <m:endChr m:val="]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𝑄</m:t>
                            </m:r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𝜁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𝑧𝑥</m:t>
                                </m:r>
                              </m:sub>
                            </m:sSub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𝑅</m:t>
                            </m:r>
                            <m:d>
                              <m:d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𝜉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𝜂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𝜁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  <m:sSub>
                              <m:sSub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Δ</m:t>
                                    </m:r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𝑥𝑦</m:t>
                                </m:r>
                              </m:sub>
                            </m:sSub>
                          </m:e>
                        </m:d>
                      </m:e>
                    </m:eqAr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19A59A1-B6E1-362B-BF89-40284D2A7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2483422"/>
                <a:ext cx="6098720" cy="2224391"/>
              </a:xfrm>
              <a:prstGeom prst="rect">
                <a:avLst/>
              </a:prstGeom>
              <a:blipFill>
                <a:blip r:embed="rId5"/>
                <a:stretch>
                  <a:fillRect r="-14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6D131E4-D9CE-DA66-E649-73C65E072DF7}"/>
                  </a:ext>
                </a:extLst>
              </p:cNvPr>
              <p:cNvSpPr txBox="1"/>
              <p:nvPr/>
            </p:nvSpPr>
            <p:spPr>
              <a:xfrm>
                <a:off x="4511824" y="2229749"/>
                <a:ext cx="6097712" cy="4629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lim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𝜆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→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nary>
                      <m:naryPr>
                        <m:chr m:val="∑"/>
                        <m:limLoc m:val="undOvr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𝜉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𝜁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Δ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2400" i="1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E6D131E4-D9CE-DA66-E649-73C65E072D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2229749"/>
                <a:ext cx="6097712" cy="462947"/>
              </a:xfrm>
              <a:prstGeom prst="rect">
                <a:avLst/>
              </a:prstGeom>
              <a:blipFill>
                <a:blip r:embed="rId6"/>
                <a:stretch>
                  <a:fillRect t="-128947" b="-1960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utoUpdateAnimBg="0"/>
      <p:bldP spid="18442" grpId="0" build="p" autoUpdateAnimBg="0"/>
      <p:bldP spid="18444" grpId="0" build="p" autoUpdateAnimBg="0" advAuto="0"/>
      <p:bldP spid="18445" grpId="0" build="p" autoUpdateAnimBg="0"/>
      <p:bldP spid="4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533400"/>
            <a:ext cx="1295400" cy="609600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性质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133600" y="2224088"/>
            <a:ext cx="1752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联系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157918" y="3558205"/>
            <a:ext cx="121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endParaRPr lang="en-US" altLang="zh-CN" sz="2400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2135877" y="4661489"/>
            <a:ext cx="35702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上述联系公式是否矛盾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?</a:t>
            </a:r>
          </a:p>
        </p:txBody>
      </p:sp>
      <p:sp>
        <p:nvSpPr>
          <p:cNvPr id="19467" name="Text Box 11"/>
          <p:cNvSpPr txBox="1">
            <a:spLocks noChangeArrowheads="1"/>
          </p:cNvSpPr>
          <p:nvPr/>
        </p:nvSpPr>
        <p:spPr bwMode="auto">
          <a:xfrm>
            <a:off x="2128100" y="4134797"/>
            <a:ext cx="90804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两类曲面积分的定义一个与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的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方向无关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一个与</a:t>
            </a:r>
            <a:r>
              <a:rPr lang="zh-CN" altLang="en-US" sz="2400" i="1" dirty="0" smtClean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 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  <a:ea typeface="+mn-ea"/>
              </a:rPr>
              <a:t>的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方向有关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</a:t>
            </a:r>
            <a:endParaRPr lang="zh-CN" altLang="en-US" sz="2400" i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38DDE18-9D8A-A8B5-B2D7-27C4B68CA52B}"/>
                  </a:ext>
                </a:extLst>
              </p:cNvPr>
              <p:cNvSpPr txBox="1"/>
              <p:nvPr/>
            </p:nvSpPr>
            <p:spPr>
              <a:xfrm>
                <a:off x="3877839" y="1078980"/>
                <a:ext cx="7190556" cy="678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538DDE18-9D8A-A8B5-B2D7-27C4B68CA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839" y="1078980"/>
                <a:ext cx="7190556" cy="678584"/>
              </a:xfrm>
              <a:prstGeom prst="rect">
                <a:avLst/>
              </a:prstGeom>
              <a:blipFill>
                <a:blip r:embed="rId2"/>
                <a:stretch>
                  <a:fillRect t="-85586" b="-1558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53FB8F4-9EF9-241D-BA72-4D7894BA7ECD}"/>
                  </a:ext>
                </a:extLst>
              </p:cNvPr>
              <p:cNvSpPr txBox="1"/>
              <p:nvPr/>
            </p:nvSpPr>
            <p:spPr>
              <a:xfrm>
                <a:off x="3920981" y="2707272"/>
                <a:ext cx="7190556" cy="6785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∬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func>
                      <m:funcPr>
                        <m:ctrlPr>
                          <a:rPr lang="en-US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func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𝑄</m:t>
                    </m:r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func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 </m:t>
                    </m:r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cos</m:t>
                        </m:r>
                      </m:fName>
                      <m:e>
                        <m: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𝛾</m:t>
                        </m:r>
                        <m:r>
                          <a:rPr lang="en-US" altLang="zh-CN" sz="2400" b="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  <m:r>
                          <m:rPr>
                            <m:nor/>
                          </m:rPr>
                          <a:rPr lang="zh-CN" altLang="en-US" sz="2400" i="1" dirty="0">
                            <a:solidFill>
                              <a:schemeClr val="bg2"/>
                            </a:solidFill>
                            <a:latin typeface="+mn-ea"/>
                          </a:rPr>
                          <m:t> </m:t>
                        </m:r>
                      </m:e>
                    </m:func>
                  </m:oMath>
                </a14:m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253FB8F4-9EF9-241D-BA72-4D7894BA7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0981" y="2707272"/>
                <a:ext cx="7190556" cy="678584"/>
              </a:xfrm>
              <a:prstGeom prst="rect">
                <a:avLst/>
              </a:prstGeom>
              <a:blipFill>
                <a:blip r:embed="rId3"/>
                <a:stretch>
                  <a:fillRect l="-2542" t="-85586" b="-1558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E3510E-6F2F-9CC7-DBCD-71A2298F5A1C}"/>
                  </a:ext>
                </a:extLst>
              </p:cNvPr>
              <p:cNvSpPr txBox="1"/>
              <p:nvPr/>
            </p:nvSpPr>
            <p:spPr>
              <a:xfrm>
                <a:off x="3143672" y="601139"/>
                <a:ext cx="609771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sSup>
                          <m:sSupPr>
                            <m:ctrlPr>
                              <a:rPr lang="en-US" altLang="zh-CN" sz="2400" i="1" smtClean="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Σ</m:t>
                            </m:r>
                          </m:e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m:rPr>
                        <m:sty m:val="p"/>
                      </m:rP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y</m:t>
                    </m:r>
                  </m:oMath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E3510E-6F2F-9CC7-DBCD-71A2298F5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601139"/>
                <a:ext cx="6097712" cy="518668"/>
              </a:xfrm>
              <a:prstGeom prst="rect">
                <a:avLst/>
              </a:prstGeom>
              <a:blipFill>
                <a:blip r:embed="rId4"/>
                <a:stretch>
                  <a:fillRect l="-820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A6BEE9-F8EB-F930-75EF-2F08BF5CBEBB}"/>
                  </a:ext>
                </a:extLst>
              </p:cNvPr>
              <p:cNvSpPr txBox="1"/>
              <p:nvPr/>
            </p:nvSpPr>
            <p:spPr>
              <a:xfrm>
                <a:off x="3143672" y="2224088"/>
                <a:ext cx="6097712" cy="5186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nary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d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endParaRPr lang="zh-CN" altLang="en-US" sz="2400" i="1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2A6BEE9-F8EB-F930-75EF-2F08BF5CB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2224088"/>
                <a:ext cx="6097712" cy="518668"/>
              </a:xfrm>
              <a:prstGeom prst="rect">
                <a:avLst/>
              </a:prstGeom>
              <a:blipFill>
                <a:blip r:embed="rId5"/>
                <a:stretch>
                  <a:fillRect l="-8200" t="-142353" b="-20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utoUpdateAnimBg="0"/>
      <p:bldP spid="19464" grpId="0" build="p" autoUpdateAnimBg="0"/>
      <p:bldP spid="19466" grpId="0" build="p" autoUpdateAnimBg="0"/>
      <p:bldP spid="19467" grpId="0" build="p" autoUpdateAnimBg="0"/>
      <p:bldP spid="4" grpId="0"/>
      <p:bldP spid="5" grpId="0"/>
      <p:bldP spid="7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3125" y="319088"/>
            <a:ext cx="4038600" cy="6858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2.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常用计算公式及方法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362200" y="1247776"/>
            <a:ext cx="152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面积分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819526" y="984251"/>
            <a:ext cx="2886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第一类 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对面积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819526" y="1552576"/>
            <a:ext cx="28860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第二类 </a:t>
            </a:r>
            <a:r>
              <a:rPr lang="en-US" altLang="zh-CN" sz="240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对坐标</a:t>
            </a:r>
            <a:r>
              <a:rPr lang="en-US" altLang="zh-CN" sz="2400">
                <a:solidFill>
                  <a:srgbClr val="000000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auto">
          <a:xfrm>
            <a:off x="6629400" y="1517650"/>
            <a:ext cx="1143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7772400" y="1243807"/>
            <a:ext cx="1905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二重积分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143126" y="2157413"/>
            <a:ext cx="3190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(1)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统一积分变量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818188" y="2122489"/>
            <a:ext cx="3859212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代入曲面方程 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方程不同时分片积分</a:t>
            </a:r>
            <a:r>
              <a:rPr lang="en-US" altLang="zh-CN" sz="2400">
                <a:solidFill>
                  <a:srgbClr val="000000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5029200" y="2462213"/>
            <a:ext cx="6477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143125" y="3536951"/>
            <a:ext cx="31257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+mn-ea"/>
                <a:ea typeface="+mn-ea"/>
              </a:rPr>
              <a:t>(2) </a:t>
            </a: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积分元素投影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5191126" y="3228976"/>
            <a:ext cx="334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第一类： 面积投影</a:t>
            </a: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5191126" y="3900488"/>
            <a:ext cx="3419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第二类： 有向投影</a:t>
            </a:r>
          </a:p>
        </p:txBody>
      </p:sp>
      <p:sp>
        <p:nvSpPr>
          <p:cNvPr id="20497" name="Text Box 17"/>
          <p:cNvSpPr txBox="1">
            <a:spLocks noChangeArrowheads="1"/>
          </p:cNvSpPr>
          <p:nvPr/>
        </p:nvSpPr>
        <p:spPr bwMode="auto">
          <a:xfrm>
            <a:off x="2143126" y="4510088"/>
            <a:ext cx="2911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(4)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确定积分域</a:t>
            </a:r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auto">
          <a:xfrm>
            <a:off x="5257800" y="4510088"/>
            <a:ext cx="525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把曲面积分域投影到相关坐标面 </a:t>
            </a:r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auto">
          <a:xfrm>
            <a:off x="2143126" y="5272088"/>
            <a:ext cx="7229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注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：二重积分是第一类曲面积分的特殊情况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>
            <a:off x="4610100" y="4821238"/>
            <a:ext cx="6477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503" name="AutoShape 23"/>
          <p:cNvSpPr/>
          <p:nvPr/>
        </p:nvSpPr>
        <p:spPr bwMode="auto">
          <a:xfrm>
            <a:off x="3657600" y="106045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505" name="AutoShape 25"/>
          <p:cNvSpPr/>
          <p:nvPr/>
        </p:nvSpPr>
        <p:spPr bwMode="auto">
          <a:xfrm>
            <a:off x="6400800" y="106045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0506" name="Text Box 26"/>
          <p:cNvSpPr txBox="1">
            <a:spLocks noChangeArrowheads="1"/>
          </p:cNvSpPr>
          <p:nvPr/>
        </p:nvSpPr>
        <p:spPr bwMode="auto">
          <a:xfrm>
            <a:off x="6689725" y="1081088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>
                <a:solidFill>
                  <a:srgbClr val="000000"/>
                </a:solidFill>
                <a:latin typeface="+mn-ea"/>
                <a:ea typeface="+mn-ea"/>
              </a:rPr>
              <a:t>转化</a:t>
            </a:r>
          </a:p>
        </p:txBody>
      </p:sp>
      <p:sp>
        <p:nvSpPr>
          <p:cNvPr id="20507" name="AutoShape 27"/>
          <p:cNvSpPr/>
          <p:nvPr/>
        </p:nvSpPr>
        <p:spPr bwMode="auto">
          <a:xfrm>
            <a:off x="5029200" y="3367088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5" grpId="0" autoUpdateAnimBg="0"/>
      <p:bldP spid="20486" grpId="0" autoUpdateAnimBg="0"/>
      <p:bldP spid="20489" grpId="0" autoUpdateAnimBg="0"/>
      <p:bldP spid="20490" grpId="0" autoUpdateAnimBg="0"/>
      <p:bldP spid="20491" grpId="0" build="p" autoUpdateAnimBg="0"/>
      <p:bldP spid="20493" grpId="0" autoUpdateAnimBg="0"/>
      <p:bldP spid="20495" grpId="0" autoUpdateAnimBg="0"/>
      <p:bldP spid="20496" grpId="0" autoUpdateAnimBg="0"/>
      <p:bldP spid="20497" grpId="0" autoUpdateAnimBg="0"/>
      <p:bldP spid="20498" grpId="0" autoUpdateAnimBg="0"/>
      <p:bldP spid="20500" grpId="0" autoUpdateAnimBg="0"/>
      <p:bldP spid="20506" grpId="0" build="p" autoUpdateAnimBg="0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4511824" y="3532223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（上侧取“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+”,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下侧取“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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”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733331" y="4149080"/>
                <a:ext cx="85344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eaLnBrk="1" hangingPunct="1"/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类似可考虑在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𝑦𝑂𝑧</m:t>
                    </m:r>
                  </m:oMath>
                </a14:m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面及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𝑧𝑂𝑥</m:t>
                    </m:r>
                  </m:oMath>
                </a14:m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面上的二重积分转化公式 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.</a:t>
                </a:r>
              </a:p>
            </p:txBody>
          </p:sp>
        </mc:Choice>
        <mc:Fallback xmlns="">
          <p:sp>
            <p:nvSpPr>
              <p:cNvPr id="21512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33331" y="4149080"/>
                <a:ext cx="8534400" cy="461665"/>
              </a:xfrm>
              <a:prstGeom prst="rect">
                <a:avLst/>
              </a:prstGeom>
              <a:blipFill>
                <a:blip r:embed="rId2"/>
                <a:stretch>
                  <a:fillRect l="-1071" t="-14667" b="-26667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67E0DF-548E-6719-2F74-A06D01041533}"/>
                  </a:ext>
                </a:extLst>
              </p:cNvPr>
              <p:cNvSpPr txBox="1"/>
              <p:nvPr/>
            </p:nvSpPr>
            <p:spPr>
              <a:xfrm>
                <a:off x="1759869" y="932827"/>
                <a:ext cx="6098720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当</a:t>
                </a:r>
                <a14:m>
                  <m:oMath xmlns:m="http://schemas.openxmlformats.org/officeDocument/2006/math">
                    <m:r>
                      <a:rPr lang="zh-CN" altLang="en-US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𝛴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: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zh-CN" altLang="en-US" sz="2400" b="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),(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 </m:t>
                    </m:r>
                    <m:r>
                      <a:rPr lang="zh-CN" altLang="en-US" sz="2400" b="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∈</m:t>
                    </m:r>
                    <m:sSub>
                      <m:sSubPr>
                        <m:ctrlP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𝐷</m:t>
                        </m:r>
                      </m:e>
                      <m:sub>
                        <m:r>
                          <a:rPr lang="zh-CN" altLang="en-US" sz="2400" b="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时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endParaRPr lang="zh-CN" altLang="en-US" sz="2400" dirty="0"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FE67E0DF-548E-6719-2F74-A06D01041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9869" y="932827"/>
                <a:ext cx="6098720" cy="490840"/>
              </a:xfrm>
              <a:prstGeom prst="rect">
                <a:avLst/>
              </a:prstGeom>
              <a:blipFill>
                <a:blip r:embed="rId3"/>
                <a:stretch>
                  <a:fillRect l="-1600" t="-13580" b="-172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4785CE1-3BD4-46E7-8125-8175B25E81EE}"/>
                  </a:ext>
                </a:extLst>
              </p:cNvPr>
              <p:cNvSpPr txBox="1"/>
              <p:nvPr/>
            </p:nvSpPr>
            <p:spPr>
              <a:xfrm>
                <a:off x="1828800" y="1489272"/>
                <a:ext cx="8534399" cy="9716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𝛴</m:t>
                          </m:r>
                        </m:sub>
                        <m:sup/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𝑓</m:t>
                          </m:r>
                        </m:e>
                      </m:nary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))</m:t>
                      </m:r>
                      <m:rad>
                        <m:radPr>
                          <m:degHide m:val="on"/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radPr>
                        <m:deg/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1+</m:t>
                          </m:r>
                          <m:sSubSup>
                            <m:sSubSup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sub>
                            <m:sup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Sup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  <m:sup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bSup>
                        </m:e>
                      </m:rad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i="1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4785CE1-3BD4-46E7-8125-8175B25E8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1489272"/>
                <a:ext cx="8534399" cy="9716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74E7529-01C1-832B-3465-B3A708DE3305}"/>
                  </a:ext>
                </a:extLst>
              </p:cNvPr>
              <p:cNvSpPr txBox="1"/>
              <p:nvPr/>
            </p:nvSpPr>
            <p:spPr>
              <a:xfrm>
                <a:off x="1343472" y="2526553"/>
                <a:ext cx="8534399" cy="932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𝛴</m:t>
                          </m:r>
                        </m:sub>
                        <m:sup/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=±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zh-CN" altLang="en-US" sz="2400" b="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𝑥𝑦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zh-CN" altLang="en-US" sz="2400" b="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𝑑𝑥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b="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i="1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874E7529-01C1-832B-3465-B3A708DE3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2526553"/>
                <a:ext cx="8534399" cy="932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 build="p" autoUpdateAnimBg="0"/>
      <p:bldP spid="21512" grpId="0" build="p" autoUpdateAnimBg="0"/>
      <p:bldP spid="7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6279338" y="689123"/>
            <a:ext cx="44251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其方向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用法向量</a:t>
            </a:r>
            <a:r>
              <a:rPr lang="zh-CN" altLang="en-US" sz="2400" dirty="0" smtClean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指向</a:t>
            </a:r>
            <a:r>
              <a:rPr lang="zh-CN" altLang="en-US" sz="2400" dirty="0" smtClean="0">
                <a:solidFill>
                  <a:schemeClr val="bg2"/>
                </a:solidFill>
                <a:latin typeface="+mn-ea"/>
              </a:rPr>
              <a:t>表示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</a:rPr>
              <a:t>:</a:t>
            </a:r>
            <a:endParaRPr lang="zh-CN" altLang="en-US" sz="2400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825625" y="1365256"/>
            <a:ext cx="175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方向余弦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3485482" y="2061646"/>
            <a:ext cx="2133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&gt;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为前侧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&lt;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为后侧</a:t>
            </a:r>
          </a:p>
        </p:txBody>
      </p:sp>
      <p:sp>
        <p:nvSpPr>
          <p:cNvPr id="43016" name="Text Box 8"/>
          <p:cNvSpPr txBox="1">
            <a:spLocks noChangeArrowheads="1"/>
          </p:cNvSpPr>
          <p:nvPr/>
        </p:nvSpPr>
        <p:spPr bwMode="auto">
          <a:xfrm>
            <a:off x="8924924" y="1358897"/>
            <a:ext cx="167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封闭曲面</a:t>
            </a:r>
          </a:p>
        </p:txBody>
      </p:sp>
      <p:sp>
        <p:nvSpPr>
          <p:cNvPr id="43017" name="Text Box 9"/>
          <p:cNvSpPr txBox="1">
            <a:spLocks noChangeArrowheads="1"/>
          </p:cNvSpPr>
          <p:nvPr/>
        </p:nvSpPr>
        <p:spPr bwMode="auto">
          <a:xfrm>
            <a:off x="5372262" y="2054226"/>
            <a:ext cx="20574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&gt;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为右侧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&lt;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为左侧 </a:t>
            </a:r>
          </a:p>
        </p:txBody>
      </p:sp>
      <p:sp>
        <p:nvSpPr>
          <p:cNvPr id="43018" name="Text Box 10"/>
          <p:cNvSpPr txBox="1">
            <a:spLocks noChangeArrowheads="1"/>
          </p:cNvSpPr>
          <p:nvPr/>
        </p:nvSpPr>
        <p:spPr bwMode="auto">
          <a:xfrm>
            <a:off x="7124700" y="2054226"/>
            <a:ext cx="2286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&gt;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为上侧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&lt; 0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为下侧</a:t>
            </a:r>
          </a:p>
        </p:txBody>
      </p:sp>
      <p:sp>
        <p:nvSpPr>
          <p:cNvPr id="43019" name="Text Box 11"/>
          <p:cNvSpPr txBox="1">
            <a:spLocks noChangeArrowheads="1"/>
          </p:cNvSpPr>
          <p:nvPr/>
        </p:nvSpPr>
        <p:spPr bwMode="auto">
          <a:xfrm>
            <a:off x="9144000" y="2016126"/>
            <a:ext cx="1219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外侧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内侧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2128838" y="3348038"/>
            <a:ext cx="40433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•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设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zh-CN" sz="2400" dirty="0">
                <a:solidFill>
                  <a:schemeClr val="bg2"/>
                </a:solidFill>
                <a:latin typeface="+mn-ea"/>
                <a:ea typeface="+mn-ea"/>
              </a:rPr>
              <a:t> 为有向曲面,</a:t>
            </a: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1828963" y="2374900"/>
            <a:ext cx="1752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侧的规定</a:t>
            </a:r>
          </a:p>
        </p:txBody>
      </p:sp>
      <p:grpSp>
        <p:nvGrpSpPr>
          <p:cNvPr id="43025" name="Group 17"/>
          <p:cNvGrpSpPr/>
          <p:nvPr/>
        </p:nvGrpSpPr>
        <p:grpSpPr bwMode="auto">
          <a:xfrm>
            <a:off x="1878014" y="1443039"/>
            <a:ext cx="8637587" cy="1800225"/>
            <a:chOff x="223" y="960"/>
            <a:chExt cx="5441" cy="1134"/>
          </a:xfrm>
        </p:grpSpPr>
        <p:sp>
          <p:nvSpPr>
            <p:cNvPr id="43026" name="Line 18"/>
            <p:cNvSpPr>
              <a:spLocks noChangeShapeType="1"/>
            </p:cNvSpPr>
            <p:nvPr/>
          </p:nvSpPr>
          <p:spPr bwMode="auto">
            <a:xfrm>
              <a:off x="223" y="1236"/>
              <a:ext cx="5441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43027" name="Line 19"/>
            <p:cNvSpPr>
              <a:spLocks noChangeShapeType="1"/>
            </p:cNvSpPr>
            <p:nvPr/>
          </p:nvSpPr>
          <p:spPr bwMode="auto">
            <a:xfrm>
              <a:off x="2388" y="960"/>
              <a:ext cx="0" cy="113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43028" name="Line 20"/>
            <p:cNvSpPr>
              <a:spLocks noChangeShapeType="1"/>
            </p:cNvSpPr>
            <p:nvPr/>
          </p:nvSpPr>
          <p:spPr bwMode="auto">
            <a:xfrm>
              <a:off x="3528" y="960"/>
              <a:ext cx="0" cy="113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43029" name="Line 21"/>
            <p:cNvSpPr>
              <a:spLocks noChangeShapeType="1"/>
            </p:cNvSpPr>
            <p:nvPr/>
          </p:nvSpPr>
          <p:spPr bwMode="auto">
            <a:xfrm>
              <a:off x="4656" y="960"/>
              <a:ext cx="0" cy="113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43030" name="Line 22"/>
            <p:cNvSpPr>
              <a:spLocks noChangeShapeType="1"/>
            </p:cNvSpPr>
            <p:nvPr/>
          </p:nvSpPr>
          <p:spPr bwMode="auto">
            <a:xfrm>
              <a:off x="1224" y="960"/>
              <a:ext cx="0" cy="113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3031" name="Rectangle 23"/>
          <p:cNvSpPr>
            <a:spLocks noGrp="1" noChangeArrowheads="1"/>
          </p:cNvSpPr>
          <p:nvPr>
            <p:ph type="title"/>
          </p:nvPr>
        </p:nvSpPr>
        <p:spPr>
          <a:xfrm>
            <a:off x="2128838" y="596264"/>
            <a:ext cx="4953000" cy="609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指定了侧的曲面叫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有向曲面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033" name="Text Box 25"/>
              <p:cNvSpPr txBox="1">
                <a:spLocks noChangeArrowheads="1"/>
              </p:cNvSpPr>
              <p:nvPr/>
            </p:nvSpPr>
            <p:spPr bwMode="auto">
              <a:xfrm>
                <a:off x="4957762" y="3355458"/>
                <a:ext cx="1747837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其面元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Δ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3033" name="Text 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57762" y="3355458"/>
                <a:ext cx="1747837" cy="461665"/>
              </a:xfrm>
              <a:prstGeom prst="rect">
                <a:avLst/>
              </a:prstGeom>
              <a:blipFill>
                <a:blip r:embed="rId2"/>
                <a:stretch>
                  <a:fillRect l="-5226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034" name="Text Box 26"/>
              <p:cNvSpPr txBox="1">
                <a:spLocks noChangeArrowheads="1"/>
              </p:cNvSpPr>
              <p:nvPr/>
            </p:nvSpPr>
            <p:spPr bwMode="auto">
              <a:xfrm>
                <a:off x="6254650" y="3355458"/>
                <a:ext cx="5937350" cy="4954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在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𝑥𝑂𝑦</m:t>
                    </m:r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面上的投影记为</a:t>
                </a: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Δ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)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3034" name="Text 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54650" y="3355458"/>
                <a:ext cx="5937350" cy="495457"/>
              </a:xfrm>
              <a:prstGeom prst="rect">
                <a:avLst/>
              </a:prstGeom>
              <a:blipFill>
                <a:blip r:embed="rId3"/>
                <a:stretch>
                  <a:fillRect l="-1540" t="-13415" b="-1585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037" name="Text Box 29"/>
              <p:cNvSpPr txBox="1">
                <a:spLocks noChangeArrowheads="1"/>
              </p:cNvSpPr>
              <p:nvPr/>
            </p:nvSpPr>
            <p:spPr bwMode="auto">
              <a:xfrm>
                <a:off x="1821827" y="3954956"/>
                <a:ext cx="6882282" cy="4908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Δ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𝑆</m:t>
                    </m:r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)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的面积为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dirty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a:rPr lang="en-US" altLang="zh-CN" sz="2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400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Δ</m:t>
                        </m:r>
                        <m:r>
                          <a:rPr lang="en-US" altLang="zh-CN" sz="2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𝜎</m:t>
                        </m:r>
                        <m:r>
                          <a:rPr lang="en-US" altLang="zh-CN" sz="2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)</m:t>
                        </m:r>
                      </m:e>
                      <m:sub>
                        <m:r>
                          <a:rPr lang="en-US" altLang="zh-CN" sz="2400" i="1" dirty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𝑥𝑦</m:t>
                        </m:r>
                      </m:sub>
                    </m:sSub>
                    <m:r>
                      <a:rPr lang="en-US" altLang="zh-CN" sz="2400" i="1" dirty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≥0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,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则规定</a:t>
                </a:r>
              </a:p>
            </p:txBody>
          </p:sp>
        </mc:Choice>
        <mc:Fallback xmlns="">
          <p:sp>
            <p:nvSpPr>
              <p:cNvPr id="43037" name="Text 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1827" y="3954956"/>
                <a:ext cx="6882282" cy="490840"/>
              </a:xfrm>
              <a:prstGeom prst="rect">
                <a:avLst/>
              </a:prstGeom>
              <a:blipFill>
                <a:blip r:embed="rId4"/>
                <a:stretch>
                  <a:fillRect l="-797" t="-13750" b="-1875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0733EF4-4F45-3573-B1FF-2F48858D94DB}"/>
                  </a:ext>
                </a:extLst>
              </p:cNvPr>
              <p:cNvSpPr txBox="1"/>
              <p:nvPr/>
            </p:nvSpPr>
            <p:spPr>
              <a:xfrm>
                <a:off x="3099853" y="1379239"/>
                <a:ext cx="24527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𝛼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0733EF4-4F45-3573-B1FF-2F48858D9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9853" y="1379239"/>
                <a:ext cx="245270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500D692-18DB-D543-EE47-6DF70CF8BD75}"/>
                  </a:ext>
                </a:extLst>
              </p:cNvPr>
              <p:cNvSpPr txBox="1"/>
              <p:nvPr/>
            </p:nvSpPr>
            <p:spPr>
              <a:xfrm>
                <a:off x="4716837" y="1381741"/>
                <a:ext cx="31250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𝛽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7500D692-18DB-D543-EE47-6DF70CF8B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837" y="1381741"/>
                <a:ext cx="3125002" cy="461665"/>
              </a:xfrm>
              <a:prstGeom prst="rect">
                <a:avLst/>
              </a:prstGeom>
              <a:blipFill>
                <a:blip r:embed="rId6"/>
                <a:stretch>
                  <a:fillRect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9543FC4-F9AA-AF43-E728-B4D620B667DE}"/>
                  </a:ext>
                </a:extLst>
              </p:cNvPr>
              <p:cNvSpPr txBox="1"/>
              <p:nvPr/>
            </p:nvSpPr>
            <p:spPr>
              <a:xfrm>
                <a:off x="7474867" y="1379238"/>
                <a:ext cx="122924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𝛾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19543FC4-F9AA-AF43-E728-B4D620B667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4867" y="1379238"/>
                <a:ext cx="1229242" cy="461665"/>
              </a:xfrm>
              <a:prstGeom prst="rect">
                <a:avLst/>
              </a:prstGeom>
              <a:blipFill>
                <a:blip r:embed="rId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CB10028-6830-CBF1-EB1F-AE60532063CE}"/>
                  </a:ext>
                </a:extLst>
              </p:cNvPr>
              <p:cNvSpPr txBox="1"/>
              <p:nvPr/>
            </p:nvSpPr>
            <p:spPr>
              <a:xfrm>
                <a:off x="1096965" y="4660401"/>
                <a:ext cx="8435972" cy="14830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𝑥𝑦</m:t>
                          </m:r>
                        </m:sub>
                      </m:sSub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mPr>
                            <m:mr>
                              <m:e/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zh-CN" sz="2400" smtClean="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当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cos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𝛾</m:t>
                                </m:r>
                                <m: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&gt;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0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zh-CN" sz="240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时 </m:t>
                                </m:r>
                              </m:e>
                              <m:e/>
                            </m:mr>
                            <m:mr>
                              <m:e/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zh-CN" sz="2400" smtClean="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当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cos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𝛾</m:t>
                                </m:r>
                                <m: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&lt;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0</m:t>
                                </m:r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zh-CN" sz="2400">
                                    <a:solidFill>
                                      <a:schemeClr val="tx1"/>
                                    </a:solidFill>
                                    <a:latin typeface="+mn-ea"/>
                                    <a:ea typeface="+mn-ea"/>
                                  </a:rPr>
                                  <m:t>时 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</m:e>
                            </m:mr>
                            <m:mr>
                              <m:e/>
                              <m:e>
                                <m:r>
                                  <m:rPr>
                                    <m:nor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  <m:r>
                                  <m:rPr>
                                    <m:nor/>
                                  </m:rPr>
                                  <a:rPr lang="zh-CN" altLang="zh-CN" sz="2400">
                                    <a:solidFill>
                                      <a:schemeClr val="bg2"/>
                                    </a:solidFill>
                                    <a:latin typeface="+mn-ea"/>
                                    <a:ea typeface="+mn-ea"/>
                                  </a:rPr>
                                  <m:t> </m:t>
                                </m:r>
                              </m:e>
                              <m:e>
                                <m:r>
                                  <a:rPr lang="en-US" altLang="zh-CN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Δ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𝑆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)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𝑦𝑧</m:t>
                                    </m:r>
                                  </m:sub>
                                </m:sSub>
                                <m: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Δ</m:t>
                                </m:r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𝑆</m:t>
                                </m:r>
                                <m:sSub>
                                  <m:sSubPr>
                                    <m:ctrlPr>
                                      <a:rPr lang="zh-CN" altLang="zh-CN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40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)</m:t>
                                    </m:r>
                                  </m:e>
                                  <m:sub>
                                    <m:r>
                                      <a:rPr lang="en-US" altLang="zh-CN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𝑧𝑥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CB10028-6830-CBF1-EB1F-AE6053206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965" y="4660401"/>
                <a:ext cx="8435972" cy="14830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D31D359-FF75-6200-68DC-5C87CA686252}"/>
                  </a:ext>
                </a:extLst>
              </p:cNvPr>
              <p:cNvSpPr txBox="1"/>
              <p:nvPr/>
            </p:nvSpPr>
            <p:spPr>
              <a:xfrm>
                <a:off x="3517773" y="4557537"/>
                <a:ext cx="1755979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𝜎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4D31D359-FF75-6200-68DC-5C87CA686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7773" y="4557537"/>
                <a:ext cx="1755979" cy="490840"/>
              </a:xfrm>
              <a:prstGeom prst="rect">
                <a:avLst/>
              </a:prstGeom>
              <a:blipFill>
                <a:blip r:embed="rId9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1D8B9FA-E299-2405-A90E-2878BA0F60DD}"/>
                  </a:ext>
                </a:extLst>
              </p:cNvPr>
              <p:cNvSpPr txBox="1"/>
              <p:nvPr/>
            </p:nvSpPr>
            <p:spPr>
              <a:xfrm>
                <a:off x="4859357" y="4589428"/>
                <a:ext cx="30505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当 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𝛾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&gt;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时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1D8B9FA-E299-2405-A90E-2878BA0F6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357" y="4589428"/>
                <a:ext cx="3050568" cy="461665"/>
              </a:xfrm>
              <a:prstGeom prst="rect">
                <a:avLst/>
              </a:prstGeom>
              <a:blipFill>
                <a:blip r:embed="rId10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528BB03-1E89-3A8F-07C5-C3C15A365415}"/>
                  </a:ext>
                </a:extLst>
              </p:cNvPr>
              <p:cNvSpPr txBox="1"/>
              <p:nvPr/>
            </p:nvSpPr>
            <p:spPr>
              <a:xfrm>
                <a:off x="4666983" y="5142304"/>
                <a:ext cx="346795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当 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𝛾</m:t>
                      </m:r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&lt;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时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6528BB03-1E89-3A8F-07C5-C3C15A3654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983" y="5142304"/>
                <a:ext cx="3467957" cy="461665"/>
              </a:xfrm>
              <a:prstGeom prst="rect">
                <a:avLst/>
              </a:prstGeom>
              <a:blipFill>
                <a:blip r:embed="rId11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DC8080E-53EB-C8BD-A0C3-2C32E6B3718E}"/>
                  </a:ext>
                </a:extLst>
              </p:cNvPr>
              <p:cNvSpPr txBox="1"/>
              <p:nvPr/>
            </p:nvSpPr>
            <p:spPr>
              <a:xfrm>
                <a:off x="3346648" y="5125879"/>
                <a:ext cx="2098228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𝜎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3DC8080E-53EB-C8BD-A0C3-2C32E6B37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648" y="5125879"/>
                <a:ext cx="2098228" cy="490840"/>
              </a:xfrm>
              <a:prstGeom prst="rect">
                <a:avLst/>
              </a:prstGeom>
              <a:blipFill>
                <a:blip r:embed="rId12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1B6A4B1-730B-712E-9D48-BB788F7C5A28}"/>
                  </a:ext>
                </a:extLst>
              </p:cNvPr>
              <p:cNvSpPr txBox="1"/>
              <p:nvPr/>
            </p:nvSpPr>
            <p:spPr>
              <a:xfrm>
                <a:off x="4956998" y="5686698"/>
                <a:ext cx="27625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当 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𝛾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≡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m:rPr>
                          <m:nor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 </m:t>
                      </m:r>
                      <m:r>
                        <m:rPr>
                          <m:nor/>
                        </m:rPr>
                        <a:rPr lang="zh-CN" altLang="zh-CN" sz="240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时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E1B6A4B1-730B-712E-9D48-BB788F7C5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998" y="5686698"/>
                <a:ext cx="2762536" cy="461665"/>
              </a:xfrm>
              <a:prstGeom prst="rect">
                <a:avLst/>
              </a:prstGeom>
              <a:blipFill>
                <a:blip r:embed="rId1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9B29908-EA2B-6F19-F259-1BEC054A2E68}"/>
                  </a:ext>
                </a:extLst>
              </p:cNvPr>
              <p:cNvSpPr txBox="1"/>
              <p:nvPr/>
            </p:nvSpPr>
            <p:spPr>
              <a:xfrm>
                <a:off x="3951615" y="5759336"/>
                <a:ext cx="4764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0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D9B29908-EA2B-6F19-F259-1BEC054A2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615" y="5759336"/>
                <a:ext cx="47643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0C85FD4-2DDD-5763-BDF9-03533AF12F1D}"/>
                  </a:ext>
                </a:extLst>
              </p:cNvPr>
              <p:cNvSpPr txBox="1"/>
              <p:nvPr/>
            </p:nvSpPr>
            <p:spPr>
              <a:xfrm>
                <a:off x="6096000" y="4889520"/>
                <a:ext cx="60977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zh-CN" altLang="zh-CN" sz="2400" smtClean="0">
                          <a:solidFill>
                            <a:schemeClr val="bg2"/>
                          </a:solidFill>
                          <a:latin typeface="+mn-ea"/>
                          <a:ea typeface="+mn-ea"/>
                        </a:rPr>
                        <m:t>类似可规定 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40C85FD4-2DDD-5763-BDF9-03533AF12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889520"/>
                <a:ext cx="6097712" cy="461665"/>
              </a:xfrm>
              <a:prstGeom prst="rect">
                <a:avLst/>
              </a:prstGeom>
              <a:blipFill>
                <a:blip r:embed="rId15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25600CA-B73E-6832-503D-D8CE2F019B87}"/>
                  </a:ext>
                </a:extLst>
              </p:cNvPr>
              <p:cNvSpPr txBox="1"/>
              <p:nvPr/>
            </p:nvSpPr>
            <p:spPr>
              <a:xfrm>
                <a:off x="8166510" y="5325183"/>
                <a:ext cx="1842855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𝑦𝑧</m:t>
                          </m:r>
                        </m:sub>
                      </m:sSub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Δ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𝑧𝑥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B25600CA-B73E-6832-503D-D8CE2F019B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6510" y="5325183"/>
                <a:ext cx="1842855" cy="490840"/>
              </a:xfrm>
              <a:prstGeom prst="rect">
                <a:avLst/>
              </a:prstGeom>
              <a:blipFill>
                <a:blip r:embed="rId16"/>
                <a:stretch>
                  <a:fillRect l="-2980" r="-8278" b="-1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30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30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30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30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3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3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3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3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3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3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 autoUpdateAnimBg="0"/>
      <p:bldP spid="43011" grpId="0" autoUpdateAnimBg="0"/>
      <p:bldP spid="43015" grpId="0" build="p" autoUpdateAnimBg="0"/>
      <p:bldP spid="43016" grpId="0" autoUpdateAnimBg="0"/>
      <p:bldP spid="43017" grpId="0" build="p" autoUpdateAnimBg="0"/>
      <p:bldP spid="43018" grpId="0" build="p" autoUpdateAnimBg="0"/>
      <p:bldP spid="43019" grpId="0" build="p" autoUpdateAnimBg="0"/>
      <p:bldP spid="43020" grpId="0" autoUpdateAnimBg="0"/>
      <p:bldP spid="43024" grpId="0" autoUpdateAnimBg="0"/>
      <p:bldP spid="43033" grpId="0" autoUpdateAnimBg="0"/>
      <p:bldP spid="43034" grpId="0" autoUpdateAnimBg="0"/>
      <p:bldP spid="43037" grpId="0" autoUpdateAnimBg="0"/>
      <p:bldP spid="3" grpId="0"/>
      <p:bldP spid="5" grpId="0"/>
      <p:bldP spid="7" grpId="0"/>
      <p:bldP spid="21" grpId="0"/>
      <p:bldP spid="4" grpId="0"/>
      <p:bldP spid="8" grpId="0"/>
      <p:bldP spid="10" grpId="0"/>
      <p:bldP spid="12" grpId="0"/>
      <p:bldP spid="14" grpId="0"/>
      <p:bldP spid="16" grpId="0"/>
      <p:bldP spid="20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1828800" y="841376"/>
            <a:ext cx="502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在第四卦限部分的上侧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计算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2207940" y="2664664"/>
            <a:ext cx="1295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提示</a:t>
            </a:r>
            <a:r>
              <a:rPr lang="en-US" altLang="zh-CN" sz="2400" b="1" dirty="0">
                <a:solidFill>
                  <a:schemeClr val="bg2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3175078" y="2638927"/>
            <a:ext cx="707206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求出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的法方向余弦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转化成第一类曲面积分</a:t>
            </a:r>
          </a:p>
          <a:p>
            <a:pPr eaLnBrk="1" hangingPunct="1">
              <a:spcBef>
                <a:spcPct val="50000"/>
              </a:spcBef>
            </a:pPr>
            <a:endParaRPr lang="en-US" altLang="zh-CN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659" name="Rectangle 35"/>
              <p:cNvSpPr>
                <a:spLocks noGrp="1" noChangeArrowheads="1"/>
              </p:cNvSpPr>
              <p:nvPr>
                <p:ph type="title"/>
              </p:nvPr>
            </p:nvSpPr>
            <p:spPr>
              <a:xfrm>
                <a:off x="3326284" y="215109"/>
                <a:ext cx="5506020" cy="609600"/>
              </a:xfrm>
              <a:noFill/>
            </p:spPr>
            <p:txBody>
              <a:bodyPr/>
              <a:lstStyle/>
              <a:p>
                <a:pPr algn="l"/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设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𝑓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𝐶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Σ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是平面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−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1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6659" name="Rectangle 3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326284" y="215109"/>
                <a:ext cx="5506020" cy="609600"/>
              </a:xfrm>
              <a:blipFill>
                <a:blip r:embed="rId2"/>
                <a:stretch>
                  <a:fillRect l="-1772" b="-8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665" name="Picture 41">
            <a:hlinkClick r:id="rId3" action="ppaction://hlinkpres?slideindex=1&amp;slidetitle=第六节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1964053" y="263947"/>
            <a:ext cx="1107611" cy="51869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练习</a:t>
            </a:r>
          </a:p>
        </p:txBody>
      </p:sp>
      <p:sp>
        <p:nvSpPr>
          <p:cNvPr id="21" name="Text Box 43"/>
          <p:cNvSpPr txBox="1">
            <a:spLocks noChangeArrowheads="1"/>
          </p:cNvSpPr>
          <p:nvPr/>
        </p:nvSpPr>
        <p:spPr bwMode="auto">
          <a:xfrm>
            <a:off x="983432" y="5157192"/>
            <a:ext cx="10292494" cy="46166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习题</a:t>
            </a:r>
            <a:r>
              <a:rPr lang="en-US" altLang="zh-CN" sz="2400" b="1" dirty="0" smtClean="0">
                <a:solidFill>
                  <a:srgbClr val="C00000"/>
                </a:solidFill>
                <a:latin typeface="+mn-ea"/>
                <a:ea typeface="+mn-ea"/>
              </a:rPr>
              <a:t>9.3</a:t>
            </a:r>
            <a:r>
              <a:rPr lang="zh-CN" altLang="en-US" sz="2400" b="1" dirty="0">
                <a:solidFill>
                  <a:srgbClr val="C00000"/>
                </a:solidFill>
                <a:latin typeface="+mn-ea"/>
                <a:ea typeface="+mn-ea"/>
              </a:rPr>
              <a:t> </a:t>
            </a:r>
            <a:r>
              <a:rPr lang="zh-CN" altLang="en-US" sz="2400" b="1" dirty="0" smtClean="0">
                <a:solidFill>
                  <a:srgbClr val="C00000"/>
                </a:solidFill>
                <a:latin typeface="+mn-ea"/>
                <a:ea typeface="+mn-ea"/>
              </a:rPr>
              <a:t>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4(1,3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); </a:t>
            </a:r>
            <a:r>
              <a:rPr lang="en-US" altLang="zh-CN" sz="2400" dirty="0" smtClean="0">
                <a:solidFill>
                  <a:schemeClr val="bg2"/>
                </a:solidFill>
                <a:latin typeface="+mn-ea"/>
                <a:ea typeface="+mn-ea"/>
              </a:rPr>
              <a:t>5; 6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0D43877-D008-37F0-2AFB-2DCD1226DA2F}"/>
                  </a:ext>
                </a:extLst>
              </p:cNvPr>
              <p:cNvSpPr txBox="1"/>
              <p:nvPr/>
            </p:nvSpPr>
            <p:spPr>
              <a:xfrm>
                <a:off x="2639616" y="1293124"/>
                <a:ext cx="7247026" cy="12439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𝐼</m:t>
                            </m:r>
                            <m:r>
                              <a:rPr lang="zh-CN" altLang="en-US" sz="240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=</m:t>
                            </m:r>
                            <m:nary>
                              <m:naryPr>
                                <m:chr m:val="∬"/>
                                <m:limLoc m:val="subSup"/>
                                <m:supHide m:val="on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</m:rPr>
                                  <a:rPr lang="zh-CN" altLang="en-US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sub>
                              <m:sup/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zh-CN" altLang="en-US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𝑓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(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𝑥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𝑦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,</m:t>
                                    </m:r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𝑧</m:t>
                                    </m:r>
                                    <m:r>
                                      <a:rPr lang="en-US" altLang="zh-CN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)</m:t>
                                    </m:r>
                                    <m:r>
                                      <a:rPr lang="zh-CN" altLang="en-US" sz="2400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+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x</m:t>
                                    </m:r>
                                  </m:e>
                                </m:d>
                              </m:e>
                            </m:nary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𝑧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dPr>
                              <m:e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2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𝑓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(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)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+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𝑧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</m:mr>
                        <m:mr>
                          <m:e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+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dPr>
                              <m:e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𝑓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(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𝑥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𝑦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,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)</m:t>
                                </m:r>
                                <m:r>
                                  <a:rPr lang="zh-CN" altLang="en-US" sz="24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+</m:t>
                                </m:r>
                                <m:r>
                                  <a:rPr lang="zh-CN" altLang="en-US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𝑧</m:t>
                                </m:r>
                              </m:e>
                            </m:d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  <m: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 </m:t>
                            </m:r>
                            <m:r>
                              <m:rPr>
                                <m:sty m:val="p"/>
                              </m:rPr>
                              <a:rPr lang="zh-CN" altLang="en-US" sz="24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d</m:t>
                            </m:r>
                            <m:r>
                              <a:rPr lang="zh-CN" altLang="en-US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</m:mr>
                      </m:m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0D43877-D008-37F0-2AFB-2DCD1226D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1293124"/>
                <a:ext cx="7247026" cy="12439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AA71596-3279-FFAF-AA65-F1B19574B87E}"/>
                  </a:ext>
                </a:extLst>
              </p:cNvPr>
              <p:cNvSpPr txBox="1"/>
              <p:nvPr/>
            </p:nvSpPr>
            <p:spPr>
              <a:xfrm>
                <a:off x="2295814" y="3075846"/>
                <a:ext cx="4415296" cy="8690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z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3AA71596-3279-FFAF-AA65-F1B19574B8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814" y="3075846"/>
                <a:ext cx="4415296" cy="86908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C29EFE3-AD41-6100-31E5-53A604C6C8DE}"/>
                  </a:ext>
                </a:extLst>
              </p:cNvPr>
              <p:cNvSpPr txBox="1"/>
              <p:nvPr/>
            </p:nvSpPr>
            <p:spPr>
              <a:xfrm>
                <a:off x="5883715" y="3057857"/>
                <a:ext cx="2054553" cy="8690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C29EFE3-AD41-6100-31E5-53A604C6C8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715" y="3057857"/>
                <a:ext cx="2054553" cy="86908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9AEDEFF-AB74-EEAD-A686-E16DE74B41CD}"/>
                  </a:ext>
                </a:extLst>
              </p:cNvPr>
              <p:cNvSpPr txBox="1"/>
              <p:nvPr/>
            </p:nvSpPr>
            <p:spPr>
              <a:xfrm>
                <a:off x="3070743" y="3928630"/>
                <a:ext cx="3007422" cy="922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nary>
                        <m:naryPr>
                          <m:limLoc m:val="subSup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−1</m:t>
                          </m:r>
                        </m:sub>
                        <m:sup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p>
                        <m:e>
                          <m:rad>
                            <m:radPr>
                              <m:deg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radPr>
                            <m:deg/>
                            <m:e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3</m:t>
                              </m:r>
                            </m:e>
                          </m:rad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D9AEDEFF-AB74-EEAD-A686-E16DE74B4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743" y="3928630"/>
                <a:ext cx="3007422" cy="922753"/>
              </a:xfrm>
              <a:prstGeom prst="rect">
                <a:avLst/>
              </a:prstGeom>
              <a:blipFill>
                <a:blip r:embed="rId8"/>
                <a:stretch>
                  <a:fillRect r="-3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84037A-4A3B-AD29-8489-5B0400A1CB8F}"/>
                  </a:ext>
                </a:extLst>
              </p:cNvPr>
              <p:cNvSpPr txBox="1"/>
              <p:nvPr/>
            </p:nvSpPr>
            <p:spPr>
              <a:xfrm>
                <a:off x="5883715" y="3989947"/>
                <a:ext cx="1192170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4484037A-4A3B-AD29-8489-5B0400A1C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715" y="3989947"/>
                <a:ext cx="1192170" cy="78380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49" grpId="0" build="p" autoUpdateAnimBg="0"/>
      <p:bldP spid="26653" grpId="0" autoUpdateAnimBg="0"/>
      <p:bldP spid="26654" grpId="0" autoUpdateAnimBg="0"/>
      <p:bldP spid="21" grpId="0" animBg="1"/>
      <p:bldP spid="3" grpId="0"/>
      <p:bldP spid="4" grpId="0"/>
      <p:bldP spid="7" grpId="0"/>
      <p:bldP spid="9" grpId="0"/>
      <p:bldP spid="1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3E03A06-950B-8C8A-B10C-286100075ABC}"/>
                  </a:ext>
                </a:extLst>
              </p:cNvPr>
              <p:cNvSpPr txBox="1"/>
              <p:nvPr/>
            </p:nvSpPr>
            <p:spPr>
              <a:xfrm>
                <a:off x="1303879" y="5257857"/>
                <a:ext cx="6097712" cy="1149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𝑐</m:t>
                          </m:r>
                        </m:den>
                      </m:f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C3E03A06-950B-8C8A-B10C-286100075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3879" y="5257857"/>
                <a:ext cx="6097712" cy="114948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C415D5D-BD6A-70F9-8BEB-07EA38038A16}"/>
                  </a:ext>
                </a:extLst>
              </p:cNvPr>
              <p:cNvSpPr txBox="1"/>
              <p:nvPr/>
            </p:nvSpPr>
            <p:spPr>
              <a:xfrm>
                <a:off x="2348745" y="404664"/>
                <a:ext cx="6097604" cy="7454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求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𝐼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∮"/>
                        <m:limLoc m:val="subSup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Σ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​</m:t>
                        </m:r>
                      </m:sup>
                      <m:e>
                        <m:d>
                          <m:d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den>
                            </m:f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𝑥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 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d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𝑦</m:t>
                                </m:r>
                              </m:num>
                              <m:den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𝑧</m:t>
                                </m:r>
                              </m:den>
                            </m:f>
                          </m:e>
                        </m:d>
                      </m:e>
                    </m:nary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其中</a:t>
                </a: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C415D5D-BD6A-70F9-8BEB-07EA38038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745" y="404664"/>
                <a:ext cx="6097604" cy="745460"/>
              </a:xfrm>
              <a:prstGeom prst="rect">
                <a:avLst/>
              </a:prstGeom>
              <a:blipFill>
                <a:blip r:embed="rId3"/>
                <a:stretch>
                  <a:fillRect l="-14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973832" y="483044"/>
            <a:ext cx="1371600" cy="619222"/>
          </a:xfrm>
        </p:spPr>
        <p:txBody>
          <a:bodyPr/>
          <a:lstStyle/>
          <a:p>
            <a:pPr algn="l"/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思考题</a:t>
            </a:r>
            <a:endParaRPr lang="zh-CN" altLang="en-US" sz="2400" b="1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821" name="Text Box 5"/>
              <p:cNvSpPr txBox="1">
                <a:spLocks noChangeArrowheads="1"/>
              </p:cNvSpPr>
              <p:nvPr/>
            </p:nvSpPr>
            <p:spPr bwMode="auto">
              <a:xfrm>
                <a:off x="6977608" y="439383"/>
                <a:ext cx="3942928" cy="668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altLang="zh-CN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𝑥</m:t>
                            </m:r>
                          </m:e>
                          <m:sup>
                            <m:r>
                              <a:rPr lang="en-US" altLang="zh-CN" sz="240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40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f>
                      <m:f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𝑦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CN" sz="2400" b="0" i="1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f>
                      <m:fPr>
                        <m:ctrlP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𝑧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</m:ctrlPr>
                          </m:sSupPr>
                          <m:e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𝑐</m:t>
                            </m:r>
                          </m:e>
                          <m:sup>
                            <m:r>
                              <a:rPr lang="en-US" altLang="zh-CN" sz="2400" b="0" i="1" smtClean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Cambria Math" panose="02040503050406030204" pitchFamily="18" charset="0"/>
                    <a:ea typeface="+mn-ea"/>
                  </a:rPr>
                  <a:t>=1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 取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外</a:t>
                </a: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侧</a:t>
                </a:r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.</a:t>
                </a:r>
                <a:endParaRPr lang="en-US" altLang="zh-CN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34821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77608" y="439383"/>
                <a:ext cx="3942928" cy="668388"/>
              </a:xfrm>
              <a:prstGeom prst="rect">
                <a:avLst/>
              </a:prstGeom>
              <a:blipFill>
                <a:blip r:embed="rId4"/>
                <a:stretch>
                  <a:fillRect b="-6364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954657" y="1456689"/>
            <a:ext cx="6984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解</a:t>
            </a:r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:</a:t>
            </a:r>
            <a:endParaRPr lang="en-US" altLang="zh-CN" sz="2400" dirty="0">
              <a:solidFill>
                <a:schemeClr val="bg1">
                  <a:lumMod val="60000"/>
                  <a:lumOff val="4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4824" name="Line 8"/>
          <p:cNvSpPr>
            <a:spLocks noChangeShapeType="1"/>
          </p:cNvSpPr>
          <p:nvPr/>
        </p:nvSpPr>
        <p:spPr bwMode="auto">
          <a:xfrm>
            <a:off x="5469632" y="1150124"/>
            <a:ext cx="914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2135560" y="2192934"/>
            <a:ext cx="0" cy="1308074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34835" name="Text Box 19"/>
          <p:cNvSpPr txBox="1">
            <a:spLocks noChangeArrowheads="1"/>
          </p:cNvSpPr>
          <p:nvPr/>
        </p:nvSpPr>
        <p:spPr bwMode="auto">
          <a:xfrm>
            <a:off x="8544272" y="3590943"/>
            <a:ext cx="1752600" cy="46166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注意</a:t>
            </a:r>
            <a:r>
              <a:rPr lang="en-US" altLang="zh-CN" sz="2400">
                <a:solidFill>
                  <a:schemeClr val="bg2"/>
                </a:solidFill>
                <a:latin typeface="+mn-ea"/>
                <a:ea typeface="+mn-ea"/>
              </a:rPr>
              <a:t>±</a:t>
            </a: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号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A4C0852-FCA6-13A5-3773-B277C6A9AA5C}"/>
                  </a:ext>
                </a:extLst>
              </p:cNvPr>
              <p:cNvSpPr txBox="1"/>
              <p:nvPr/>
            </p:nvSpPr>
            <p:spPr>
              <a:xfrm>
                <a:off x="5471622" y="5252984"/>
                <a:ext cx="4978071" cy="1149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−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22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den>
                      </m:f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A4C0852-FCA6-13A5-3773-B277C6A9A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622" y="5252984"/>
                <a:ext cx="4978071" cy="11494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27" name="Rectangle 11"/>
          <p:cNvSpPr>
            <a:spLocks noChangeArrowheads="1"/>
          </p:cNvSpPr>
          <p:nvPr/>
        </p:nvSpPr>
        <p:spPr bwMode="auto">
          <a:xfrm>
            <a:off x="2495601" y="5229200"/>
            <a:ext cx="7801272" cy="114488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noFill/>
            <a:miter lim="800000"/>
          </a:ln>
          <a:effectLst/>
        </p:spPr>
        <p:txBody>
          <a:bodyPr wrap="none" anchor="ctr"/>
          <a:lstStyle/>
          <a:p>
            <a:pPr algn="ctr" eaLnBrk="1" hangingPunct="1"/>
            <a:endParaRPr lang="zh-CN" altLang="zh-CN" sz="22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013D203-1DDA-BA90-6C02-E810AD9C0FBF}"/>
                  </a:ext>
                </a:extLst>
              </p:cNvPr>
              <p:cNvSpPr txBox="1"/>
              <p:nvPr/>
            </p:nvSpPr>
            <p:spPr>
              <a:xfrm>
                <a:off x="2063552" y="1305274"/>
                <a:ext cx="6097604" cy="14880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𝑐</m:t>
                          </m:r>
                        </m:den>
                      </m:f>
                      <m:nary>
                        <m:naryPr>
                          <m:chr m:val="∬"/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sub>
                          </m:sSub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𝑎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zh-CN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𝑏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200" i="1">
                                              <a:solidFill>
                                                <a:schemeClr val="bg2"/>
                                              </a:solidFill>
                                              <a:latin typeface="Cambria Math" panose="02040503050406030204" pitchFamily="18" charset="0"/>
                                              <a:ea typeface="+mn-ea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        </m:t>
                      </m:r>
                    </m:oMath>
                  </m:oMathPara>
                </a14:m>
                <a:endParaRPr lang="zh-CN" altLang="zh-CN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  <a:p>
                <a:endParaRPr lang="zh-CN" altLang="zh-CN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013D203-1DDA-BA90-6C02-E810AD9C0F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1305274"/>
                <a:ext cx="6097604" cy="14880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3CEC65C-9C27-FF4C-15E7-E3A244D5CFBB}"/>
                  </a:ext>
                </a:extLst>
              </p:cNvPr>
              <p:cNvSpPr txBox="1"/>
              <p:nvPr/>
            </p:nvSpPr>
            <p:spPr>
              <a:xfrm>
                <a:off x="5303912" y="3457510"/>
                <a:ext cx="2219309" cy="7285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𝑐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4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𝑎𝑏𝑐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3CEC65C-9C27-FF4C-15E7-E3A244D5C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3457510"/>
                <a:ext cx="2219309" cy="7285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DFDCAE0-C62B-A654-CE1D-7B91BC4454AC}"/>
                  </a:ext>
                </a:extLst>
              </p:cNvPr>
              <p:cNvSpPr txBox="1"/>
              <p:nvPr/>
            </p:nvSpPr>
            <p:spPr>
              <a:xfrm>
                <a:off x="2064935" y="2527789"/>
                <a:ext cx="2660683" cy="7716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e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</m:sub>
                      </m:sSub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: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≤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1</m:t>
                      </m:r>
                      <m:r>
                        <a:rPr lang="en-US" altLang="zh-CN" sz="22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;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0DFDCAE0-C62B-A654-CE1D-7B91BC445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935" y="2527789"/>
                <a:ext cx="2660683" cy="7716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8B100A8-A273-617C-A25D-9F96A430055C}"/>
                  </a:ext>
                </a:extLst>
              </p:cNvPr>
              <p:cNvSpPr txBox="1"/>
              <p:nvPr/>
            </p:nvSpPr>
            <p:spPr>
              <a:xfrm>
                <a:off x="4679191" y="2724636"/>
                <a:ext cx="352839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𝑎𝑟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𝑏𝑟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sin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r>
                        <a:rPr lang="en-US" altLang="zh-CN" sz="22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;</m:t>
                      </m:r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48B100A8-A273-617C-A25D-9F96A4300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191" y="2724636"/>
                <a:ext cx="3528392" cy="430887"/>
              </a:xfrm>
              <a:prstGeom prst="rect">
                <a:avLst/>
              </a:prstGeom>
              <a:blipFill>
                <a:blip r:embed="rId9"/>
                <a:stretch>
                  <a:fillRect b="-98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921178-62C7-EA29-E62C-6EA588A2A279}"/>
                  </a:ext>
                </a:extLst>
              </p:cNvPr>
              <p:cNvSpPr txBox="1"/>
              <p:nvPr/>
            </p:nvSpPr>
            <p:spPr>
              <a:xfrm>
                <a:off x="1659632" y="1315295"/>
                <a:ext cx="1517552" cy="811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ctrlPr>
                            <a:rPr lang="zh-CN" altLang="zh-CN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​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2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num>
                            <m:den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921178-62C7-EA29-E62C-6EA588A2A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9632" y="1315295"/>
                <a:ext cx="1517552" cy="81124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D4E2BDE-12B9-4F6E-4B19-C332D57E1DB2}"/>
                  </a:ext>
                </a:extLst>
              </p:cNvPr>
              <p:cNvSpPr txBox="1"/>
              <p:nvPr/>
            </p:nvSpPr>
            <p:spPr>
              <a:xfrm>
                <a:off x="8066512" y="2725413"/>
                <a:ext cx="2111583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20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2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en-US" altLang="zh-CN" sz="22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 </m:t>
                    </m:r>
                    <m:r>
                      <m:rPr>
                        <m:sty m:val="p"/>
                      </m:rPr>
                      <a:rPr lang="en-US" altLang="zh-CN" sz="22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en-US" altLang="zh-CN" sz="22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a:rPr lang="en-US" altLang="zh-CN" sz="22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2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𝑎𝑏𝑟</m:t>
                    </m:r>
                  </m:oMath>
                </a14:m>
                <a:r>
                  <a:rPr lang="en-US" altLang="zh-CN" sz="2200" dirty="0">
                    <a:solidFill>
                      <a:schemeClr val="bg2"/>
                    </a:solidFill>
                  </a:rPr>
                  <a:t>d</a:t>
                </a:r>
                <a14:m>
                  <m:oMath xmlns:m="http://schemas.openxmlformats.org/officeDocument/2006/math">
                    <m:r>
                      <a:rPr lang="en-US" altLang="zh-CN" sz="22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zh-CN" altLang="en-US" sz="2200" dirty="0">
                  <a:solidFill>
                    <a:schemeClr val="bg2"/>
                  </a:solidFill>
                </a:endParaRPr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9D4E2BDE-12B9-4F6E-4B19-C332D57E1D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6512" y="2725413"/>
                <a:ext cx="2111583" cy="430887"/>
              </a:xfrm>
              <a:prstGeom prst="rect">
                <a:avLst/>
              </a:prstGeom>
              <a:blipFill>
                <a:blip r:embed="rId11"/>
                <a:stretch>
                  <a:fillRect l="-288" t="-9859" b="-281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3BF48C9-2B44-8FC3-91CA-E796DB395B23}"/>
                  </a:ext>
                </a:extLst>
              </p:cNvPr>
              <p:cNvSpPr txBox="1"/>
              <p:nvPr/>
            </p:nvSpPr>
            <p:spPr>
              <a:xfrm>
                <a:off x="1457364" y="3423659"/>
                <a:ext cx="4692882" cy="8536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</m:num>
                        <m:den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𝑐</m:t>
                          </m:r>
                        </m:den>
                      </m:f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𝑎𝑏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2</m:t>
                          </m:r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</m:sup>
                        <m:e>
                          <m: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en-US" altLang="zh-CN" sz="22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</m:e>
                      </m:nary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  <m:nary>
                        <m:naryPr>
                          <m:limLoc m:val="subSup"/>
                          <m:ctrlPr>
                            <a:rPr lang="zh-CN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sub>
                        <m:sup>
                          <m:r>
                            <a:rPr lang="en-US" altLang="zh-CN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zh-CN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en-US" altLang="zh-CN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𝑟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CN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1−</m:t>
                                  </m:r>
                                  <m:sSup>
                                    <m:sSupPr>
                                      <m:ctrlPr>
                                        <a:rPr lang="zh-CN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altLang="zh-CN" sz="22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den>
                          </m:f>
                        </m:e>
                      </m:nary>
                      <m: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2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𝑟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3BF48C9-2B44-8FC3-91CA-E796DB395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7364" y="3423659"/>
                <a:ext cx="4692882" cy="8536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954657" y="4508525"/>
            <a:ext cx="297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利用轮换对称性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F22D56F-EA82-F972-E187-8E8A84E29C17}"/>
                  </a:ext>
                </a:extLst>
              </p:cNvPr>
              <p:cNvSpPr txBox="1"/>
              <p:nvPr/>
            </p:nvSpPr>
            <p:spPr>
              <a:xfrm>
                <a:off x="1967175" y="4869160"/>
                <a:ext cx="6097604" cy="1381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</m:e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&amp;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∴ 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𝐼</m:t>
                          </m:r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=4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𝜋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𝑎𝑏𝑐</m:t>
                          </m:r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𝑏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24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sz="2400" i="1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zh-CN" altLang="en-US" sz="2400" i="0">
                                          <a:solidFill>
                                            <a:schemeClr val="bg2"/>
                                          </a:solidFill>
                                          <a:latin typeface="Cambria Math" panose="02040503050406030204" pitchFamily="18" charset="0"/>
                                          <a:ea typeface="+mn-ea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eqAr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F22D56F-EA82-F972-E187-8E8A84E29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175" y="4869160"/>
                <a:ext cx="6097604" cy="138121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4C5ACD2-9F9D-AFB9-0FA3-2D043C040C68}"/>
                  </a:ext>
                </a:extLst>
              </p:cNvPr>
              <p:cNvSpPr txBox="1"/>
              <p:nvPr/>
            </p:nvSpPr>
            <p:spPr>
              <a:xfrm>
                <a:off x="2310529" y="4339425"/>
                <a:ext cx="3215894" cy="876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94C5ACD2-9F9D-AFB9-0FA3-2D043C040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0529" y="4339425"/>
                <a:ext cx="3215894" cy="87658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CD48788-C14E-0246-0976-BEA356CDAD8B}"/>
                  </a:ext>
                </a:extLst>
              </p:cNvPr>
              <p:cNvSpPr txBox="1"/>
              <p:nvPr/>
            </p:nvSpPr>
            <p:spPr>
              <a:xfrm>
                <a:off x="4207105" y="4343030"/>
                <a:ext cx="2448273" cy="7862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⋅4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𝑎𝑏𝑐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;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ECD48788-C14E-0246-0976-BEA356CDA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105" y="4343030"/>
                <a:ext cx="2448273" cy="78624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D9050B3-6CB7-D105-3F24-0259ADAE3FA4}"/>
                  </a:ext>
                </a:extLst>
              </p:cNvPr>
              <p:cNvSpPr txBox="1"/>
              <p:nvPr/>
            </p:nvSpPr>
            <p:spPr>
              <a:xfrm>
                <a:off x="6295338" y="4366486"/>
                <a:ext cx="3731635" cy="8765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∯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 </m:t>
                              </m:r>
                              <m:r>
                                <m:rPr>
                                  <m:sty m:val="p"/>
                                </m:rP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d</m:t>
                              </m:r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</m:den>
                          </m:f>
                        </m:e>
                      </m:nary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zh-CN" altLang="en-US" sz="24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⋅4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𝜋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𝑎𝑏𝑐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.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3D9050B3-6CB7-D105-3F24-0259ADAE3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338" y="4366486"/>
                <a:ext cx="3731635" cy="87658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821" grpId="0" autoUpdateAnimBg="0"/>
      <p:bldP spid="34822" grpId="0" autoUpdateAnimBg="0"/>
      <p:bldP spid="34835" grpId="0" animBg="1" autoUpdateAnimBg="0"/>
      <p:bldP spid="4" grpId="0"/>
      <p:bldP spid="34827" grpId="0" animBg="1"/>
      <p:bldP spid="5" grpId="0"/>
      <p:bldP spid="7" grpId="0"/>
      <p:bldP spid="11" grpId="0"/>
      <p:bldP spid="13" grpId="0"/>
      <p:bldP spid="15" grpId="0"/>
      <p:bldP spid="19" grpId="0"/>
      <p:bldP spid="21" grpId="0"/>
      <p:bldP spid="20" grpId="0" autoUpdateAnimBg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76264" y="265113"/>
            <a:ext cx="7010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二、 对坐标的曲面积分的概念与性质</a:t>
            </a:r>
            <a:r>
              <a:rPr lang="zh-CN" altLang="en-US" sz="2800" dirty="0">
                <a:solidFill>
                  <a:srgbClr val="C00000"/>
                </a:solidFill>
                <a:latin typeface="+mn-ea"/>
                <a:ea typeface="+mn-ea"/>
              </a:rPr>
              <a:t>  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637497" y="1042881"/>
            <a:ext cx="762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1. </a:t>
            </a: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引例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设稳定流动的不可压缩流体的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速度场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为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1291157" y="2117613"/>
            <a:ext cx="6172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求单位时间流过有向曲面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的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  <a:sym typeface="Symbol" panose="05050102010706020507" pitchFamily="2" charset="2"/>
              </a:rPr>
              <a:t>流量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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.     </a:t>
            </a:r>
          </a:p>
        </p:txBody>
      </p:sp>
      <p:sp>
        <p:nvSpPr>
          <p:cNvPr id="44037" name="Oval 5"/>
          <p:cNvSpPr>
            <a:spLocks noChangeArrowheads="1"/>
          </p:cNvSpPr>
          <p:nvPr/>
        </p:nvSpPr>
        <p:spPr bwMode="auto">
          <a:xfrm rot="1474147">
            <a:off x="8195866" y="3338278"/>
            <a:ext cx="1905000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1"/>
            </a:solidFill>
            <a:round/>
          </a:ln>
          <a:effectLst/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grpSp>
        <p:nvGrpSpPr>
          <p:cNvPr id="44038" name="Group 6"/>
          <p:cNvGrpSpPr/>
          <p:nvPr/>
        </p:nvGrpSpPr>
        <p:grpSpPr bwMode="auto">
          <a:xfrm>
            <a:off x="7248128" y="3490678"/>
            <a:ext cx="2438400" cy="1676400"/>
            <a:chOff x="576" y="2592"/>
            <a:chExt cx="1536" cy="1056"/>
          </a:xfrm>
        </p:grpSpPr>
        <p:sp>
          <p:nvSpPr>
            <p:cNvPr id="44039" name="Line 7"/>
            <p:cNvSpPr>
              <a:spLocks noChangeShapeType="1"/>
            </p:cNvSpPr>
            <p:nvPr/>
          </p:nvSpPr>
          <p:spPr bwMode="auto">
            <a:xfrm flipV="1">
              <a:off x="720" y="2832"/>
              <a:ext cx="576" cy="48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0" name="Line 8"/>
            <p:cNvSpPr>
              <a:spLocks noChangeShapeType="1"/>
            </p:cNvSpPr>
            <p:nvPr/>
          </p:nvSpPr>
          <p:spPr bwMode="auto">
            <a:xfrm flipV="1">
              <a:off x="912" y="3024"/>
              <a:ext cx="576" cy="48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1" name="Line 9"/>
            <p:cNvSpPr>
              <a:spLocks noChangeShapeType="1"/>
            </p:cNvSpPr>
            <p:nvPr/>
          </p:nvSpPr>
          <p:spPr bwMode="auto">
            <a:xfrm flipV="1">
              <a:off x="1200" y="3120"/>
              <a:ext cx="576" cy="48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2" name="Line 10"/>
            <p:cNvSpPr>
              <a:spLocks noChangeShapeType="1"/>
            </p:cNvSpPr>
            <p:nvPr/>
          </p:nvSpPr>
          <p:spPr bwMode="auto">
            <a:xfrm flipV="1">
              <a:off x="1536" y="3168"/>
              <a:ext cx="576" cy="48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3" name="Line 11"/>
            <p:cNvSpPr>
              <a:spLocks noChangeShapeType="1"/>
            </p:cNvSpPr>
            <p:nvPr/>
          </p:nvSpPr>
          <p:spPr bwMode="auto">
            <a:xfrm flipV="1">
              <a:off x="576" y="2592"/>
              <a:ext cx="576" cy="48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4044" name="Group 12"/>
          <p:cNvGrpSpPr/>
          <p:nvPr/>
        </p:nvGrpSpPr>
        <p:grpSpPr bwMode="auto">
          <a:xfrm>
            <a:off x="8253017" y="2193692"/>
            <a:ext cx="3019425" cy="2135187"/>
            <a:chOff x="3657" y="1775"/>
            <a:chExt cx="1902" cy="1345"/>
          </a:xfrm>
        </p:grpSpPr>
        <p:sp>
          <p:nvSpPr>
            <p:cNvPr id="44045" name="Line 13"/>
            <p:cNvSpPr>
              <a:spLocks noChangeShapeType="1"/>
            </p:cNvSpPr>
            <p:nvPr/>
          </p:nvSpPr>
          <p:spPr bwMode="auto">
            <a:xfrm flipV="1">
              <a:off x="4752" y="2207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6" name="Line 14"/>
            <p:cNvSpPr>
              <a:spLocks noChangeShapeType="1"/>
            </p:cNvSpPr>
            <p:nvPr/>
          </p:nvSpPr>
          <p:spPr bwMode="auto">
            <a:xfrm flipV="1">
              <a:off x="3696" y="1824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7" name="Line 15"/>
            <p:cNvSpPr>
              <a:spLocks noChangeShapeType="1"/>
            </p:cNvSpPr>
            <p:nvPr/>
          </p:nvSpPr>
          <p:spPr bwMode="auto">
            <a:xfrm flipV="1">
              <a:off x="4089" y="1775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8" name="Line 16"/>
            <p:cNvSpPr>
              <a:spLocks noChangeShapeType="1"/>
            </p:cNvSpPr>
            <p:nvPr/>
          </p:nvSpPr>
          <p:spPr bwMode="auto">
            <a:xfrm flipV="1">
              <a:off x="3657" y="1967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49" name="Line 17"/>
            <p:cNvSpPr>
              <a:spLocks noChangeShapeType="1"/>
            </p:cNvSpPr>
            <p:nvPr/>
          </p:nvSpPr>
          <p:spPr bwMode="auto">
            <a:xfrm flipV="1">
              <a:off x="4377" y="1871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50" name="Line 18"/>
            <p:cNvSpPr>
              <a:spLocks noChangeShapeType="1"/>
            </p:cNvSpPr>
            <p:nvPr/>
          </p:nvSpPr>
          <p:spPr bwMode="auto">
            <a:xfrm flipV="1">
              <a:off x="3984" y="2303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51" name="Line 19"/>
            <p:cNvSpPr>
              <a:spLocks noChangeShapeType="1"/>
            </p:cNvSpPr>
            <p:nvPr/>
          </p:nvSpPr>
          <p:spPr bwMode="auto">
            <a:xfrm flipV="1">
              <a:off x="4224" y="2447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52" name="Line 20"/>
            <p:cNvSpPr>
              <a:spLocks noChangeShapeType="1"/>
            </p:cNvSpPr>
            <p:nvPr/>
          </p:nvSpPr>
          <p:spPr bwMode="auto">
            <a:xfrm flipV="1">
              <a:off x="4560" y="1968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  <p:sp>
          <p:nvSpPr>
            <p:cNvPr id="44053" name="Line 21"/>
            <p:cNvSpPr>
              <a:spLocks noChangeShapeType="1"/>
            </p:cNvSpPr>
            <p:nvPr/>
          </p:nvSpPr>
          <p:spPr bwMode="auto">
            <a:xfrm flipV="1">
              <a:off x="4656" y="2447"/>
              <a:ext cx="807" cy="673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4054" name="Line 22"/>
          <p:cNvSpPr>
            <a:spLocks noChangeShapeType="1"/>
          </p:cNvSpPr>
          <p:nvPr/>
        </p:nvSpPr>
        <p:spPr bwMode="auto">
          <a:xfrm flipV="1">
            <a:off x="8740378" y="2417528"/>
            <a:ext cx="228600" cy="13716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 flipV="1">
            <a:off x="8756253" y="2369903"/>
            <a:ext cx="1676400" cy="1398588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graphicFrame>
        <p:nvGraphicFramePr>
          <p:cNvPr id="44056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66751"/>
              </p:ext>
            </p:extLst>
          </p:nvPr>
        </p:nvGraphicFramePr>
        <p:xfrm>
          <a:off x="9327753" y="3627204"/>
          <a:ext cx="2540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Equation" r:id="rId3" imgW="6096000" imgH="7620000" progId="Equation.3">
                  <p:embed/>
                </p:oleObj>
              </mc:Choice>
              <mc:Fallback>
                <p:oleObj name="Equation" r:id="rId3" imgW="6096000" imgH="76200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27753" y="3627204"/>
                        <a:ext cx="2540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57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9303535"/>
              </p:ext>
            </p:extLst>
          </p:nvPr>
        </p:nvGraphicFramePr>
        <p:xfrm>
          <a:off x="8797528" y="3328754"/>
          <a:ext cx="2413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Equation" r:id="rId5" imgW="5791200" imgH="7620000" progId="Equation.3">
                  <p:embed/>
                </p:oleObj>
              </mc:Choice>
              <mc:Fallback>
                <p:oleObj name="Equation" r:id="rId5" imgW="5791200" imgH="762000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97528" y="3328754"/>
                        <a:ext cx="2413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58" name="Arc 26"/>
          <p:cNvSpPr/>
          <p:nvPr/>
        </p:nvSpPr>
        <p:spPr bwMode="auto">
          <a:xfrm>
            <a:off x="8756253" y="3181116"/>
            <a:ext cx="439738" cy="539750"/>
          </a:xfrm>
          <a:custGeom>
            <a:avLst/>
            <a:gdLst>
              <a:gd name="G0" fmla="+- 0 0 0"/>
              <a:gd name="G1" fmla="+- 21299 0 0"/>
              <a:gd name="G2" fmla="+- 21600 0 0"/>
              <a:gd name="T0" fmla="*/ 3595 w 17286"/>
              <a:gd name="T1" fmla="*/ 0 h 21299"/>
              <a:gd name="T2" fmla="*/ 17286 w 17286"/>
              <a:gd name="T3" fmla="*/ 8346 h 21299"/>
              <a:gd name="T4" fmla="*/ 0 w 17286"/>
              <a:gd name="T5" fmla="*/ 21299 h 2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86" h="21299" fill="none" extrusionOk="0">
                <a:moveTo>
                  <a:pt x="3594" y="0"/>
                </a:moveTo>
                <a:cubicBezTo>
                  <a:pt x="9060" y="922"/>
                  <a:pt x="13961" y="3910"/>
                  <a:pt x="17285" y="8346"/>
                </a:cubicBezTo>
              </a:path>
              <a:path w="17286" h="21299" stroke="0" extrusionOk="0">
                <a:moveTo>
                  <a:pt x="3594" y="0"/>
                </a:moveTo>
                <a:cubicBezTo>
                  <a:pt x="9060" y="922"/>
                  <a:pt x="13961" y="3910"/>
                  <a:pt x="17285" y="8346"/>
                </a:cubicBezTo>
                <a:lnTo>
                  <a:pt x="0" y="21299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  <a:round/>
            <a:head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1291157" y="2727250"/>
            <a:ext cx="502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分析</a:t>
            </a:r>
            <a:r>
              <a:rPr lang="en-US" altLang="zh-CN" sz="2400" b="1" dirty="0">
                <a:solidFill>
                  <a:srgbClr val="000000"/>
                </a:solidFill>
                <a:latin typeface="+mn-ea"/>
                <a:ea typeface="+mn-ea"/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若</a:t>
            </a:r>
            <a:r>
              <a:rPr lang="zh-CN" altLang="en-US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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是面积为</a:t>
            </a:r>
            <a:r>
              <a:rPr lang="en-US" altLang="zh-CN" sz="2400" i="1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的平面</a:t>
            </a:r>
            <a:r>
              <a:rPr lang="en-US" altLang="zh-CN" sz="2400" dirty="0">
                <a:solidFill>
                  <a:srgbClr val="000000"/>
                </a:solidFill>
                <a:latin typeface="+mn-ea"/>
                <a:ea typeface="+mn-ea"/>
                <a:sym typeface="Symbol" panose="05050102010706020507" pitchFamily="2" charset="2"/>
              </a:rPr>
              <a:t>, </a:t>
            </a:r>
          </a:p>
        </p:txBody>
      </p:sp>
      <p:sp>
        <p:nvSpPr>
          <p:cNvPr id="44060" name="Text Box 28"/>
          <p:cNvSpPr txBox="1">
            <a:spLocks noChangeArrowheads="1"/>
          </p:cNvSpPr>
          <p:nvPr/>
        </p:nvSpPr>
        <p:spPr bwMode="auto">
          <a:xfrm>
            <a:off x="1340246" y="4341814"/>
            <a:ext cx="1828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</a:rPr>
              <a:t>则流量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062" name="Text Box 30"/>
              <p:cNvSpPr txBox="1">
                <a:spLocks noChangeArrowheads="1"/>
              </p:cNvSpPr>
              <p:nvPr/>
            </p:nvSpPr>
            <p:spPr bwMode="auto">
              <a:xfrm>
                <a:off x="1300699" y="3282602"/>
                <a:ext cx="5643287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法向量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𝑛</m:t>
                        </m:r>
                      </m:e>
                    </m:acc>
                    <m: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(</m:t>
                    </m:r>
                    <m:func>
                      <m:funcPr>
                        <m:ctrlP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cos</m:t>
                        </m:r>
                      </m:fName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𝛼</m:t>
                        </m:r>
                      </m:e>
                    </m:func>
                    <m:r>
                      <a:rPr lang="en-US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zh-CN" altLang="en-US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m:rPr>
                        <m:sty m:val="p"/>
                      </m:rPr>
                      <a:rPr lang="el-GR" altLang="zh-CN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)</m:t>
                    </m:r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+mn-ea"/>
                  <a:ea typeface="+mn-ea"/>
                  <a:sym typeface="Symbol" panose="05050102010706020507" pitchFamily="2" charset="2"/>
                </a:endParaRPr>
              </a:p>
            </p:txBody>
          </p:sp>
        </mc:Choice>
        <mc:Fallback xmlns="">
          <p:sp>
            <p:nvSpPr>
              <p:cNvPr id="44062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0699" y="3282602"/>
                <a:ext cx="5643287" cy="461665"/>
              </a:xfrm>
              <a:prstGeom prst="rect">
                <a:avLst/>
              </a:prstGeom>
              <a:blipFill>
                <a:blip r:embed="rId7"/>
                <a:stretch>
                  <a:fillRect l="-1620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063" name="Text Box 31"/>
              <p:cNvSpPr txBox="1">
                <a:spLocks noChangeArrowheads="1"/>
              </p:cNvSpPr>
              <p:nvPr/>
            </p:nvSpPr>
            <p:spPr bwMode="auto">
              <a:xfrm>
                <a:off x="1308639" y="3842880"/>
                <a:ext cx="25146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流速为常向量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</a:rPr>
                  <a:t>:</a:t>
                </a:r>
                <a:r>
                  <a:rPr lang="en-US" altLang="zh-CN" sz="2400" dirty="0">
                    <a:solidFill>
                      <a:srgbClr val="000000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𝑣</m:t>
                        </m:r>
                      </m:e>
                    </m:acc>
                  </m:oMath>
                </a14:m>
                <a:endParaRPr lang="en-US" altLang="zh-CN" sz="2400" dirty="0">
                  <a:solidFill>
                    <a:srgbClr val="000000"/>
                  </a:solidFill>
                  <a:latin typeface="+mn-ea"/>
                  <a:ea typeface="+mn-ea"/>
                  <a:sym typeface="Symbol" panose="05050102010706020507" pitchFamily="2" charset="2"/>
                </a:endParaRPr>
              </a:p>
            </p:txBody>
          </p:sp>
        </mc:Choice>
        <mc:Fallback xmlns="">
          <p:sp>
            <p:nvSpPr>
              <p:cNvPr id="44063" name="Text 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08639" y="3842880"/>
                <a:ext cx="2514600" cy="461665"/>
              </a:xfrm>
              <a:prstGeom prst="rect">
                <a:avLst/>
              </a:prstGeom>
              <a:blipFill>
                <a:blip r:embed="rId8"/>
                <a:stretch>
                  <a:fillRect l="-3883" t="-17105" r="-15049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080" name="Group 48"/>
          <p:cNvGrpSpPr/>
          <p:nvPr/>
        </p:nvGrpSpPr>
        <p:grpSpPr bwMode="auto">
          <a:xfrm>
            <a:off x="8632429" y="2195278"/>
            <a:ext cx="269875" cy="304800"/>
            <a:chOff x="3944" y="1728"/>
            <a:chExt cx="170" cy="192"/>
          </a:xfrm>
        </p:grpSpPr>
        <p:graphicFrame>
          <p:nvGraphicFramePr>
            <p:cNvPr id="44081" name="Object 49"/>
            <p:cNvGraphicFramePr>
              <a:graphicFrameLocks noChangeAspect="1"/>
            </p:cNvGraphicFramePr>
            <p:nvPr/>
          </p:nvGraphicFramePr>
          <p:xfrm>
            <a:off x="3954" y="1770"/>
            <a:ext cx="144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6" name="Equation" r:id="rId9" imgW="5486400" imgH="5791200" progId="Equation.3">
                    <p:embed/>
                  </p:oleObj>
                </mc:Choice>
                <mc:Fallback>
                  <p:oleObj name="Equation" r:id="rId9" imgW="5486400" imgH="5791200" progId="Equation.3">
                    <p:embed/>
                    <p:pic>
                      <p:nvPicPr>
                        <p:cNvPr id="0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4" y="1770"/>
                          <a:ext cx="144" cy="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82" name="Line 50"/>
            <p:cNvSpPr>
              <a:spLocks noChangeShapeType="1"/>
            </p:cNvSpPr>
            <p:nvPr/>
          </p:nvSpPr>
          <p:spPr bwMode="auto">
            <a:xfrm>
              <a:off x="3944" y="172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4083" name="Oval 51"/>
          <p:cNvSpPr>
            <a:spLocks noChangeArrowheads="1"/>
          </p:cNvSpPr>
          <p:nvPr/>
        </p:nvSpPr>
        <p:spPr bwMode="auto">
          <a:xfrm rot="1474147">
            <a:off x="9457928" y="2271478"/>
            <a:ext cx="1905000" cy="914400"/>
          </a:xfrm>
          <a:prstGeom prst="ellipse">
            <a:avLst/>
          </a:prstGeom>
          <a:solidFill>
            <a:schemeClr val="accent3">
              <a:lumMod val="75000"/>
              <a:alpha val="50000"/>
            </a:schemeClr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rgbClr val="000000"/>
              </a:solidFill>
              <a:latin typeface="+mn-ea"/>
              <a:ea typeface="+mn-ea"/>
            </a:endParaRPr>
          </a:p>
        </p:txBody>
      </p:sp>
      <p:grpSp>
        <p:nvGrpSpPr>
          <p:cNvPr id="44084" name="Group 52"/>
          <p:cNvGrpSpPr/>
          <p:nvPr/>
        </p:nvGrpSpPr>
        <p:grpSpPr bwMode="auto">
          <a:xfrm>
            <a:off x="10407254" y="2119078"/>
            <a:ext cx="269875" cy="304800"/>
            <a:chOff x="5232" y="1584"/>
            <a:chExt cx="170" cy="192"/>
          </a:xfrm>
        </p:grpSpPr>
        <p:graphicFrame>
          <p:nvGraphicFramePr>
            <p:cNvPr id="44085" name="Object 53"/>
            <p:cNvGraphicFramePr>
              <a:graphicFrameLocks noChangeAspect="1"/>
            </p:cNvGraphicFramePr>
            <p:nvPr/>
          </p:nvGraphicFramePr>
          <p:xfrm>
            <a:off x="5248" y="1626"/>
            <a:ext cx="128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17" name="Equation" r:id="rId11" imgW="4876800" imgH="5791200" progId="Equation.3">
                    <p:embed/>
                  </p:oleObj>
                </mc:Choice>
                <mc:Fallback>
                  <p:oleObj name="Equation" r:id="rId11" imgW="4876800" imgH="5791200" progId="Equation.3">
                    <p:embed/>
                    <p:pic>
                      <p:nvPicPr>
                        <p:cNvPr id="0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8" y="1626"/>
                          <a:ext cx="128" cy="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86" name="Line 54"/>
            <p:cNvSpPr>
              <a:spLocks noChangeShapeType="1"/>
            </p:cNvSpPr>
            <p:nvPr/>
          </p:nvSpPr>
          <p:spPr bwMode="auto">
            <a:xfrm>
              <a:off x="5232" y="1584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rgbClr val="000000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4D41783-A426-B80B-683D-71104E50B23E}"/>
                  </a:ext>
                </a:extLst>
              </p:cNvPr>
              <p:cNvSpPr txBox="1"/>
              <p:nvPr/>
            </p:nvSpPr>
            <p:spPr>
              <a:xfrm>
                <a:off x="2240551" y="1593195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𝑣</m:t>
                          </m:r>
                        </m:e>
                      </m:acc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𝑃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))</m:t>
                      </m:r>
                    </m:oMath>
                  </m:oMathPara>
                </a14:m>
                <a:endParaRPr lang="zh-CN" altLang="en-US" sz="2400" i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74D41783-A426-B80B-683D-71104E50B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551" y="1593195"/>
                <a:ext cx="6097604" cy="461665"/>
              </a:xfrm>
              <a:prstGeom prst="rect">
                <a:avLst/>
              </a:prstGeom>
              <a:blipFill>
                <a:blip r:embed="rId13"/>
                <a:stretch>
                  <a:fillRect t="-17105"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E0457390-16EE-E583-F564-3DF96667CFF7}"/>
              </a:ext>
            </a:extLst>
          </p:cNvPr>
          <p:cNvSpPr txBox="1"/>
          <p:nvPr/>
        </p:nvSpPr>
        <p:spPr>
          <a:xfrm>
            <a:off x="3542427" y="3218174"/>
            <a:ext cx="60976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134F5497-3C0D-B15A-6E86-F35FC86F78C3}"/>
              </a:ext>
            </a:extLst>
          </p:cNvPr>
          <p:cNvSpPr txBox="1"/>
          <p:nvPr/>
        </p:nvSpPr>
        <p:spPr>
          <a:xfrm>
            <a:off x="4013740" y="3860155"/>
            <a:ext cx="2467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4F32157-5AA6-B6B3-9A79-77B9A457A19E}"/>
                  </a:ext>
                </a:extLst>
              </p:cNvPr>
              <p:cNvSpPr txBox="1"/>
              <p:nvPr/>
            </p:nvSpPr>
            <p:spPr>
              <a:xfrm>
                <a:off x="1831028" y="5019060"/>
                <a:ext cx="160303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Φ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4F32157-5AA6-B6B3-9A79-77B9A457A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1028" y="5019060"/>
                <a:ext cx="1603038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BDF844-FAF8-FC0D-2EB8-C2FACD036986}"/>
                  </a:ext>
                </a:extLst>
              </p:cNvPr>
              <p:cNvSpPr txBox="1"/>
              <p:nvPr/>
            </p:nvSpPr>
            <p:spPr>
              <a:xfrm>
                <a:off x="2613291" y="5034650"/>
                <a:ext cx="217951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d>
                        <m:dPr>
                          <m:begChr m:val="|"/>
                          <m:endChr m:val="|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acc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𝑣</m:t>
                              </m:r>
                            </m:e>
                          </m:acc>
                        </m:e>
                      </m:d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𝜃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CBDF844-FAF8-FC0D-2EB8-C2FACD036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291" y="5034650"/>
                <a:ext cx="2179511" cy="461665"/>
              </a:xfrm>
              <a:prstGeom prst="rect">
                <a:avLst/>
              </a:prstGeom>
              <a:blipFill>
                <a:blip r:embed="rId15"/>
                <a:stretch>
                  <a:fillRect t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7C4F975-0D4B-288C-B83E-DD68D9460615}"/>
                  </a:ext>
                </a:extLst>
              </p:cNvPr>
              <p:cNvSpPr txBox="1"/>
              <p:nvPr/>
            </p:nvSpPr>
            <p:spPr>
              <a:xfrm>
                <a:off x="3783513" y="5033972"/>
                <a:ext cx="231248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acc>
                        <m:accPr>
                          <m:chr m:val="⃗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𝑣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e>
                      </m:acc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7C4F975-0D4B-288C-B83E-DD68D9460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3513" y="5033972"/>
                <a:ext cx="2312487" cy="461665"/>
              </a:xfrm>
              <a:prstGeom prst="rect">
                <a:avLst/>
              </a:prstGeom>
              <a:blipFill>
                <a:blip r:embed="rId16"/>
                <a:stretch>
                  <a:fillRect t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0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4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4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4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4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autoUpdateAnimBg="0"/>
      <p:bldP spid="44036" grpId="0" build="p" autoUpdateAnimBg="0"/>
      <p:bldP spid="44059" grpId="0" autoUpdateAnimBg="0"/>
      <p:bldP spid="44060" grpId="0" autoUpdateAnimBg="0"/>
      <p:bldP spid="44062" grpId="0" autoUpdateAnimBg="0"/>
      <p:bldP spid="44063" grpId="0" autoUpdateAnimBg="0"/>
      <p:bldP spid="3" grpId="0"/>
      <p:bldP spid="9" grpId="0"/>
      <p:bldP spid="4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9E10B38-149A-D20D-3DEE-3AD05F4FD687}"/>
                  </a:ext>
                </a:extLst>
              </p:cNvPr>
              <p:cNvSpPr txBox="1"/>
              <p:nvPr/>
            </p:nvSpPr>
            <p:spPr>
              <a:xfrm>
                <a:off x="4997117" y="1772816"/>
                <a:ext cx="1045603" cy="8322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:r>
                  <a:rPr lang="en-US" altLang="zh-CN" sz="2400" dirty="0" smtClean="0">
                    <a:solidFill>
                      <a:schemeClr val="bg2"/>
                    </a:solidFill>
                    <a:effectLst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zh-CN" altLang="zh-CN" sz="2400" i="1" smtClean="0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zh-CN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400" i="1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A9E10B38-149A-D20D-3DEE-3AD05F4FD6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7117" y="1772816"/>
                <a:ext cx="1045603" cy="832279"/>
              </a:xfrm>
              <a:prstGeom prst="rect">
                <a:avLst/>
              </a:prstGeom>
              <a:blipFill>
                <a:blip r:embed="rId3"/>
                <a:stretch>
                  <a:fillRect l="-45614" t="-27941" r="-35088" b="-1095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973" name="Group 61"/>
          <p:cNvGrpSpPr/>
          <p:nvPr/>
        </p:nvGrpSpPr>
        <p:grpSpPr bwMode="auto">
          <a:xfrm>
            <a:off x="7959726" y="1798070"/>
            <a:ext cx="2062162" cy="1430337"/>
            <a:chOff x="4269" y="1115"/>
            <a:chExt cx="1299" cy="901"/>
          </a:xfrm>
        </p:grpSpPr>
        <p:graphicFrame>
          <p:nvGraphicFramePr>
            <p:cNvPr id="38915" name="Object 3"/>
            <p:cNvGraphicFramePr>
              <a:graphicFrameLocks noChangeAspect="1"/>
            </p:cNvGraphicFramePr>
            <p:nvPr/>
          </p:nvGraphicFramePr>
          <p:xfrm>
            <a:off x="4269" y="1115"/>
            <a:ext cx="1299" cy="9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8" name="BMP 图象" r:id="rId4" imgW="2581275" imgH="1790700" progId="Paint.Picture">
                    <p:embed/>
                  </p:oleObj>
                </mc:Choice>
                <mc:Fallback>
                  <p:oleObj name="BMP 图象" r:id="rId4" imgW="2581275" imgH="1790700" progId="Paint.Picture">
                    <p:embed/>
                    <p:pic>
                      <p:nvPicPr>
                        <p:cNvPr id="0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9" y="1115"/>
                          <a:ext cx="1299" cy="9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916" name="Object 4"/>
            <p:cNvGraphicFramePr>
              <a:graphicFrameLocks noChangeAspect="1"/>
            </p:cNvGraphicFramePr>
            <p:nvPr/>
          </p:nvGraphicFramePr>
          <p:xfrm>
            <a:off x="5035" y="1727"/>
            <a:ext cx="197" cy="1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39" name="Equation" r:id="rId6" imgW="7315200" imgH="7315200" progId="Equation.3">
                    <p:embed/>
                  </p:oleObj>
                </mc:Choice>
                <mc:Fallback>
                  <p:oleObj name="Equation" r:id="rId6" imgW="7315200" imgH="73152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35" y="1727"/>
                          <a:ext cx="197" cy="1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>
          <a:xfrm>
            <a:off x="1792288" y="332806"/>
            <a:ext cx="3733800" cy="533400"/>
          </a:xfrm>
        </p:spPr>
        <p:txBody>
          <a:bodyPr/>
          <a:lstStyle/>
          <a:p>
            <a:pPr algn="l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对一般的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有向曲面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</a:t>
            </a:r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1487488" y="1475807"/>
            <a:ext cx="5791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用“大化小</a:t>
            </a:r>
            <a:r>
              <a:rPr lang="en-US" altLang="zh-CN" sz="240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常代变</a:t>
            </a:r>
            <a:r>
              <a:rPr lang="en-US" altLang="zh-CN" sz="240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近似和</a:t>
            </a:r>
            <a:r>
              <a:rPr lang="en-US" altLang="zh-CN" sz="240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取极限” </a:t>
            </a:r>
          </a:p>
        </p:txBody>
      </p:sp>
      <p:sp>
        <p:nvSpPr>
          <p:cNvPr id="38933" name="Oval 21"/>
          <p:cNvSpPr>
            <a:spLocks noChangeArrowheads="1"/>
          </p:cNvSpPr>
          <p:nvPr/>
        </p:nvSpPr>
        <p:spPr bwMode="auto">
          <a:xfrm rot="1595346">
            <a:off x="8878889" y="2344169"/>
            <a:ext cx="360363" cy="201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>
                        <a:gamma/>
                        <a:shade val="46275"/>
                        <a:invGamma/>
                      </a:schemeClr>
                    </a:gs>
                    <a:gs pos="100000">
                      <a:schemeClr val="folHlink"/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 flipV="1">
            <a:off x="9031288" y="1680594"/>
            <a:ext cx="611188" cy="76835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V="1">
            <a:off x="9031289" y="1628206"/>
            <a:ext cx="366713" cy="827088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 sz="240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4764088" y="404541"/>
            <a:ext cx="495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对稳定流动的不可压缩流体的</a:t>
            </a:r>
          </a:p>
        </p:txBody>
      </p:sp>
      <p:sp>
        <p:nvSpPr>
          <p:cNvPr id="38938" name="Text Box 26"/>
          <p:cNvSpPr txBox="1">
            <a:spLocks noChangeArrowheads="1"/>
          </p:cNvSpPr>
          <p:nvPr/>
        </p:nvSpPr>
        <p:spPr bwMode="auto">
          <a:xfrm>
            <a:off x="8761302" y="419236"/>
            <a:ext cx="152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速度场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942" name="Text Box 30"/>
              <p:cNvSpPr txBox="1">
                <a:spLocks noChangeArrowheads="1"/>
              </p:cNvSpPr>
              <p:nvPr/>
            </p:nvSpPr>
            <p:spPr bwMode="auto">
              <a:xfrm>
                <a:off x="1487488" y="2145806"/>
                <a:ext cx="3619128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进行分析可得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endParaRPr lang="en-US" altLang="zh-CN" sz="2400" dirty="0">
                  <a:solidFill>
                    <a:schemeClr val="bg2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8942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87488" y="2145806"/>
                <a:ext cx="3619128" cy="461665"/>
              </a:xfrm>
              <a:prstGeom prst="rect">
                <a:avLst/>
              </a:prstGeom>
              <a:blipFill>
                <a:blip r:embed="rId8"/>
                <a:stretch>
                  <a:fillRect l="-2525" t="-14474" b="-2500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960" name="Group 48"/>
          <p:cNvGrpSpPr/>
          <p:nvPr/>
        </p:nvGrpSpPr>
        <p:grpSpPr bwMode="auto">
          <a:xfrm>
            <a:off x="8497888" y="1831406"/>
            <a:ext cx="1447800" cy="1371600"/>
            <a:chOff x="4368" y="1280"/>
            <a:chExt cx="912" cy="864"/>
          </a:xfrm>
        </p:grpSpPr>
        <p:sp>
          <p:nvSpPr>
            <p:cNvPr id="38944" name="Freeform 32"/>
            <p:cNvSpPr/>
            <p:nvPr/>
          </p:nvSpPr>
          <p:spPr bwMode="auto">
            <a:xfrm>
              <a:off x="4368" y="1904"/>
              <a:ext cx="144" cy="240"/>
            </a:xfrm>
            <a:custGeom>
              <a:avLst/>
              <a:gdLst>
                <a:gd name="T0" fmla="*/ 0 w 96"/>
                <a:gd name="T1" fmla="*/ 192 h 192"/>
                <a:gd name="T2" fmla="*/ 96 w 96"/>
                <a:gd name="T3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96" h="192">
                  <a:moveTo>
                    <a:pt x="0" y="192"/>
                  </a:moveTo>
                  <a:cubicBezTo>
                    <a:pt x="36" y="116"/>
                    <a:pt x="72" y="40"/>
                    <a:pt x="96" y="0"/>
                  </a:cubicBezTo>
                </a:path>
              </a:pathLst>
            </a:custGeom>
            <a:noFill/>
            <a:ln w="19050" cmpd="sng">
              <a:solidFill>
                <a:schemeClr val="accent6">
                  <a:lumMod val="75000"/>
                </a:schemeClr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  <p:sp>
          <p:nvSpPr>
            <p:cNvPr id="38945" name="Freeform 33"/>
            <p:cNvSpPr/>
            <p:nvPr/>
          </p:nvSpPr>
          <p:spPr bwMode="auto">
            <a:xfrm>
              <a:off x="4704" y="1280"/>
              <a:ext cx="576" cy="384"/>
            </a:xfrm>
            <a:custGeom>
              <a:avLst/>
              <a:gdLst>
                <a:gd name="T0" fmla="*/ 0 w 576"/>
                <a:gd name="T1" fmla="*/ 384 h 384"/>
                <a:gd name="T2" fmla="*/ 288 w 576"/>
                <a:gd name="T3" fmla="*/ 144 h 384"/>
                <a:gd name="T4" fmla="*/ 576 w 576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384">
                  <a:moveTo>
                    <a:pt x="0" y="384"/>
                  </a:moveTo>
                  <a:cubicBezTo>
                    <a:pt x="96" y="296"/>
                    <a:pt x="192" y="208"/>
                    <a:pt x="288" y="144"/>
                  </a:cubicBezTo>
                  <a:cubicBezTo>
                    <a:pt x="384" y="80"/>
                    <a:pt x="480" y="40"/>
                    <a:pt x="576" y="0"/>
                  </a:cubicBezTo>
                </a:path>
              </a:pathLst>
            </a:custGeom>
            <a:noFill/>
            <a:ln w="19050" cmpd="sng">
              <a:solidFill>
                <a:schemeClr val="accent6">
                  <a:lumMod val="7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8946" name="Group 34"/>
          <p:cNvGrpSpPr/>
          <p:nvPr/>
        </p:nvGrpSpPr>
        <p:grpSpPr bwMode="auto">
          <a:xfrm>
            <a:off x="8955088" y="1285306"/>
            <a:ext cx="317500" cy="508000"/>
            <a:chOff x="4696" y="880"/>
            <a:chExt cx="200" cy="320"/>
          </a:xfrm>
        </p:grpSpPr>
        <p:graphicFrame>
          <p:nvGraphicFramePr>
            <p:cNvPr id="38947" name="Object 35"/>
            <p:cNvGraphicFramePr>
              <a:graphicFrameLocks noChangeAspect="1"/>
            </p:cNvGraphicFramePr>
            <p:nvPr/>
          </p:nvGraphicFramePr>
          <p:xfrm>
            <a:off x="4696" y="880"/>
            <a:ext cx="20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0" name="Equation" r:id="rId9" imgW="7620000" imgH="12192000" progId="Equation.3">
                    <p:embed/>
                  </p:oleObj>
                </mc:Choice>
                <mc:Fallback>
                  <p:oleObj name="Equation" r:id="rId9" imgW="7620000" imgH="12192000" progId="Equation.3">
                    <p:embed/>
                    <p:pic>
                      <p:nvPicPr>
                        <p:cNvPr id="0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6" y="880"/>
                          <a:ext cx="20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948" name="Line 36"/>
            <p:cNvSpPr>
              <a:spLocks noChangeShapeType="1"/>
            </p:cNvSpPr>
            <p:nvPr/>
          </p:nvSpPr>
          <p:spPr bwMode="auto">
            <a:xfrm>
              <a:off x="4704" y="912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8949" name="Group 37"/>
          <p:cNvGrpSpPr/>
          <p:nvPr/>
        </p:nvGrpSpPr>
        <p:grpSpPr bwMode="auto">
          <a:xfrm>
            <a:off x="9564688" y="1336106"/>
            <a:ext cx="317500" cy="444500"/>
            <a:chOff x="4992" y="984"/>
            <a:chExt cx="200" cy="280"/>
          </a:xfrm>
        </p:grpSpPr>
        <p:graphicFrame>
          <p:nvGraphicFramePr>
            <p:cNvPr id="38950" name="Object 38"/>
            <p:cNvGraphicFramePr>
              <a:graphicFrameLocks noChangeAspect="1"/>
            </p:cNvGraphicFramePr>
            <p:nvPr/>
          </p:nvGraphicFramePr>
          <p:xfrm>
            <a:off x="5016" y="984"/>
            <a:ext cx="17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1" name="Equation" r:id="rId11" imgW="6705600" imgH="10668000" progId="Equation.3">
                    <p:embed/>
                  </p:oleObj>
                </mc:Choice>
                <mc:Fallback>
                  <p:oleObj name="Equation" r:id="rId11" imgW="6705600" imgH="10668000" progId="Equation.3">
                    <p:embed/>
                    <p:pic>
                      <p:nvPicPr>
                        <p:cNvPr id="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6" y="984"/>
                          <a:ext cx="17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951" name="Line 39"/>
            <p:cNvSpPr>
              <a:spLocks noChangeShapeType="1"/>
            </p:cNvSpPr>
            <p:nvPr/>
          </p:nvSpPr>
          <p:spPr bwMode="auto">
            <a:xfrm>
              <a:off x="4992" y="100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67CCD22-8F9C-6FAB-2824-C4B63F313F5D}"/>
                  </a:ext>
                </a:extLst>
              </p:cNvPr>
              <p:cNvSpPr txBox="1"/>
              <p:nvPr/>
            </p:nvSpPr>
            <p:spPr>
              <a:xfrm>
                <a:off x="2639383" y="893495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 smtClean="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67CCD22-8F9C-6FAB-2824-C4B63F313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383" y="893495"/>
                <a:ext cx="6097604" cy="461665"/>
              </a:xfrm>
              <a:prstGeom prst="rect">
                <a:avLst/>
              </a:prstGeom>
              <a:blipFill>
                <a:blip r:embed="rId13"/>
                <a:stretch>
                  <a:fillRect l="-100" t="-17333" b="-21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D820370-4211-A079-0887-AD4D344465B9}"/>
                  </a:ext>
                </a:extLst>
              </p:cNvPr>
              <p:cNvSpPr txBox="1"/>
              <p:nvPr/>
            </p:nvSpPr>
            <p:spPr>
              <a:xfrm>
                <a:off x="1576083" y="3955896"/>
                <a:ext cx="4717837" cy="16578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mPr>
                        <m:mr>
                          <m:e/>
                        </m:mr>
                        <m:mr>
                          <m:e/>
                        </m:mr>
                        <m:mr>
                          <m:e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=</m:t>
                            </m:r>
                            <m:limLow>
                              <m:limLow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𝜆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→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lim>
                            </m:limLow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  <m:r>
                                  <a:rPr lang="en-US" altLang="zh-CN" sz="2400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=</m:t>
                                </m:r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begChr m:val="["/>
                                    <m:endChr m:val=""/>
                                    <m:ctrlPr>
                                      <a:rPr lang="zh-CN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CN" sz="2400" i="1">
                                        <a:solidFill>
                                          <a:schemeClr val="bg2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+mn-ea"/>
                                        <a:cs typeface="Times New Roman" panose="02020603050405020304" pitchFamily="18" charset="0"/>
                                      </a:rPr>
                                      <m:t>𝑃</m:t>
                                    </m:r>
                                    <m:d>
                                      <m:d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𝜉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𝜂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altLang="zh-CN" sz="2400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,</m:t>
                                        </m:r>
                                        <m:sSub>
                                          <m:sSub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𝜁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  <m:sSub>
                                      <m:sSubPr>
                                        <m:ctrlPr>
                                          <a:rPr lang="zh-CN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bPr>
                                      <m:e>
                                        <m:d>
                                          <m:dPr>
                                            <m:ctrlPr>
                                              <a:rPr lang="zh-CN" altLang="zh-CN" sz="2400" i="1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sz="2400">
                                                <a:solidFill>
                                                  <a:schemeClr val="bg2"/>
                                                </a:solidFill>
                                                <a:effectLst/>
                                                <a:latin typeface="Cambria Math" panose="02040503050406030204" pitchFamily="18" charset="0"/>
                                                <a:ea typeface="+mn-ea"/>
                                                <a:cs typeface="Times New Roman" panose="02020603050405020304" pitchFamily="18" charset="0"/>
                                              </a:rPr>
                                              <m:t>Δ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zh-CN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Times New Roman" panose="020206030504050203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Times New Roman" panose="02020603050405020304" pitchFamily="18" charset="0"/>
                                                  </a:rPr>
                                                  <m:t>𝑆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altLang="zh-CN" sz="2400" i="1">
                                                    <a:solidFill>
                                                      <a:schemeClr val="bg2"/>
                                                    </a:solidFill>
                                                    <a:effectLst/>
                                                    <a:latin typeface="Cambria Math" panose="02040503050406030204" pitchFamily="18" charset="0"/>
                                                    <a:ea typeface="+mn-ea"/>
                                                    <a:cs typeface="Times New Roman" panose="020206030504050203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e>
                                      <m:sub>
                                        <m:r>
                                          <a:rPr lang="en-US" altLang="zh-CN" sz="2400" i="1">
                                            <a:solidFill>
                                              <a:schemeClr val="bg2"/>
                                            </a:solidFill>
                                            <a:effectLst/>
                                            <a:latin typeface="Cambria Math" panose="02040503050406030204" pitchFamily="18" charset="0"/>
                                            <a:ea typeface="+mn-ea"/>
                                            <a:cs typeface="Times New Roman" panose="02020603050405020304" pitchFamily="18" charset="0"/>
                                          </a:rPr>
                                          <m:t>𝑦𝑧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nary>
                          </m:e>
                        </m:mr>
                        <m:mr>
                          <m:e/>
                        </m:mr>
                      </m:m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D820370-4211-A079-0887-AD4D34446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083" y="3955896"/>
                <a:ext cx="4717837" cy="165782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FF12722-4BF4-3F67-0845-8FE61F736D99}"/>
                  </a:ext>
                </a:extLst>
              </p:cNvPr>
              <p:cNvSpPr txBox="1"/>
              <p:nvPr/>
            </p:nvSpPr>
            <p:spPr>
              <a:xfrm>
                <a:off x="1792289" y="2815805"/>
                <a:ext cx="439444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e>
                        </m:acc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cos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cos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cos</m:t>
                        </m:r>
                        <m:sSub>
                          <m:sSub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 smtClean="0">
                    <a:solidFill>
                      <a:schemeClr val="bg2"/>
                    </a:solidFill>
                    <a:latin typeface="+mn-ea"/>
                    <a:ea typeface="+mn-ea"/>
                    <a:cs typeface="Times New Roman" panose="02020603050405020304" pitchFamily="18" charset="0"/>
                  </a:rPr>
                  <a:t>,</a:t>
                </a:r>
                <a:endParaRPr lang="zh-CN" altLang="zh-CN" sz="2400" dirty="0">
                  <a:solidFill>
                    <a:schemeClr val="bg2"/>
                  </a:solidFill>
                  <a:effectLst/>
                  <a:latin typeface="+mn-ea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6FF12722-4BF4-3F67-0845-8FE61F736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289" y="2815805"/>
                <a:ext cx="4394448" cy="461665"/>
              </a:xfrm>
              <a:prstGeom prst="rect">
                <a:avLst/>
              </a:prstGeom>
              <a:blipFill>
                <a:blip r:embed="rId15"/>
                <a:stretch>
                  <a:fillRect l="-2080" t="-14474" b="-2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E34B497-3486-379B-B62D-D04C92954BC0}"/>
                  </a:ext>
                </a:extLst>
              </p:cNvPr>
              <p:cNvSpPr txBox="1"/>
              <p:nvPr/>
            </p:nvSpPr>
            <p:spPr>
              <a:xfrm>
                <a:off x="5440424" y="2132856"/>
                <a:ext cx="182643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𝑣</m:t>
                              </m:r>
                            </m:e>
                          </m:acc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e>
                          </m:acc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EE34B497-3486-379B-B62D-D04C92954B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424" y="2132856"/>
                <a:ext cx="1826432" cy="461665"/>
              </a:xfrm>
              <a:prstGeom prst="rect">
                <a:avLst/>
              </a:prstGeom>
              <a:blipFill>
                <a:blip r:embed="rId16"/>
                <a:stretch>
                  <a:fillRect t="-18421" b="-26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E03491D-2C34-39F3-1A68-09B9BCED6DE7}"/>
                  </a:ext>
                </a:extLst>
              </p:cNvPr>
              <p:cNvSpPr txBox="1"/>
              <p:nvPr/>
            </p:nvSpPr>
            <p:spPr>
              <a:xfrm>
                <a:off x="3791830" y="2132856"/>
                <a:ext cx="146639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lim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0E03491D-2C34-39F3-1A68-09B9BCED6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830" y="2132856"/>
                <a:ext cx="1466392" cy="461665"/>
              </a:xfrm>
              <a:prstGeom prst="rect">
                <a:avLst/>
              </a:prstGeom>
              <a:blipFill>
                <a:blip r:embed="rId17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文本框 14">
            <a:extLst>
              <a:ext uri="{FF2B5EF4-FFF2-40B4-BE49-F238E27FC236}">
                <a16:creationId xmlns:a16="http://schemas.microsoft.com/office/drawing/2014/main" id="{D9178CB0-E207-770A-5002-5FC8350C9749}"/>
              </a:ext>
            </a:extLst>
          </p:cNvPr>
          <p:cNvSpPr txBox="1"/>
          <p:nvPr/>
        </p:nvSpPr>
        <p:spPr>
          <a:xfrm>
            <a:off x="5797012" y="2826302"/>
            <a:ext cx="5980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dirty="0">
                <a:solidFill>
                  <a:schemeClr val="bg2"/>
                </a:solidFill>
                <a:effectLst/>
                <a:latin typeface="+mn-ea"/>
                <a:ea typeface="+mn-ea"/>
                <a:cs typeface="Times New Roman" panose="02020603050405020304" pitchFamily="18" charset="0"/>
              </a:rPr>
              <a:t>则</a:t>
            </a:r>
            <a:endParaRPr lang="zh-CN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6600C13-E921-AC34-35AF-D00E0C23DB12}"/>
                  </a:ext>
                </a:extLst>
              </p:cNvPr>
              <p:cNvSpPr txBox="1"/>
              <p:nvPr/>
            </p:nvSpPr>
            <p:spPr>
              <a:xfrm>
                <a:off x="1825790" y="3264546"/>
                <a:ext cx="3891080" cy="11005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lim</m:t>
                          </m:r>
                        </m:e>
                        <m:lim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𝜆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0</m:t>
                          </m:r>
                        </m:lim>
                      </m:limLow>
                      <m:nary>
                        <m:naryPr>
                          <m:chr m:val="∑"/>
                          <m:limLoc m:val="undOvr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"/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𝜉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𝜂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𝜁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𝛼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56600C13-E921-AC34-35AF-D00E0C23D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790" y="3264546"/>
                <a:ext cx="3891080" cy="110055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BA691BB-4182-CF31-66ED-8607269ACE99}"/>
                  </a:ext>
                </a:extLst>
              </p:cNvPr>
              <p:cNvSpPr txBox="1"/>
              <p:nvPr/>
            </p:nvSpPr>
            <p:spPr>
              <a:xfrm>
                <a:off x="5125205" y="3612929"/>
                <a:ext cx="31798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cos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BA691BB-4182-CF31-66ED-8607269ACE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205" y="3612929"/>
                <a:ext cx="3179851" cy="461665"/>
              </a:xfrm>
              <a:prstGeom prst="rect">
                <a:avLst/>
              </a:prstGeom>
              <a:blipFill>
                <a:blip r:embed="rId19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A92C558F-1D9C-3AA7-B234-B75479B5ED5F}"/>
                  </a:ext>
                </a:extLst>
              </p:cNvPr>
              <p:cNvSpPr txBox="1"/>
              <p:nvPr/>
            </p:nvSpPr>
            <p:spPr>
              <a:xfrm>
                <a:off x="1487488" y="3578939"/>
                <a:ext cx="70070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Φ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A92C558F-1D9C-3AA7-B234-B75479B5ED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578939"/>
                <a:ext cx="700702" cy="46166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E1AA7C4-D03C-A990-31F9-1AC899082EB9}"/>
                  </a:ext>
                </a:extLst>
              </p:cNvPr>
              <p:cNvSpPr txBox="1"/>
              <p:nvPr/>
            </p:nvSpPr>
            <p:spPr>
              <a:xfrm>
                <a:off x="7217547" y="3633924"/>
                <a:ext cx="420704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]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𝜁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cos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𝛾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Δ</m:t>
                      </m:r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2E1AA7C4-D03C-A990-31F9-1AC899082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547" y="3633924"/>
                <a:ext cx="4207045" cy="461665"/>
              </a:xfrm>
              <a:prstGeom prst="rect">
                <a:avLst/>
              </a:prstGeom>
              <a:blipFill>
                <a:blip r:embed="rId21"/>
                <a:stretch>
                  <a:fillRect t="-128947" b="-1960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EECDF158-0118-8726-9F9D-D831CA00A754}"/>
                  </a:ext>
                </a:extLst>
              </p:cNvPr>
              <p:cNvSpPr txBox="1"/>
              <p:nvPr/>
            </p:nvSpPr>
            <p:spPr>
              <a:xfrm>
                <a:off x="5678250" y="4737251"/>
                <a:ext cx="286602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effectLst/>
                          <a:latin typeface="Cambria Math" panose="02040503050406030204" pitchFamily="18" charset="0"/>
                          <a:ea typeface="+mn-ea"/>
                          <a:cs typeface="Times New Roman" panose="02020603050405020304" pitchFamily="18" charset="0"/>
                        </a:rPr>
                        <m:t>𝑄</m:t>
                      </m:r>
                      <m:d>
                        <m:d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𝑧𝑥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5" name="文本框 24">
                <a:extLst>
                  <a:ext uri="{FF2B5EF4-FFF2-40B4-BE49-F238E27FC236}">
                    <a16:creationId xmlns:a16="http://schemas.microsoft.com/office/drawing/2014/main" id="{EECDF158-0118-8726-9F9D-D831CA00A7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8250" y="4737251"/>
                <a:ext cx="2866022" cy="461665"/>
              </a:xfrm>
              <a:prstGeom prst="rect">
                <a:avLst/>
              </a:prstGeom>
              <a:blipFill>
                <a:blip r:embed="rId22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63975A2F-6FEA-0C68-0FDA-ABD5BEFACA92}"/>
                  </a:ext>
                </a:extLst>
              </p:cNvPr>
              <p:cNvSpPr txBox="1"/>
              <p:nvPr/>
            </p:nvSpPr>
            <p:spPr>
              <a:xfrm>
                <a:off x="7822408" y="4698775"/>
                <a:ext cx="3570041" cy="5172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]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     </m:t>
                          </m:r>
                          <m:r>
                            <a:rPr lang="en-US" altLang="zh-CN" sz="2400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effectLst/>
                              <a:latin typeface="Cambria Math" panose="02040503050406030204" pitchFamily="18" charset="0"/>
                              <a:ea typeface="+mn-ea"/>
                              <a:cs typeface="Times New Roman" panose="020206030504050203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altLang="zh-CN" sz="2400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𝜁</m:t>
                                  </m:r>
                                </m:e>
                                <m:sub>
                                  <m:r>
                                    <a:rPr lang="en-US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sSub>
                            <m:sSubPr>
                              <m:ctrlPr>
                                <a:rPr lang="zh-CN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ctrlPr>
                                    <a:rPr lang="zh-CN" altLang="zh-CN" sz="2400" i="1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solidFill>
                                        <a:schemeClr val="bg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+mn-ea"/>
                                      <a:cs typeface="Times New Roman" panose="02020603050405020304" pitchFamily="18" charset="0"/>
                                    </a:rPr>
                                    <m:t>Δ</m:t>
                                  </m:r>
                                  <m:sSub>
                                    <m:sSubPr>
                                      <m:ctrlPr>
                                        <a:rPr lang="zh-CN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zh-CN" sz="2400" i="1">
                                          <a:solidFill>
                                            <a:schemeClr val="bg2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+mn-ea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b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+mn-ea"/>
                                  <a:cs typeface="Times New Roman" panose="02020603050405020304" pitchFamily="18" charset="0"/>
                                </a:rPr>
                                <m:t>𝑥𝑦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63975A2F-6FEA-0C68-0FDA-ABD5BEFACA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2408" y="4698775"/>
                <a:ext cx="3570041" cy="517257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8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8918" grpId="0" autoUpdateAnimBg="0"/>
      <p:bldP spid="38937" grpId="0" autoUpdateAnimBg="0"/>
      <p:bldP spid="38938" grpId="0" autoUpdateAnimBg="0"/>
      <p:bldP spid="38942" grpId="0" autoUpdateAnimBg="0"/>
      <p:bldP spid="3" grpId="0"/>
      <p:bldP spid="4" grpId="0"/>
      <p:bldP spid="7" grpId="0"/>
      <p:bldP spid="9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3450058" y="384110"/>
            <a:ext cx="763136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设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为光滑的有向曲面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在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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上定义了一个</a:t>
            </a:r>
            <a:r>
              <a:rPr lang="zh-CN" altLang="en-US" sz="2400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sym typeface="Symbol" panose="05050102010706020507" pitchFamily="2" charset="2"/>
              </a:rPr>
              <a:t>向量场</a:t>
            </a:r>
          </a:p>
          <a:p>
            <a:pPr eaLnBrk="1" hangingPunct="1">
              <a:spcBef>
                <a:spcPct val="50000"/>
              </a:spcBef>
            </a:pPr>
            <a:endParaRPr lang="zh-CN" altLang="en-US" sz="2400" dirty="0">
              <a:solidFill>
                <a:schemeClr val="bg2"/>
              </a:solidFill>
              <a:latin typeface="+mn-ea"/>
              <a:ea typeface="+mn-ea"/>
              <a:sym typeface="Symbol" panose="05050102010706020507" pitchFamily="2" charset="2"/>
            </a:endParaRP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4555803" y="3547305"/>
            <a:ext cx="990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记作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6091" name="Text Box 11"/>
              <p:cNvSpPr txBox="1">
                <a:spLocks noChangeArrowheads="1"/>
              </p:cNvSpPr>
              <p:nvPr/>
            </p:nvSpPr>
            <p:spPr bwMode="auto">
              <a:xfrm>
                <a:off x="1847528" y="4983559"/>
                <a:ext cx="381000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𝑃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𝑄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𝑅</m:t>
                    </m:r>
                    <m:r>
                      <a:rPr lang="en-US" altLang="zh-CN" sz="2400" i="1" dirty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叫做</a:t>
                </a: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被积函数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</a:rPr>
                  <a:t>;</a:t>
                </a:r>
              </a:p>
            </p:txBody>
          </p:sp>
        </mc:Choice>
        <mc:Fallback>
          <p:sp>
            <p:nvSpPr>
              <p:cNvPr id="46091" name="Text 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7528" y="4983559"/>
                <a:ext cx="3810000" cy="461665"/>
              </a:xfrm>
              <a:prstGeom prst="rect">
                <a:avLst/>
              </a:prstGeom>
              <a:blipFill>
                <a:blip r:embed="rId2"/>
                <a:stretch>
                  <a:fillRect l="-320" t="-14667" b="-26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092" name="Text Box 12"/>
          <p:cNvSpPr txBox="1">
            <a:spLocks noChangeArrowheads="1"/>
          </p:cNvSpPr>
          <p:nvPr/>
        </p:nvSpPr>
        <p:spPr bwMode="auto">
          <a:xfrm>
            <a:off x="4805177" y="4981811"/>
            <a:ext cx="297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叫做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积分曲面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46095" name="Text Box 15"/>
          <p:cNvSpPr txBox="1">
            <a:spLocks noChangeArrowheads="1"/>
          </p:cNvSpPr>
          <p:nvPr/>
        </p:nvSpPr>
        <p:spPr bwMode="auto">
          <a:xfrm>
            <a:off x="1873442" y="3549053"/>
            <a:ext cx="3352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或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sym typeface="Symbol" panose="05050102010706020507" pitchFamily="2" charset="2"/>
              </a:rPr>
              <a:t>第二类曲面积分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.</a:t>
            </a:r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>
            <a:off x="1836917" y="1484691"/>
            <a:ext cx="57575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局部面元上任意取点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,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sp>
        <p:nvSpPr>
          <p:cNvPr id="46113" name="Text Box 33"/>
          <p:cNvSpPr txBox="1">
            <a:spLocks noChangeArrowheads="1"/>
          </p:cNvSpPr>
          <p:nvPr/>
        </p:nvSpPr>
        <p:spPr bwMode="auto">
          <a:xfrm>
            <a:off x="6840977" y="926188"/>
            <a:ext cx="329128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若对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的任意分割和在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p:grpSp>
        <p:nvGrpSpPr>
          <p:cNvPr id="46114" name="Group 34"/>
          <p:cNvGrpSpPr/>
          <p:nvPr/>
        </p:nvGrpSpPr>
        <p:grpSpPr bwMode="auto">
          <a:xfrm>
            <a:off x="1847528" y="2926159"/>
            <a:ext cx="8610600" cy="461962"/>
            <a:chOff x="192" y="2217"/>
            <a:chExt cx="5424" cy="291"/>
          </a:xfrm>
        </p:grpSpPr>
        <p:sp>
          <p:nvSpPr>
            <p:cNvPr id="46115" name="Text Box 35"/>
            <p:cNvSpPr txBox="1">
              <a:spLocks noChangeArrowheads="1"/>
            </p:cNvSpPr>
            <p:nvPr/>
          </p:nvSpPr>
          <p:spPr bwMode="auto">
            <a:xfrm>
              <a:off x="192" y="2217"/>
              <a:ext cx="542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  <a:sym typeface="Symbol" panose="05050102010706020507" pitchFamily="2" charset="2"/>
                </a:rPr>
                <a:t>则称此极限为向量场 </a:t>
              </a:r>
              <a:r>
                <a:rPr lang="en-US" altLang="zh-CN" sz="2400" i="1" dirty="0">
                  <a:solidFill>
                    <a:schemeClr val="bg2"/>
                  </a:solidFill>
                  <a:latin typeface="+mn-ea"/>
                  <a:ea typeface="+mn-ea"/>
                  <a:sym typeface="Symbol" panose="05050102010706020507" pitchFamily="2" charset="2"/>
                </a:rPr>
                <a:t>A </a:t>
              </a:r>
              <a:r>
                <a:rPr lang="zh-CN" altLang="en-US" sz="2400" dirty="0">
                  <a:solidFill>
                    <a:schemeClr val="bg2"/>
                  </a:solidFill>
                  <a:latin typeface="+mn-ea"/>
                  <a:ea typeface="+mn-ea"/>
                  <a:sym typeface="Symbol" panose="05050102010706020507" pitchFamily="2" charset="2"/>
                </a:rPr>
                <a:t>在有向曲面上</a:t>
              </a:r>
              <a:r>
                <a:rPr lang="zh-CN" altLang="en-US" sz="2400" b="1" dirty="0">
                  <a:solidFill>
                    <a:schemeClr val="bg1">
                      <a:lumMod val="60000"/>
                      <a:lumOff val="40000"/>
                    </a:schemeClr>
                  </a:solidFill>
                  <a:latin typeface="+mn-ea"/>
                  <a:ea typeface="+mn-ea"/>
                  <a:sym typeface="Symbol" panose="05050102010706020507" pitchFamily="2" charset="2"/>
                </a:rPr>
                <a:t>对坐标的曲面积分</a:t>
              </a:r>
            </a:p>
          </p:txBody>
        </p:sp>
        <p:sp>
          <p:nvSpPr>
            <p:cNvPr id="46116" name="Line 36"/>
            <p:cNvSpPr>
              <a:spLocks noChangeShapeType="1"/>
            </p:cNvSpPr>
            <p:nvPr/>
          </p:nvSpPr>
          <p:spPr bwMode="auto">
            <a:xfrm>
              <a:off x="2352" y="2278"/>
              <a:ext cx="17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 sz="2400">
                <a:solidFill>
                  <a:schemeClr val="bg2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6117" name="Rectangle 37"/>
          <p:cNvSpPr>
            <a:spLocks noGrp="1" noChangeArrowheads="1"/>
          </p:cNvSpPr>
          <p:nvPr>
            <p:ph type="title"/>
          </p:nvPr>
        </p:nvSpPr>
        <p:spPr>
          <a:xfrm>
            <a:off x="2133600" y="287338"/>
            <a:ext cx="1447800" cy="6096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2.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定义</a:t>
            </a: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</a:rPr>
              <a:t>：</a:t>
            </a:r>
            <a:endParaRPr lang="zh-CN" altLang="en-US" sz="2400" dirty="0">
              <a:solidFill>
                <a:schemeClr val="bg2"/>
              </a:solidFill>
              <a:latin typeface="+mn-ea"/>
              <a:ea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B8D01ED-ABB4-A285-A4FF-DB9A879B8E32}"/>
                  </a:ext>
                </a:extLst>
              </p:cNvPr>
              <p:cNvSpPr txBox="1"/>
              <p:nvPr/>
            </p:nvSpPr>
            <p:spPr>
              <a:xfrm>
                <a:off x="1708839" y="851220"/>
                <a:ext cx="5132138" cy="50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</a:rPr>
                        </m:ctrlPr>
                      </m:acc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</m:acc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𝑧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  <m:r>
                      <a:rPr lang="en-US" altLang="zh-CN" sz="2400" b="0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),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8B8D01ED-ABB4-A285-A4FF-DB9A879B8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8839" y="851220"/>
                <a:ext cx="5132138" cy="5088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DF13983-B3AB-0D26-BC5D-1A399051757D}"/>
                  </a:ext>
                </a:extLst>
              </p:cNvPr>
              <p:cNvSpPr txBox="1"/>
              <p:nvPr/>
            </p:nvSpPr>
            <p:spPr>
              <a:xfrm>
                <a:off x="2908215" y="4184998"/>
                <a:ext cx="5416313" cy="518668"/>
              </a:xfrm>
              <a:prstGeom prst="rect">
                <a:avLst/>
              </a:prstGeom>
              <a:noFill/>
              <a:ln>
                <a:solidFill>
                  <a:srgbClr val="2929FF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∬"/>
                        <m:limLoc m:val="subSup"/>
                        <m:supHide m:val="on"/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m:rPr>
                            <m:sty m:val="p"/>
                          </m:rP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sub>
                      <m:sup/>
                      <m:e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𝑃</m:t>
                        </m:r>
                      </m:e>
                    </m:nary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𝑄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𝑧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+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𝑅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𝑥</m:t>
                    </m:r>
                    <m:r>
                      <m:rPr>
                        <m:sty m:val="p"/>
                      </m:rPr>
                      <a:rPr lang="zh-CN" altLang="en-US" sz="2400" i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d</m:t>
                    </m:r>
                    <m:r>
                      <a:rPr lang="zh-CN" altLang="en-US" sz="2400" i="1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𝑦</m:t>
                    </m:r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DF13983-B3AB-0D26-BC5D-1A3990517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215" y="4184998"/>
                <a:ext cx="5416313" cy="518668"/>
              </a:xfrm>
              <a:prstGeom prst="rect">
                <a:avLst/>
              </a:prstGeom>
              <a:blipFill>
                <a:blip r:embed="rId4"/>
                <a:stretch>
                  <a:fillRect l="-7520" t="-137931" b="-197701"/>
                </a:stretch>
              </a:blipFill>
              <a:ln>
                <a:solidFill>
                  <a:srgbClr val="2929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0B666FB-2FE5-9EB3-3283-37F9FEBAF037}"/>
                  </a:ext>
                </a:extLst>
              </p:cNvPr>
              <p:cNvSpPr txBox="1"/>
              <p:nvPr/>
            </p:nvSpPr>
            <p:spPr>
              <a:xfrm>
                <a:off x="1487488" y="2136006"/>
                <a:ext cx="1885875" cy="5729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2400" i="0" smtClean="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 </m:t>
                    </m:r>
                    <m:limLow>
                      <m:limLowPr>
                        <m:ctrlPr>
                          <a:rPr lang="zh-CN" altLang="en-US" sz="240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zh-CN" altLang="en-US" sz="2400" i="0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lim</m:t>
                        </m:r>
                      </m:e>
                      <m:lim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𝜆</m:t>
                        </m:r>
                        <m:r>
                          <a:rPr lang="zh-CN" altLang="en-US" sz="2400" i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→0</m:t>
                        </m:r>
                      </m:lim>
                    </m:limLow>
                  </m:oMath>
                </a14:m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naryPr>
                      <m:sub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  <m:r>
                          <a:rPr lang="zh-CN" altLang="en-US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=1</m:t>
                        </m:r>
                      </m:sub>
                      <m:sup>
                        <m:r>
                          <a:rPr lang="zh-CN" altLang="en-US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𝑛</m:t>
                        </m:r>
                      </m:sup>
                      <m:e>
                        <m:r>
                          <a:rPr lang="en-US" altLang="zh-CN" sz="2400" b="0" i="1" smtClean="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[</m:t>
                        </m:r>
                      </m:e>
                    </m:nary>
                  </m:oMath>
                </a14:m>
                <a:endParaRPr lang="en-US" altLang="zh-CN" sz="2400" i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0B666FB-2FE5-9EB3-3283-37F9FEBAF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136006"/>
                <a:ext cx="1885875" cy="572914"/>
              </a:xfrm>
              <a:prstGeom prst="rect">
                <a:avLst/>
              </a:prstGeom>
              <a:blipFill>
                <a:blip r:embed="rId5"/>
                <a:stretch>
                  <a:fillRect t="-103191" r="-10356" b="-140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>
            <a:extLst>
              <a:ext uri="{FF2B5EF4-FFF2-40B4-BE49-F238E27FC236}">
                <a16:creationId xmlns:a16="http://schemas.microsoft.com/office/drawing/2014/main" id="{1D7BC682-E48C-5026-1E86-818A1AF8AD0B}"/>
              </a:ext>
            </a:extLst>
          </p:cNvPr>
          <p:cNvSpPr txBox="1"/>
          <p:nvPr/>
        </p:nvSpPr>
        <p:spPr>
          <a:xfrm>
            <a:off x="4715709" y="1496545"/>
            <a:ext cx="6097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下列极限都存在</a:t>
            </a:r>
            <a:endParaRPr lang="zh-CN" altLang="en-US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9B07191-53AD-49FE-D946-904A06C6A5BD}"/>
                  </a:ext>
                </a:extLst>
              </p:cNvPr>
              <p:cNvSpPr txBox="1"/>
              <p:nvPr/>
            </p:nvSpPr>
            <p:spPr>
              <a:xfrm>
                <a:off x="2812046" y="2172342"/>
                <a:ext cx="2734357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𝑃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𝑦𝑧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29B07191-53AD-49FE-D946-904A06C6A5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046" y="2172342"/>
                <a:ext cx="2734357" cy="490840"/>
              </a:xfrm>
              <a:prstGeom prst="rect">
                <a:avLst/>
              </a:prstGeom>
              <a:blipFill>
                <a:blip r:embed="rId6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D099BD6-BC73-7BE8-C9AF-EF36B0CAB4A4}"/>
                  </a:ext>
                </a:extLst>
              </p:cNvPr>
              <p:cNvSpPr txBox="1"/>
              <p:nvPr/>
            </p:nvSpPr>
            <p:spPr>
              <a:xfrm>
                <a:off x="5087888" y="2156044"/>
                <a:ext cx="33268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 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𝑧𝑥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0D099BD6-BC73-7BE8-C9AF-EF36B0CAB4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2156044"/>
                <a:ext cx="3326866" cy="461665"/>
              </a:xfrm>
              <a:prstGeom prst="rect">
                <a:avLst/>
              </a:prstGeom>
              <a:blipFill>
                <a:blip r:embed="rId7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4374128-D498-79CB-AAB0-0C7E4DDDB21C}"/>
                  </a:ext>
                </a:extLst>
              </p:cNvPr>
              <p:cNvSpPr txBox="1"/>
              <p:nvPr/>
            </p:nvSpPr>
            <p:spPr>
              <a:xfrm>
                <a:off x="7753985" y="2172342"/>
                <a:ext cx="3384376" cy="490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𝜉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𝜂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sSub>
                            <m:sSub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b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𝜁</m:t>
                              </m:r>
                            </m:e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sSubPr>
                        <m:e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40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Δ</m:t>
                              </m:r>
                              <m:sSub>
                                <m:sSubPr>
                                  <m:ctrlP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zh-CN" altLang="en-US" sz="24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𝑥𝑦</m:t>
                          </m:r>
                        </m:sub>
                      </m:sSub>
                    </m:oMath>
                  </m:oMathPara>
                </a14:m>
                <a:endParaRPr lang="zh-CN" altLang="en-US" sz="2400" dirty="0"/>
              </a:p>
            </p:txBody>
          </p:sp>
        </mc:Choice>
        <mc:Fallback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B4374128-D498-79CB-AAB0-0C7E4DDDB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3985" y="2172342"/>
                <a:ext cx="3384376" cy="490840"/>
              </a:xfrm>
              <a:prstGeom prst="rect">
                <a:avLst/>
              </a:prstGeom>
              <a:blipFill>
                <a:blip r:embed="rId8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>
            <a:extLst>
              <a:ext uri="{FF2B5EF4-FFF2-40B4-BE49-F238E27FC236}">
                <a16:creationId xmlns:a16="http://schemas.microsoft.com/office/drawing/2014/main" id="{FBFBF0E8-80E2-199B-352A-C397CA595678}"/>
              </a:ext>
            </a:extLst>
          </p:cNvPr>
          <p:cNvSpPr txBox="1"/>
          <p:nvPr/>
        </p:nvSpPr>
        <p:spPr>
          <a:xfrm>
            <a:off x="10696178" y="2156044"/>
            <a:ext cx="2872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2"/>
                </a:solidFill>
              </a:rPr>
              <a:t>]</a:t>
            </a:r>
            <a:endParaRPr lang="zh-CN" altLang="en-US"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0" grpId="0" autoUpdateAnimBg="0"/>
      <p:bldP spid="46091" grpId="0" autoUpdateAnimBg="0"/>
      <p:bldP spid="46092" grpId="0" autoUpdateAnimBg="0"/>
      <p:bldP spid="46095" grpId="0" autoUpdateAnimBg="0"/>
      <p:bldP spid="46096" grpId="0" autoUpdateAnimBg="0"/>
      <p:bldP spid="46113" grpId="0"/>
      <p:bldP spid="3" grpId="0"/>
      <p:bldP spid="7" grpId="0" animBg="1"/>
      <p:bldP spid="4" grpId="0"/>
      <p:bldP spid="8" grpId="0"/>
      <p:bldP spid="10" grpId="0"/>
      <p:bldP spid="12" grpId="0"/>
      <p:bldP spid="14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133600" y="2378618"/>
            <a:ext cx="6781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引例中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流过有向曲面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的流体的</a:t>
            </a:r>
            <a:r>
              <a:rPr lang="zh-CN" altLang="en-US" sz="2400" b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流量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为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109" name="Text Box 5"/>
              <p:cNvSpPr txBox="1">
                <a:spLocks noChangeArrowheads="1"/>
              </p:cNvSpPr>
              <p:nvPr/>
            </p:nvSpPr>
            <p:spPr bwMode="auto">
              <a:xfrm>
                <a:off x="3503712" y="1069933"/>
                <a:ext cx="665956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称为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Q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在有向曲面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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上</a:t>
                </a:r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对 </a:t>
                </a:r>
                <a14:m>
                  <m:oMath xmlns:m="http://schemas.openxmlformats.org/officeDocument/2006/math">
                    <m:r>
                      <a:rPr lang="en-US" altLang="zh-CN" sz="2400" b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𝑧</m:t>
                    </m:r>
                    <m:r>
                      <a:rPr lang="en-US" altLang="zh-CN" sz="2400" b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, </m:t>
                    </m:r>
                    <m:r>
                      <a:rPr lang="en-US" altLang="zh-CN" sz="2400" b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𝑥</m:t>
                    </m:r>
                    <m:r>
                      <a:rPr lang="en-US" altLang="zh-CN" sz="2400" b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的曲面积分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;</a:t>
                </a:r>
              </a:p>
            </p:txBody>
          </p:sp>
        </mc:Choice>
        <mc:Fallback>
          <p:sp>
            <p:nvSpPr>
              <p:cNvPr id="47109" name="Text 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3712" y="1069933"/>
                <a:ext cx="6659562" cy="461665"/>
              </a:xfrm>
              <a:prstGeom prst="rect">
                <a:avLst/>
              </a:prstGeom>
              <a:blipFill>
                <a:blip r:embed="rId2"/>
                <a:stretch>
                  <a:fillRect l="-1465" t="-14667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111" name="Text Box 7"/>
              <p:cNvSpPr txBox="1">
                <a:spLocks noChangeArrowheads="1"/>
              </p:cNvSpPr>
              <p:nvPr/>
            </p:nvSpPr>
            <p:spPr bwMode="auto">
              <a:xfrm>
                <a:off x="3530352" y="1743599"/>
                <a:ext cx="665956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称为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R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在有向曲面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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上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CN" altLang="en-US" sz="2400" b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sym typeface="Symbol" panose="05050102010706020507" pitchFamily="2" charset="2"/>
                      </a:rPr>
                      <m:t>对</m:t>
                    </m:r>
                    <m:r>
                      <a:rPr lang="en-US" altLang="zh-CN" sz="2400" b="0" i="1" dirty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sym typeface="Symbol" panose="05050102010706020507" pitchFamily="2" charset="2"/>
                      </a:rPr>
                      <m:t>  </m:t>
                    </m:r>
                    <m:r>
                      <a:rPr lang="en-US" altLang="zh-CN" sz="2400" b="0" i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𝑥</m:t>
                    </m:r>
                    <m:r>
                      <a:rPr lang="en-US" altLang="zh-CN" sz="2400" b="0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, </m:t>
                    </m:r>
                    <m:r>
                      <a:rPr lang="en-US" altLang="zh-CN" sz="2400" b="0" i="1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𝑦</m:t>
                    </m:r>
                    <m:r>
                      <a:rPr lang="en-US" altLang="zh-CN" sz="2400" b="0" dirty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+mn-ea"/>
                        <a:ea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的曲面积分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.</a:t>
                </a:r>
              </a:p>
            </p:txBody>
          </p:sp>
        </mc:Choice>
        <mc:Fallback>
          <p:sp>
            <p:nvSpPr>
              <p:cNvPr id="47111" name="Text 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30352" y="1743599"/>
                <a:ext cx="6659562" cy="461665"/>
              </a:xfrm>
              <a:prstGeom prst="rect">
                <a:avLst/>
              </a:prstGeom>
              <a:blipFill>
                <a:blip r:embed="rId3"/>
                <a:stretch>
                  <a:fillRect l="-1372" t="-14474" b="-2894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7112" name="Text Box 8"/>
              <p:cNvSpPr txBox="1">
                <a:spLocks noChangeArrowheads="1"/>
              </p:cNvSpPr>
              <p:nvPr/>
            </p:nvSpPr>
            <p:spPr bwMode="auto">
              <a:xfrm>
                <a:off x="3503712" y="406236"/>
                <a:ext cx="6583362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2400" dirty="0" smtClean="0">
                    <a:solidFill>
                      <a:schemeClr val="bg2"/>
                    </a:solidFill>
                    <a:latin typeface="+mn-ea"/>
                    <a:ea typeface="+mn-ea"/>
                  </a:rPr>
                  <a:t>称为</a:t>
                </a:r>
                <a:r>
                  <a:rPr lang="en-US" altLang="zh-CN" sz="2400" i="1" dirty="0">
                    <a:solidFill>
                      <a:schemeClr val="bg2"/>
                    </a:solidFill>
                    <a:latin typeface="+mn-ea"/>
                    <a:ea typeface="+mn-ea"/>
                  </a:rPr>
                  <a:t>P</a:t>
                </a: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在有向曲面</a:t>
                </a:r>
                <a:r>
                  <a:rPr lang="zh-CN" altLang="en-US" sz="2400" i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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上</a:t>
                </a:r>
                <a:r>
                  <a:rPr lang="zh-CN" altLang="en-US" sz="2400" b="1" dirty="0" smtClean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对</a:t>
                </a:r>
                <a:r>
                  <a:rPr lang="zh-CN" altLang="en-US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i="1" dirty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𝑦</m:t>
                    </m:r>
                    <m:r>
                      <a:rPr lang="en-US" altLang="zh-CN" sz="2400" i="1" dirty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, </m:t>
                    </m:r>
                    <m:r>
                      <a:rPr lang="en-US" altLang="zh-CN" sz="2400" i="1" dirty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𝑧</m:t>
                    </m:r>
                    <m:r>
                      <a:rPr lang="en-US" altLang="zh-CN" sz="2400" b="1" i="0" dirty="0" smtClean="0"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  <a:ea typeface="+mn-ea"/>
                        <a:sym typeface="Symbol" panose="05050102010706020507" pitchFamily="2" charset="2"/>
                      </a:rPr>
                      <m:t> </m:t>
                    </m:r>
                  </m:oMath>
                </a14:m>
                <a:r>
                  <a:rPr lang="zh-CN" altLang="en-US" sz="2400" b="1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的曲面积分</a:t>
                </a:r>
                <a:r>
                  <a:rPr lang="en-US" altLang="zh-CN" sz="2400" b="1" dirty="0">
                    <a:solidFill>
                      <a:schemeClr val="bg2"/>
                    </a:solidFill>
                    <a:latin typeface="+mn-ea"/>
                    <a:ea typeface="+mn-ea"/>
                    <a:sym typeface="Symbol" panose="05050102010706020507" pitchFamily="2" charset="2"/>
                  </a:rPr>
                  <a:t>;</a:t>
                </a:r>
              </a:p>
            </p:txBody>
          </p:sp>
        </mc:Choice>
        <mc:Fallback>
          <p:sp>
            <p:nvSpPr>
              <p:cNvPr id="47112" name="Text 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3712" y="406236"/>
                <a:ext cx="6583362" cy="461665"/>
              </a:xfrm>
              <a:prstGeom prst="rect">
                <a:avLst/>
              </a:prstGeom>
              <a:blipFill>
                <a:blip r:embed="rId4"/>
                <a:stretch>
                  <a:fillRect l="-1481" t="-14667" b="-3066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114" name="Text Box 10"/>
          <p:cNvSpPr txBox="1">
            <a:spLocks noChangeArrowheads="1"/>
          </p:cNvSpPr>
          <p:nvPr/>
        </p:nvSpPr>
        <p:spPr bwMode="auto">
          <a:xfrm>
            <a:off x="2133600" y="3645024"/>
            <a:ext cx="5029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若记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sym typeface="Symbol" panose="05050102010706020507" pitchFamily="2" charset="2"/>
              </a:rPr>
              <a:t>正侧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的单位法向量为</a:t>
            </a:r>
          </a:p>
        </p:txBody>
      </p:sp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1828800" y="4298951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bg2"/>
                </a:solidFill>
                <a:latin typeface="+mn-ea"/>
                <a:ea typeface="+mn-ea"/>
              </a:rPr>
              <a:t>令</a:t>
            </a:r>
          </a:p>
        </p:txBody>
      </p:sp>
      <p:sp>
        <p:nvSpPr>
          <p:cNvPr id="47126" name="Text Box 22"/>
          <p:cNvSpPr txBox="1">
            <a:spLocks noChangeArrowheads="1"/>
          </p:cNvSpPr>
          <p:nvPr/>
        </p:nvSpPr>
        <p:spPr bwMode="auto">
          <a:xfrm>
            <a:off x="1940293" y="5546525"/>
            <a:ext cx="7162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则对坐标的曲面积分也常写成如下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</a:rPr>
              <a:t>向量形式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 bwMode="auto">
              <a:xfrm>
                <a:off x="2495600" y="4306796"/>
                <a:ext cx="5544616" cy="1078932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/>
              <a:lstStyle/>
              <a:p>
                <a:pPr eaLnBrk="1" hangingPunct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/>
                        </m:mr>
                        <m:mr>
                          <m:e/>
                        </m:mr>
                      </m:m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5600" y="4306796"/>
                <a:ext cx="5544616" cy="107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 cap="flat" cmpd="sng" algn="ctr">
                <a:solidFill>
                  <a:schemeClr val="bg1">
                    <a:lumMod val="60000"/>
                    <a:lumOff val="4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0C78469-34A1-9CE6-CE31-23EDACFE0874}"/>
                  </a:ext>
                </a:extLst>
              </p:cNvPr>
              <p:cNvSpPr txBox="1"/>
              <p:nvPr/>
            </p:nvSpPr>
            <p:spPr>
              <a:xfrm>
                <a:off x="1940293" y="221323"/>
                <a:ext cx="1907406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0C78469-34A1-9CE6-CE31-23EDACFE0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93" y="221323"/>
                <a:ext cx="1907406" cy="7846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124AD45-AF6D-E168-F1E5-481C55990FB1}"/>
                  </a:ext>
                </a:extLst>
              </p:cNvPr>
              <p:cNvSpPr txBox="1"/>
              <p:nvPr/>
            </p:nvSpPr>
            <p:spPr>
              <a:xfrm>
                <a:off x="-154806" y="952482"/>
                <a:ext cx="609760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𝑄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124AD45-AF6D-E168-F1E5-481C55990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4806" y="952482"/>
                <a:ext cx="6097604" cy="7846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B310982-FE2C-786F-0362-792763498FC3}"/>
                  </a:ext>
                </a:extLst>
              </p:cNvPr>
              <p:cNvSpPr txBox="1"/>
              <p:nvPr/>
            </p:nvSpPr>
            <p:spPr>
              <a:xfrm>
                <a:off x="-168755" y="1612812"/>
                <a:ext cx="609760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𝑅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B310982-FE2C-786F-0362-792763498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8755" y="1612812"/>
                <a:ext cx="6097604" cy="7846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34008F6-9408-C4B1-A93D-C118717038BF}"/>
                  </a:ext>
                </a:extLst>
              </p:cNvPr>
              <p:cNvSpPr txBox="1"/>
              <p:nvPr/>
            </p:nvSpPr>
            <p:spPr>
              <a:xfrm>
                <a:off x="3017837" y="2858221"/>
                <a:ext cx="6097604" cy="847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zh-CN" altLang="en-US" sz="240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Φ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4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34008F6-9408-C4B1-A93D-C11871703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7837" y="2858221"/>
                <a:ext cx="6097604" cy="847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A099B95-ED24-5999-28D8-AC0299748834}"/>
                  </a:ext>
                </a:extLst>
              </p:cNvPr>
              <p:cNvSpPr txBox="1"/>
              <p:nvPr/>
            </p:nvSpPr>
            <p:spPr>
              <a:xfrm>
                <a:off x="4648200" y="3671777"/>
                <a:ext cx="609760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e>
                      </m:acc>
                      <m:r>
                        <a:rPr lang="zh-CN" altLang="en-US" sz="24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func>
                        <m:funcPr>
                          <m:ctrlP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cos</m:t>
                          </m:r>
                        </m:fName>
                        <m:e>
                          <m:r>
                            <a:rPr lang="zh-CN" altLang="en-US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𝛼</m:t>
                          </m:r>
                        </m:e>
                      </m:func>
                      <m:r>
                        <a:rPr lang="en-US" altLang="zh-CN" sz="2400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zh-CN" altLang="en-US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cos</m:t>
                      </m:r>
                      <m:r>
                        <m:rPr>
                          <m:sty m:val="p"/>
                        </m:rPr>
                        <a:rPr lang="el-GR" altLang="zh-CN" sz="240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r>
                        <a:rPr lang="en-US" altLang="zh-CN" sz="2400" b="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</m:oMath>
                  </m:oMathPara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CA099B95-ED24-5999-28D8-AC02997488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200" y="3671777"/>
                <a:ext cx="6097604" cy="461665"/>
              </a:xfrm>
              <a:prstGeom prst="rect">
                <a:avLst/>
              </a:prstGeom>
              <a:blipFill>
                <a:blip r:embed="rId10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15266E1-1BB8-15E7-171A-85A08786FE59}"/>
                  </a:ext>
                </a:extLst>
              </p:cNvPr>
              <p:cNvSpPr txBox="1"/>
              <p:nvPr/>
            </p:nvSpPr>
            <p:spPr>
              <a:xfrm>
                <a:off x="1828800" y="4329902"/>
                <a:ext cx="6270374" cy="5163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lang="en-US" altLang="zh-CN" sz="240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zh-CN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=(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B15266E1-1BB8-15E7-171A-85A08786F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0" y="4329902"/>
                <a:ext cx="6270374" cy="51636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2E4EC5-3D61-7E2B-6116-A908FB38D72C}"/>
                  </a:ext>
                </a:extLst>
              </p:cNvPr>
              <p:cNvSpPr txBox="1"/>
              <p:nvPr/>
            </p:nvSpPr>
            <p:spPr>
              <a:xfrm>
                <a:off x="1940293" y="4840479"/>
                <a:ext cx="6395662" cy="50885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zh-CN" altLang="zh-CN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𝐴</m:t>
                          </m:r>
                        </m:e>
                      </m:acc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𝑃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en-US" altLang="zh-CN" sz="240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))</m:t>
                      </m:r>
                    </m:oMath>
                  </m:oMathPara>
                </a14:m>
                <a:endParaRPr lang="zh-CN" altLang="en-US" sz="2400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12E4EC5-3D61-7E2B-6116-A908FB38D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0293" y="4840479"/>
                <a:ext cx="6395662" cy="50885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7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7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 build="p" autoUpdateAnimBg="0"/>
      <p:bldP spid="47109" grpId="0"/>
      <p:bldP spid="47111" grpId="0"/>
      <p:bldP spid="47112" grpId="0"/>
      <p:bldP spid="47114" grpId="0" build="p" autoUpdateAnimBg="0"/>
      <p:bldP spid="47115" grpId="0" autoUpdateAnimBg="0"/>
      <p:bldP spid="47126" grpId="0" autoUpdateAnimBg="0"/>
      <p:bldP spid="2" grpId="0" animBg="1"/>
      <p:bldP spid="4" grpId="0"/>
      <p:bldP spid="6" grpId="0"/>
      <p:bldP spid="8" grpId="0"/>
      <p:bldP spid="10" grpId="0"/>
      <p:bldP spid="12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46296" y="1836372"/>
            <a:ext cx="1447800" cy="609600"/>
          </a:xfrm>
        </p:spPr>
        <p:txBody>
          <a:bodyPr/>
          <a:lstStyle/>
          <a:p>
            <a:pPr algn="l"/>
            <a:r>
              <a:rPr lang="en-US" altLang="zh-CN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3. </a:t>
            </a:r>
            <a:r>
              <a:rPr lang="zh-CN" altLang="en-US" sz="24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+mn-ea"/>
                <a:ea typeface="+mn-ea"/>
                <a:cs typeface="+mn-cs"/>
              </a:rPr>
              <a:t>性质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131" name="Text Box 3"/>
              <p:cNvSpPr txBox="1">
                <a:spLocks noChangeArrowheads="1"/>
              </p:cNvSpPr>
              <p:nvPr/>
            </p:nvSpPr>
            <p:spPr bwMode="auto">
              <a:xfrm>
                <a:off x="2158325" y="2519269"/>
                <a:ext cx="4078288" cy="4944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(1) </a:t>
                </a:r>
                <a:r>
                  <a:rPr lang="zh-CN" altLang="en-US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latin typeface="Cambria Math" panose="02040503050406030204" pitchFamily="18" charset="0"/>
                        <a:ea typeface="+mn-ea"/>
                      </a:rPr>
                      <m:t>=</m:t>
                    </m:r>
                    <m:sSubSup>
                      <m:sSub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SupPr>
                      <m:e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  <m: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=</m:t>
                        </m:r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1</m:t>
                        </m:r>
                      </m:sub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𝑘</m:t>
                        </m:r>
                      </m:sup>
                    </m:sSubSup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latin typeface="+mn-ea"/>
                    <a:ea typeface="+mn-ea"/>
                  </a:rPr>
                  <a:t>，且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Σ</m:t>
                        </m:r>
                      </m:e>
                      <m:sub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latin typeface="Cambria Math" panose="02040503050406030204" pitchFamily="18" charset="0"/>
                            <a:ea typeface="+mn-ea"/>
                          </a:rPr>
                          <m:t>𝑖</m:t>
                        </m:r>
                      </m:sub>
                    </m:sSub>
                  </m:oMath>
                </a14:m>
                <a:endParaRPr lang="zh-CN" altLang="en-US" sz="24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48131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58325" y="2519269"/>
                <a:ext cx="4078288" cy="494431"/>
              </a:xfrm>
              <a:prstGeom prst="rect">
                <a:avLst/>
              </a:prstGeom>
              <a:blipFill>
                <a:blip r:embed="rId2"/>
                <a:stretch>
                  <a:fillRect l="-2242" t="-8642" b="-222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134" name="Text Box 6"/>
          <p:cNvSpPr txBox="1">
            <a:spLocks noChangeArrowheads="1"/>
          </p:cNvSpPr>
          <p:nvPr/>
        </p:nvSpPr>
        <p:spPr bwMode="auto">
          <a:xfrm>
            <a:off x="5739725" y="2552035"/>
            <a:ext cx="3505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之间无公共内点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2158325" y="4341312"/>
            <a:ext cx="533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(2)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用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 </a:t>
            </a:r>
            <a:r>
              <a:rPr lang="en-US" altLang="zh-CN" sz="2400" baseline="30000" dirty="0">
                <a:solidFill>
                  <a:schemeClr val="bg2"/>
                </a:solidFill>
                <a:latin typeface="+mn-ea"/>
                <a:ea typeface="+mn-ea"/>
                <a:cs typeface="Times New Roman" panose="02020603050405020304" pitchFamily="18" charset="0"/>
                <a:sym typeface="Symbol" panose="05050102010706020507" pitchFamily="2" charset="2"/>
              </a:rPr>
              <a:t>¯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表示 </a:t>
            </a:r>
            <a:r>
              <a:rPr lang="zh-CN" altLang="en-US" sz="2400" i="1" dirty="0">
                <a:solidFill>
                  <a:schemeClr val="bg2"/>
                </a:solidFill>
                <a:latin typeface="+mn-ea"/>
                <a:ea typeface="+mn-ea"/>
                <a:sym typeface="Symbol" panose="05050102010706020507" pitchFamily="2" charset="2"/>
              </a:rPr>
              <a:t>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 的反向曲面</a:t>
            </a:r>
            <a:r>
              <a:rPr lang="en-US" altLang="zh-CN" sz="2400" dirty="0">
                <a:solidFill>
                  <a:schemeClr val="bg2"/>
                </a:solidFill>
                <a:latin typeface="+mn-ea"/>
                <a:ea typeface="+mn-ea"/>
              </a:rPr>
              <a:t>, </a:t>
            </a:r>
            <a:r>
              <a:rPr lang="zh-CN" altLang="en-US" sz="2400" dirty="0">
                <a:solidFill>
                  <a:schemeClr val="bg2"/>
                </a:solidFill>
                <a:latin typeface="+mn-ea"/>
                <a:ea typeface="+mn-ea"/>
              </a:rPr>
              <a:t>则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16FB6AB-531A-37F6-F586-CA16B834F2CE}"/>
                  </a:ext>
                </a:extLst>
              </p:cNvPr>
              <p:cNvSpPr txBox="1"/>
              <p:nvPr/>
            </p:nvSpPr>
            <p:spPr>
              <a:xfrm>
                <a:off x="7536160" y="620688"/>
                <a:ext cx="2354245" cy="8747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plcHide m:val="on"/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mPr>
                        <m:mr>
                          <m:e/>
                        </m:mr>
                        <m:mr>
                          <m:e>
                            <m:r>
                              <a:rPr lang="zh-CN" altLang="en-US" sz="22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 =</m:t>
                            </m:r>
                            <m:nary>
                              <m:naryPr>
                                <m:chr m:val="∬"/>
                                <m:limLoc m:val="subSup"/>
                                <m:supHide m:val="on"/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</m:rP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Σ</m:t>
                                </m:r>
                              </m:sub>
                              <m:sup/>
                              <m:e>
                                <m:acc>
                                  <m:accPr>
                                    <m:chr m:val="⃗"/>
                                    <m:ctrlP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accPr>
                                  <m:e>
                                    <m:r>
                                      <a:rPr lang="zh-CN" altLang="en-US" sz="2200" i="1">
                                        <a:solidFill>
                                          <a:schemeClr val="bg2"/>
                                        </a:solidFill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𝐴</m:t>
                                    </m:r>
                                  </m:e>
                                </m:acc>
                              </m:e>
                            </m:nary>
                            <m:r>
                              <a:rPr lang="zh-CN" altLang="en-US" sz="2200" i="0">
                                <a:solidFill>
                                  <a:schemeClr val="bg2"/>
                                </a:solidFill>
                                <a:latin typeface="Cambria Math" panose="02040503050406030204" pitchFamily="18" charset="0"/>
                                <a:ea typeface="+mn-ea"/>
                              </a:rPr>
                              <m:t>⋅</m:t>
                            </m:r>
                            <m:acc>
                              <m:accPr>
                                <m:chr m:val="⃗"/>
                                <m:ctrlP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</m:ctrlPr>
                              </m:accPr>
                              <m:e>
                                <m: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 </m:t>
                                </m:r>
                                <m:r>
                                  <m:rPr>
                                    <m:sty m:val="p"/>
                                  </m:rPr>
                                  <a:rPr lang="zh-CN" altLang="en-US" sz="2200" i="0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d</m:t>
                                </m:r>
                                <m:r>
                                  <a:rPr lang="zh-CN" altLang="en-US" sz="2200" i="1">
                                    <a:solidFill>
                                      <a:schemeClr val="bg2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</a:rPr>
                                  <m:t>𝑆</m:t>
                                </m:r>
                              </m:e>
                            </m:acc>
                          </m:e>
                        </m:mr>
                      </m:m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D16FB6AB-531A-37F6-F586-CA16B834F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620688"/>
                <a:ext cx="2354245" cy="874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39B490A-759D-F000-F127-6E488CEF5D56}"/>
                  </a:ext>
                </a:extLst>
              </p:cNvPr>
              <p:cNvSpPr txBox="1"/>
              <p:nvPr/>
            </p:nvSpPr>
            <p:spPr>
              <a:xfrm>
                <a:off x="2468169" y="3053090"/>
                <a:ext cx="6097604" cy="10574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𝑖</m:t>
                          </m:r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=1</m:t>
                          </m:r>
                        </m:sub>
                        <m:sup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𝑘</m:t>
                          </m:r>
                        </m:sup>
                        <m:e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zh-CN" altLang="en-US" sz="2200" i="0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Σ</m:t>
                                  </m:r>
                                </m:e>
                                <m:sub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𝑖</m:t>
                                  </m:r>
                                </m:sub>
                              </m:sSub>
                            </m:sub>
                            <m:sup/>
                            <m:e>
                              <m:acc>
                                <m:accPr>
                                  <m:chr m:val="⃗"/>
                                  <m:ctrlP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accPr>
                                <m:e>
                                  <m:r>
                                    <a:rPr lang="zh-CN" altLang="en-US" sz="2200" i="1">
                                      <a:solidFill>
                                        <a:schemeClr val="bg2"/>
                                      </a:solidFill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𝐴</m:t>
                                  </m:r>
                                </m:e>
                              </m:acc>
                            </m:e>
                          </m:nary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839B490A-759D-F000-F127-6E488CEF5D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169" y="3053090"/>
                <a:ext cx="6097604" cy="10574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43010F-074D-867C-9FDC-724F81968850}"/>
                  </a:ext>
                </a:extLst>
              </p:cNvPr>
              <p:cNvSpPr txBox="1"/>
              <p:nvPr/>
            </p:nvSpPr>
            <p:spPr>
              <a:xfrm>
                <a:off x="1776523" y="4818197"/>
                <a:ext cx="609760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Σ</m:t>
                              </m:r>
                            </m:e>
                            <m:sup>
                              <m:r>
                                <a:rPr lang="zh-CN" altLang="en-US" sz="2200" i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−</m:t>
                              </m:r>
                            </m:sup>
                          </m:sSup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acc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𝐴</m:t>
                              </m:r>
                            </m:e>
                          </m:acc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</m:acc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=−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acc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𝐴</m:t>
                              </m:r>
                            </m:e>
                          </m:acc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zh-CN" altLang="en-US" sz="2200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0043010F-074D-867C-9FDC-724F81968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6523" y="4818197"/>
                <a:ext cx="6097604" cy="7846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7AC38FB-AB24-CDF4-3772-F45FC4362DD2}"/>
                  </a:ext>
                </a:extLst>
              </p:cNvPr>
              <p:cNvSpPr txBox="1"/>
              <p:nvPr/>
            </p:nvSpPr>
            <p:spPr>
              <a:xfrm>
                <a:off x="2063552" y="665270"/>
                <a:ext cx="4557259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𝑄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𝑧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+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𝑅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𝑥</m:t>
                      </m:r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𝑦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67AC38FB-AB24-CDF4-3772-F45FC4362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552" y="665270"/>
                <a:ext cx="4557259" cy="7846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1D43B52-6859-184A-4100-2F26CADA4826}"/>
                  </a:ext>
                </a:extLst>
              </p:cNvPr>
              <p:cNvSpPr txBox="1"/>
              <p:nvPr/>
            </p:nvSpPr>
            <p:spPr>
              <a:xfrm>
                <a:off x="6040073" y="680102"/>
                <a:ext cx="2354244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200" i="0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acc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𝐴</m:t>
                              </m:r>
                            </m:e>
                          </m:acc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𝑛</m:t>
                          </m:r>
                        </m:e>
                      </m:acc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m:rPr>
                          <m:sty m:val="p"/>
                        </m:rP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d</m:t>
                      </m:r>
                      <m:r>
                        <a:rPr lang="zh-CN" altLang="en-US" sz="22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𝑆</m:t>
                      </m:r>
                    </m:oMath>
                  </m:oMathPara>
                </a14:m>
                <a:endParaRPr lang="zh-CN" altLang="en-US" sz="2200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01D43B52-6859-184A-4100-2F26CADA4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0073" y="680102"/>
                <a:ext cx="2354244" cy="78463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562A549-5867-8E14-E375-CB7A1CB34145}"/>
                  </a:ext>
                </a:extLst>
              </p:cNvPr>
              <p:cNvSpPr txBox="1"/>
              <p:nvPr/>
            </p:nvSpPr>
            <p:spPr>
              <a:xfrm>
                <a:off x="2970196" y="3244453"/>
                <a:ext cx="2042456" cy="7846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2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Σ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accPr>
                            <m:e>
                              <m:r>
                                <a:rPr lang="zh-CN" altLang="en-US" sz="22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𝐴</m:t>
                              </m:r>
                            </m:e>
                          </m:acc>
                        </m:e>
                      </m:nary>
                      <m:r>
                        <a:rPr lang="zh-CN" altLang="en-US" sz="2200" i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accPr>
                        <m:e>
                          <m: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m:rPr>
                              <m:sty m:val="p"/>
                            </m:rPr>
                            <a:rPr lang="zh-CN" altLang="en-US" sz="2200" i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d</m:t>
                          </m:r>
                          <m:r>
                            <a:rPr lang="zh-CN" altLang="en-US" sz="22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e>
                      </m:acc>
                    </m:oMath>
                  </m:oMathPara>
                </a14:m>
                <a:endParaRPr lang="zh-CN" altLang="en-US" sz="2200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7562A549-5867-8E14-E375-CB7A1CB34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196" y="3244453"/>
                <a:ext cx="2042456" cy="78463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8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build="p" autoUpdateAnimBg="0"/>
      <p:bldP spid="48131" grpId="0" build="p" autoUpdateAnimBg="0"/>
      <p:bldP spid="48134" grpId="0" build="p" autoUpdateAnimBg="0" advAuto="0"/>
      <p:bldP spid="48136" grpId="0" build="p" autoUpdateAnimBg="0"/>
      <p:bldP spid="3" grpId="0"/>
      <p:bldP spid="5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87688" y="260648"/>
            <a:ext cx="6410672" cy="57336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latin typeface="+mn-ea"/>
                <a:ea typeface="+mn-ea"/>
              </a:rPr>
              <a:t>三、对坐标的曲面积分的计算法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674E72-B26E-8276-3D3E-CC205AB356A8}"/>
                  </a:ext>
                </a:extLst>
              </p:cNvPr>
              <p:cNvSpPr txBox="1"/>
              <p:nvPr/>
            </p:nvSpPr>
            <p:spPr>
              <a:xfrm>
                <a:off x="1055440" y="977897"/>
                <a:ext cx="10513168" cy="587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Bef>
                    <a:spcPts val="900"/>
                  </a:spcBef>
                  <a:spcAft>
                    <a:spcPts val="900"/>
                  </a:spcAft>
                  <a:buNone/>
                </a:pP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   </a:t>
                </a:r>
                <a:r>
                  <a:rPr lang="zh-CN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定理</a:t>
                </a:r>
                <a:r>
                  <a:rPr lang="en-US" altLang="zh-CN" sz="2400" dirty="0">
                    <a:solidFill>
                      <a:schemeClr val="bg1">
                        <a:lumMod val="60000"/>
                        <a:lumOff val="40000"/>
                      </a:schemeClr>
                    </a:solidFill>
                    <a:effectLst/>
                    <a:latin typeface="+mn-lt"/>
                    <a:ea typeface="+mn-ea"/>
                    <a:cs typeface="Times New Roman" panose="02020603050405020304" pitchFamily="18" charset="0"/>
                  </a:rPr>
                  <a:t> 9.42  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设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是定向光滑参数曲面，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⊂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是有界可容闭区域</a:t>
                </a:r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41674E72-B26E-8276-3D3E-CC205AB35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977897"/>
                <a:ext cx="10513168" cy="587212"/>
              </a:xfrm>
              <a:prstGeom prst="rect">
                <a:avLst/>
              </a:prstGeom>
              <a:blipFill>
                <a:blip r:embed="rId2"/>
                <a:stretch>
                  <a:fillRect b="-22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D46A141-834D-0B4D-1D6C-9D6F063412DA}"/>
                  </a:ext>
                </a:extLst>
              </p:cNvPr>
              <p:cNvSpPr txBox="1"/>
              <p:nvPr/>
            </p:nvSpPr>
            <p:spPr>
              <a:xfrm>
                <a:off x="2495600" y="3571039"/>
                <a:ext cx="6097604" cy="20593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eqArrPr>
                        <m:e>
                          <m:r>
                            <a:rPr lang="en-US" altLang="zh-CN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0</m:t>
                          </m:r>
                        </m:e>
                        <m:e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𝑄</m:t>
                              </m:r>
                            </m:e>
                          </m:nary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𝑑𝑧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𝑑𝑥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𝑄</m:t>
                              </m:r>
                            </m:e>
                          </m:nary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zh-CN" altLang="en-US" sz="240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𝑔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𝜕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𝑧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𝑑𝑢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𝑑𝑣</m:t>
                          </m:r>
                        </m:e>
                        <m:e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𝑆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</m:nary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𝑥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𝑑𝑥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𝑑𝑦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=</m:t>
                          </m:r>
                          <m:nary>
                            <m:naryPr>
                              <m:chr m:val="∬"/>
                              <m:limLoc m:val="subSup"/>
                              <m:supHide m:val="on"/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naryPr>
                            <m:sub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𝐷</m:t>
                              </m:r>
                            </m:sub>
                            <m:sup/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𝑅</m:t>
                              </m:r>
                            </m:e>
                          </m:nary>
                          <m:d>
                            <m:d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dPr>
                            <m:e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𝑔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f>
                            <m:fPr>
                              <m:ctrlP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</m:ctrlPr>
                            </m:fPr>
                            <m:num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𝜕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(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𝑥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,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𝑦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zh-CN" altLang="en-US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  <a:ea typeface="+mn-ea"/>
                                </a:rPr>
                                <m:t>𝜕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altLang="zh-CN" sz="2400" i="1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r>
                                <a:rPr lang="en-US" altLang="zh-CN" sz="2400" b="0" i="1" smtClean="0">
                                  <a:solidFill>
                                    <a:schemeClr val="bg2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𝑑𝑢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 </m:t>
                          </m:r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𝑑𝑣</m:t>
                          </m:r>
                        </m:e>
                      </m:eqArr>
                    </m:oMath>
                  </m:oMathPara>
                </a14:m>
                <a:endParaRPr lang="zh-CN" altLang="en-US" sz="2400" i="1" dirty="0">
                  <a:solidFill>
                    <a:schemeClr val="bg2"/>
                  </a:solidFill>
                  <a:latin typeface="+mn-ea"/>
                  <a:ea typeface="+mn-ea"/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BD46A141-834D-0B4D-1D6C-9D6F06341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571039"/>
                <a:ext cx="6097604" cy="2059346"/>
              </a:xfrm>
              <a:prstGeom prst="rect">
                <a:avLst/>
              </a:prstGeom>
              <a:blipFill>
                <a:blip r:embed="rId3"/>
                <a:stretch>
                  <a:fillRect r="-6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8042B27-66DD-2FB9-BC01-859AAF5A5AAD}"/>
                  </a:ext>
                </a:extLst>
              </p:cNvPr>
              <p:cNvSpPr txBox="1"/>
              <p:nvPr/>
            </p:nvSpPr>
            <p:spPr>
              <a:xfrm>
                <a:off x="1271464" y="1513650"/>
                <a:ext cx="9721080" cy="1544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𝒈</m:t>
                    </m:r>
                    <m:r>
                      <a:rPr lang="en-US" altLang="zh-CN" sz="2400" b="0" i="0" smtClean="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𝐷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的光滑参数表示，</a:t>
                </a:r>
                <a14:m>
                  <m:oMath xmlns:m="http://schemas.openxmlformats.org/officeDocument/2006/math">
                    <m:r>
                      <a:rPr lang="en-US" altLang="zh-CN" sz="2400" b="1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𝑵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CN" altLang="zh-CN" sz="2400" i="1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𝑢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  <m:r>
                          <a:rPr lang="en-US" altLang="zh-CN" sz="2400">
                            <a:solidFill>
                              <a:schemeClr val="bg2"/>
                            </a:solidFill>
                            <a:effectLst/>
                            <a:latin typeface="Cambria Math" panose="02040503050406030204" pitchFamily="18" charset="0"/>
                            <a:ea typeface="+mn-ea"/>
                            <a:cs typeface="Times New Roman" panose="02020603050405020304" pitchFamily="18" charset="0"/>
                          </a:rPr>
                          <m:t>×</m:t>
                        </m:r>
                        <m:sSubSup>
                          <m:sSubSupPr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400" b="1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sub>
                          <m:sup>
                            <m:r>
                              <a:rPr lang="en-US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bSup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zh-CN" altLang="zh-CN" sz="2400" i="1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𝑢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CN" sz="2400">
                                <a:solidFill>
                                  <a:schemeClr val="bg2"/>
                                </a:solidFill>
                                <a:effectLst/>
                                <a:latin typeface="Cambria Math" panose="02040503050406030204" pitchFamily="18" charset="0"/>
                                <a:ea typeface="+mn-ea"/>
                                <a:cs typeface="Times New Roman" panose="02020603050405020304" pitchFamily="18" charset="0"/>
                              </a:rPr>
                              <m:t>×</m:t>
                            </m:r>
                            <m:sSubSup>
                              <m:sSubSupPr>
                                <m:ctrlPr>
                                  <a:rPr lang="zh-CN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CN" sz="2400" b="1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𝒈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𝑣</m:t>
                                </m:r>
                              </m:sub>
                              <m:sup>
                                <m:r>
                                  <a:rPr lang="en-US" altLang="zh-CN" sz="2400" i="1">
                                    <a:solidFill>
                                      <a:schemeClr val="bg2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+mn-ea"/>
                                    <a:cs typeface="Times New Roman" panose="02020603050405020304" pitchFamily="18" charset="0"/>
                                  </a:rPr>
                                  <m:t>′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是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的定向，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𝑄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𝑅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ℛ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altLang="zh-CN" sz="2400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，则 </a:t>
                </a:r>
                <a14:m>
                  <m:oMath xmlns:m="http://schemas.openxmlformats.org/officeDocument/2006/math">
                    <m:r>
                      <a:rPr lang="en-US" altLang="zh-CN" sz="2400" i="1">
                        <a:solidFill>
                          <a:schemeClr val="bg2"/>
                        </a:solidFill>
                        <a:effectLst/>
                        <a:latin typeface="Cambria Math" panose="02040503050406030204" pitchFamily="18" charset="0"/>
                        <a:ea typeface="+mn-ea"/>
                        <a:cs typeface="Times New Roman" panose="02020603050405020304" pitchFamily="18" charset="0"/>
                      </a:rPr>
                      <m:t>𝑆</m:t>
                    </m:r>
                  </m:oMath>
                </a14:m>
                <a:r>
                  <a:rPr lang="en-US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400" dirty="0">
                    <a:solidFill>
                      <a:schemeClr val="bg2"/>
                    </a:solidFill>
                    <a:effectLst/>
                    <a:latin typeface="+mn-ea"/>
                    <a:ea typeface="+mn-ea"/>
                    <a:cs typeface="Times New Roman" panose="02020603050405020304" pitchFamily="18" charset="0"/>
                  </a:rPr>
                  <a:t>上的三种第二型曲面积分均存在，且有</a:t>
                </a:r>
                <a:endParaRPr lang="zh-CN" altLang="en-US" sz="2400" dirty="0"/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18042B27-66DD-2FB9-BC01-859AAF5A5A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513650"/>
                <a:ext cx="9721080" cy="1544397"/>
              </a:xfrm>
              <a:prstGeom prst="rect">
                <a:avLst/>
              </a:prstGeom>
              <a:blipFill>
                <a:blip r:embed="rId4"/>
                <a:stretch>
                  <a:fillRect l="-188" b="-6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B427D5F-3452-F6E7-ADE5-3E418B20B309}"/>
                  </a:ext>
                </a:extLst>
              </p:cNvPr>
              <p:cNvSpPr txBox="1"/>
              <p:nvPr/>
            </p:nvSpPr>
            <p:spPr>
              <a:xfrm>
                <a:off x="1559496" y="2988462"/>
                <a:ext cx="8375736" cy="8810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𝑆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altLang="zh-CN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𝑑𝑦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𝑑𝑧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=</m:t>
                      </m:r>
                      <m:nary>
                        <m:naryPr>
                          <m:chr m:val="∬"/>
                          <m:limLoc m:val="subSup"/>
                          <m:supHide m:val="on"/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naryPr>
                        <m:sub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𝐷</m:t>
                          </m:r>
                        </m:sub>
                        <m:sup/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𝑃</m:t>
                          </m:r>
                        </m:e>
                      </m:nary>
                      <m:d>
                        <m:d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dPr>
                        <m:e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𝑔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𝑢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e>
                      </m:d>
                      <m:f>
                        <m:fPr>
                          <m:ctrlP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</m:ctrlPr>
                        </m:fPr>
                        <m:num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𝜕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(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𝑦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𝑧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)</m:t>
                          </m:r>
                        </m:num>
                        <m:den>
                          <m:r>
                            <a:rPr lang="zh-CN" altLang="en-US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+mn-ea"/>
                            </a:rPr>
                            <m:t>𝜕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en-US" altLang="zh-CN" sz="2400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𝑑𝑢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 </m:t>
                      </m:r>
                      <m:r>
                        <a:rPr lang="zh-CN" altLang="en-US" sz="2400" i="1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+mn-ea"/>
                        </a:rPr>
                        <m:t>𝑑𝑣</m:t>
                      </m:r>
                    </m:oMath>
                  </m:oMathPara>
                </a14:m>
                <a:endParaRPr lang="zh-CN" altLang="en-US" sz="2400" i="1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0B427D5F-3452-F6E7-ADE5-3E418B20B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2988462"/>
                <a:ext cx="8375736" cy="8810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3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PCH-20498358D7D06ECFEC11105BB4E7FBE00498345021408ECD8013CA326EA134A4" val="[{&quot;GradientColorId&quot;:&quot;&quot;,&quot;IsFree&quot;:true,&quot;IsGradient&quot;:false,&quot;ImagePath&quot;:&quot;&quot;,&quot;GradientColor&quot;:null,&quot;SimpleColor&quot;:&quot;#FFFF00&quot;},{&quot;GradientColorId&quot;:&quot;&quot;,&quot;IsFree&quot;:true,&quot;IsGradient&quot;:false,&quot;ImagePath&quot;:&quot;&quot;,&quot;GradientColor&quot;:null,&quot;SimpleColor&quot;:&quot;#000000&quot;},{&quot;GradientColorId&quot;:&quot;&quot;,&quot;IsFree&quot;:true,&quot;IsGradient&quot;:false,&quot;ImagePath&quot;:&quot;&quot;,&quot;GradientColor&quot;:null,&quot;SimpleColor&quot;:&quot;#FFC000&quot;},{&quot;GradientColorId&quot;:&quot;&quot;,&quot;IsFree&quot;:true,&quot;IsGradient&quot;:false,&quot;ImagePath&quot;:&quot;&quot;,&quot;GradientColor&quot;:null,&quot;SimpleColor&quot;:&quot;#FFFFFF&quot;}]"/>
</p:tagLst>
</file>

<file path=ppt/theme/theme1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7176</TotalTime>
  <Words>2538</Words>
  <Application>Microsoft Office PowerPoint</Application>
  <PresentationFormat>宽屏</PresentationFormat>
  <Paragraphs>347</Paragraphs>
  <Slides>31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31</vt:i4>
      </vt:variant>
    </vt:vector>
  </HeadingPairs>
  <TitlesOfParts>
    <vt:vector size="43" baseType="lpstr">
      <vt:lpstr>楷体_GB2312</vt:lpstr>
      <vt:lpstr>宋体</vt:lpstr>
      <vt:lpstr>Arial</vt:lpstr>
      <vt:lpstr>Cambria Math</vt:lpstr>
      <vt:lpstr>Symbol</vt:lpstr>
      <vt:lpstr>Times New Roman</vt:lpstr>
      <vt:lpstr>7_空演示文稿</vt:lpstr>
      <vt:lpstr>默认设计模板</vt:lpstr>
      <vt:lpstr>1_默认设计模板</vt:lpstr>
      <vt:lpstr>Equation</vt:lpstr>
      <vt:lpstr>BMP 图象</vt:lpstr>
      <vt:lpstr>公式</vt:lpstr>
      <vt:lpstr>PowerPoint 演示文稿</vt:lpstr>
      <vt:lpstr>一、有向曲面及曲面元素的投影</vt:lpstr>
      <vt:lpstr> 指定了侧的曲面叫有向曲面, </vt:lpstr>
      <vt:lpstr>二、 对坐标的曲面积分的概念与性质  </vt:lpstr>
      <vt:lpstr>对一般的有向曲面 ,</vt:lpstr>
      <vt:lpstr>2. 定义：</vt:lpstr>
      <vt:lpstr>PowerPoint 演示文稿</vt:lpstr>
      <vt:lpstr>3. 性质</vt:lpstr>
      <vt:lpstr>三、对坐标的曲面积分的计算法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例1. 计算</vt:lpstr>
      <vt:lpstr>例2. 计算曲面积分∬2_Σ^​▒(z^2+x)  dy dz-z dxdy, </vt:lpstr>
      <vt:lpstr>例2. 计算曲面积分∬2_Σ^​▒(z^2+x)  dy dz-z dx dy,</vt:lpstr>
      <vt:lpstr>例3. 计算曲面积分∬2_Σ^​▒〖xyz 〗 dxdy,其中 为球面x^2+y^2+z^2=1 </vt:lpstr>
      <vt:lpstr>PowerPoint 演示文稿</vt:lpstr>
      <vt:lpstr>例4. </vt:lpstr>
      <vt:lpstr>四、两类曲面积分的联系</vt:lpstr>
      <vt:lpstr>PowerPoint 演示文稿</vt:lpstr>
      <vt:lpstr>例5. 位于原点电量为 q 的点电荷产生的电场为</vt:lpstr>
      <vt:lpstr>PowerPoint 演示文稿</vt:lpstr>
      <vt:lpstr>内容小结</vt:lpstr>
      <vt:lpstr>性质:</vt:lpstr>
      <vt:lpstr>2. 常用计算公式及方法</vt:lpstr>
      <vt:lpstr>PowerPoint 演示文稿</vt:lpstr>
      <vt:lpstr>设f(x,y,z)∈C,Σ 是平面 x-y+z=1</vt:lpstr>
      <vt:lpstr>思考题</vt:lpstr>
    </vt:vector>
  </TitlesOfParts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320</cp:revision>
  <cp:lastPrinted>2025-05-07T01:16:00Z</cp:lastPrinted>
  <dcterms:created xsi:type="dcterms:W3CDTF">2000-10-11T02:23:00Z</dcterms:created>
  <dcterms:modified xsi:type="dcterms:W3CDTF">2026-05-10T13:08:43Z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DFDEE7316F1C4CA382DC55E0075E19F8_13</vt:lpwstr>
  </property>
  <property fmtid="{D5CDD505-2E9C-101B-9397-08002B2CF9AE}" pid="3" name="KSOProductBuildVer">
    <vt:lpwstr>2052-12.1.0.24034</vt:lpwstr>
  </property>
</Properties>
</file>